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handoutMasterIdLst>
    <p:handoutMasterId r:id="rId29"/>
  </p:handoutMasterIdLst>
  <p:sldIdLst>
    <p:sldId id="1301" r:id="rId2"/>
    <p:sldId id="383" r:id="rId3"/>
    <p:sldId id="1308" r:id="rId4"/>
    <p:sldId id="1330" r:id="rId5"/>
    <p:sldId id="1342" r:id="rId6"/>
    <p:sldId id="1334" r:id="rId7"/>
    <p:sldId id="1343" r:id="rId8"/>
    <p:sldId id="1344" r:id="rId9"/>
    <p:sldId id="1345" r:id="rId10"/>
    <p:sldId id="1336" r:id="rId11"/>
    <p:sldId id="1354" r:id="rId12"/>
    <p:sldId id="1353" r:id="rId13"/>
    <p:sldId id="1359" r:id="rId14"/>
    <p:sldId id="1337" r:id="rId15"/>
    <p:sldId id="1355" r:id="rId16"/>
    <p:sldId id="1356" r:id="rId17"/>
    <p:sldId id="1368" r:id="rId18"/>
    <p:sldId id="1367" r:id="rId19"/>
    <p:sldId id="1372" r:id="rId20"/>
    <p:sldId id="1371" r:id="rId21"/>
    <p:sldId id="1357" r:id="rId22"/>
    <p:sldId id="1373" r:id="rId23"/>
    <p:sldId id="1376" r:id="rId24"/>
    <p:sldId id="1377" r:id="rId25"/>
    <p:sldId id="1378" r:id="rId26"/>
    <p:sldId id="1324" r:id="rId2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6A286A-516D-41FF-8408-522696B4A632}">
          <p14:sldIdLst>
            <p14:sldId id="1301"/>
            <p14:sldId id="383"/>
            <p14:sldId id="1308"/>
            <p14:sldId id="1330"/>
            <p14:sldId id="1342"/>
            <p14:sldId id="1334"/>
            <p14:sldId id="1343"/>
            <p14:sldId id="1344"/>
            <p14:sldId id="1345"/>
            <p14:sldId id="1336"/>
            <p14:sldId id="1354"/>
            <p14:sldId id="1353"/>
            <p14:sldId id="1359"/>
            <p14:sldId id="1337"/>
            <p14:sldId id="1355"/>
            <p14:sldId id="1356"/>
            <p14:sldId id="1368"/>
            <p14:sldId id="1367"/>
            <p14:sldId id="1372"/>
            <p14:sldId id="1371"/>
            <p14:sldId id="1357"/>
            <p14:sldId id="1373"/>
            <p14:sldId id="1376"/>
            <p14:sldId id="1377"/>
            <p14:sldId id="1378"/>
            <p14:sldId id="13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5" userDrawn="1">
          <p15:clr>
            <a:srgbClr val="A4A3A4"/>
          </p15:clr>
        </p15:guide>
        <p15:guide id="2" pos="2225" userDrawn="1">
          <p15:clr>
            <a:srgbClr val="A4A3A4"/>
          </p15:clr>
        </p15:guide>
        <p15:guide id="3" orient="horz" pos="3024" userDrawn="1">
          <p15:clr>
            <a:srgbClr val="A4A3A4"/>
          </p15:clr>
        </p15:guide>
        <p15:guide id="4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13F0DF-1D2B-833B-2DC5-1CD1488D26F5}" name="Norma Robinson" initials="NR" userId="S::robinsonn@nasfaa.org::d5752999-feb1-4e81-9398-58af882d5e2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ibbst" initials="TG" lastIdx="2" clrIdx="0"/>
  <p:cmAuthor id="1" name="Amanda Sharp" initials="AS" lastIdx="10" clrIdx="1">
    <p:extLst>
      <p:ext uri="{19B8F6BF-5375-455C-9EA6-DF929625EA0E}">
        <p15:presenceInfo xmlns:p15="http://schemas.microsoft.com/office/powerpoint/2012/main" userId="S::sharpa@nasfaa.org::d8264232-e473-464d-8152-a948c20e1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005B99"/>
    <a:srgbClr val="6ABD4B"/>
    <a:srgbClr val="004E7D"/>
    <a:srgbClr val="DE7E26"/>
    <a:srgbClr val="B94197"/>
    <a:srgbClr val="004D82"/>
    <a:srgbClr val="42648E"/>
    <a:srgbClr val="3C64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 autoAdjust="0"/>
    <p:restoredTop sz="95374" autoAdjust="0"/>
  </p:normalViewPr>
  <p:slideViewPr>
    <p:cSldViewPr>
      <p:cViewPr varScale="1">
        <p:scale>
          <a:sx n="122" d="100"/>
          <a:sy n="122" d="100"/>
        </p:scale>
        <p:origin x="584" y="192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32"/>
    </p:cViewPr>
  </p:sorterViewPr>
  <p:notesViewPr>
    <p:cSldViewPr>
      <p:cViewPr varScale="1">
        <p:scale>
          <a:sx n="78" d="100"/>
          <a:sy n="78" d="100"/>
        </p:scale>
        <p:origin x="3852" y="84"/>
      </p:cViewPr>
      <p:guideLst>
        <p:guide orient="horz" pos="2945"/>
        <p:guide pos="2225"/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D6E075-4F5C-4E37-9D22-3CDEF7F2B530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6308A66A-37BA-4C21-90B7-B640EA4C9615}">
      <dgm:prSet phldrT="[Text]" custT="1"/>
      <dgm:spPr>
        <a:solidFill>
          <a:srgbClr val="58595B"/>
        </a:solidFill>
      </dgm:spPr>
      <dgm:t>
        <a:bodyPr lIns="0" rIns="0"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Frequency</a:t>
          </a:r>
        </a:p>
      </dgm:t>
    </dgm:pt>
    <dgm:pt modelId="{7D13622A-7E98-441C-8473-90837BD0F8EF}" type="parTrans" cxnId="{A3AB9888-F195-40B1-A872-8BFE6D44069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D6515-85A1-40ED-8558-72BB85C42F19}" type="sibTrans" cxnId="{A3AB9888-F195-40B1-A872-8BFE6D44069B}">
      <dgm:prSet/>
      <dgm:spPr>
        <a:solidFill>
          <a:srgbClr val="7FADCC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F877DE-9B8B-4BF5-B683-841A7FA7D0FA}">
      <dgm:prSet phldrT="[Text]" custT="1"/>
      <dgm:spPr>
        <a:solidFill>
          <a:srgbClr val="004E7D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Timing</a:t>
          </a:r>
        </a:p>
      </dgm:t>
    </dgm:pt>
    <dgm:pt modelId="{B913F8C2-58CA-4AC7-88C2-C5BB415B0412}" type="parTrans" cxnId="{F217EFD3-23E2-431C-BCF3-066B40A4C18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BB8258-44AD-466E-9C43-99E464609FE7}" type="sibTrans" cxnId="{F217EFD3-23E2-431C-BCF3-066B40A4C18B}">
      <dgm:prSet/>
      <dgm:spPr>
        <a:solidFill>
          <a:srgbClr val="7FADCC"/>
        </a:solidFill>
      </dgm:spPr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4840C-8C2B-4CED-95C7-78F19B230758}">
      <dgm:prSet phldrT="[Text]" custT="1"/>
      <dgm:spPr>
        <a:solidFill>
          <a:srgbClr val="6DBE4B"/>
        </a:solidFill>
      </dgm:spPr>
      <dgm:t>
        <a:bodyPr lIns="0" rIns="0"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SAP Evaluation Policy</a:t>
          </a:r>
        </a:p>
      </dgm:t>
    </dgm:pt>
    <dgm:pt modelId="{E42F44DB-1C05-4E8A-9EA3-338F8FFEB46B}" type="parTrans" cxnId="{37837819-918E-4AA1-AFE7-D8590D298CD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A9B0E-F5A8-4B3C-8032-CB5EE3DCF954}" type="sibTrans" cxnId="{37837819-918E-4AA1-AFE7-D8590D298CD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2F2DA9-6249-4EBE-B6F2-8BD84DE47652}" type="pres">
      <dgm:prSet presAssocID="{E8D6E075-4F5C-4E37-9D22-3CDEF7F2B530}" presName="Name0" presStyleCnt="0">
        <dgm:presLayoutVars>
          <dgm:dir/>
          <dgm:resizeHandles val="exact"/>
        </dgm:presLayoutVars>
      </dgm:prSet>
      <dgm:spPr/>
    </dgm:pt>
    <dgm:pt modelId="{E8805376-465D-48FF-BA11-37ED5B86B43C}" type="pres">
      <dgm:prSet presAssocID="{E8D6E075-4F5C-4E37-9D22-3CDEF7F2B530}" presName="vNodes" presStyleCnt="0"/>
      <dgm:spPr/>
    </dgm:pt>
    <dgm:pt modelId="{07CC65EA-5ABA-4783-B816-1D21136E9C7C}" type="pres">
      <dgm:prSet presAssocID="{6308A66A-37BA-4C21-90B7-B640EA4C9615}" presName="node" presStyleLbl="node1" presStyleIdx="0" presStyleCnt="3" custScaleX="165896" custScaleY="160696" custLinFactNeighborY="48690">
        <dgm:presLayoutVars>
          <dgm:bulletEnabled val="1"/>
        </dgm:presLayoutVars>
      </dgm:prSet>
      <dgm:spPr/>
    </dgm:pt>
    <dgm:pt modelId="{5F2BB579-F50B-455B-AC54-B207FC0F5BCC}" type="pres">
      <dgm:prSet presAssocID="{460D6515-85A1-40ED-8558-72BB85C42F19}" presName="spacerT" presStyleCnt="0"/>
      <dgm:spPr/>
    </dgm:pt>
    <dgm:pt modelId="{10674EB5-999D-4DBE-93A6-62BB602DC5FA}" type="pres">
      <dgm:prSet presAssocID="{460D6515-85A1-40ED-8558-72BB85C42F19}" presName="sibTrans" presStyleLbl="sibTrans2D1" presStyleIdx="0" presStyleCnt="2" custScaleX="76022" custScaleY="76021"/>
      <dgm:spPr/>
    </dgm:pt>
    <dgm:pt modelId="{23F23D79-FD07-4B97-89EF-39F84E684487}" type="pres">
      <dgm:prSet presAssocID="{460D6515-85A1-40ED-8558-72BB85C42F19}" presName="spacerB" presStyleCnt="0"/>
      <dgm:spPr/>
    </dgm:pt>
    <dgm:pt modelId="{0FA5B7FE-6D53-4639-A0F9-981F1E3057DF}" type="pres">
      <dgm:prSet presAssocID="{04F877DE-9B8B-4BF5-B683-841A7FA7D0FA}" presName="node" presStyleLbl="node1" presStyleIdx="1" presStyleCnt="3" custScaleX="165896" custScaleY="165896" custLinFactNeighborY="-25438">
        <dgm:presLayoutVars>
          <dgm:bulletEnabled val="1"/>
        </dgm:presLayoutVars>
      </dgm:prSet>
      <dgm:spPr/>
    </dgm:pt>
    <dgm:pt modelId="{EB439FD6-BD44-4514-86A9-4D646261DE41}" type="pres">
      <dgm:prSet presAssocID="{E8D6E075-4F5C-4E37-9D22-3CDEF7F2B530}" presName="sibTransLast" presStyleLbl="sibTrans2D1" presStyleIdx="1" presStyleCnt="2" custAng="97291" custLinFactNeighborY="-7407"/>
      <dgm:spPr/>
    </dgm:pt>
    <dgm:pt modelId="{CB65CA4C-BC4E-47BD-8BE5-73A7E984DA81}" type="pres">
      <dgm:prSet presAssocID="{E8D6E075-4F5C-4E37-9D22-3CDEF7F2B530}" presName="connectorText" presStyleLbl="sibTrans2D1" presStyleIdx="1" presStyleCnt="2"/>
      <dgm:spPr/>
    </dgm:pt>
    <dgm:pt modelId="{7E2D98C5-B1FE-459D-AFB2-9E67BD183B83}" type="pres">
      <dgm:prSet presAssocID="{E8D6E075-4F5C-4E37-9D22-3CDEF7F2B530}" presName="lastNode" presStyleLbl="node1" presStyleIdx="2" presStyleCnt="3" custScaleX="110231" custScaleY="107934" custLinFactNeighborX="78866" custLinFactNeighborY="-3213">
        <dgm:presLayoutVars>
          <dgm:bulletEnabled val="1"/>
        </dgm:presLayoutVars>
      </dgm:prSet>
      <dgm:spPr/>
    </dgm:pt>
  </dgm:ptLst>
  <dgm:cxnLst>
    <dgm:cxn modelId="{37837819-918E-4AA1-AFE7-D8590D298CD0}" srcId="{E8D6E075-4F5C-4E37-9D22-3CDEF7F2B530}" destId="{E984840C-8C2B-4CED-95C7-78F19B230758}" srcOrd="2" destOrd="0" parTransId="{E42F44DB-1C05-4E8A-9EA3-338F8FFEB46B}" sibTransId="{330A9B0E-F5A8-4B3C-8032-CB5EE3DCF954}"/>
    <dgm:cxn modelId="{BC4DA923-E2DF-44D7-8580-0979816DE88D}" type="presOf" srcId="{E984840C-8C2B-4CED-95C7-78F19B230758}" destId="{7E2D98C5-B1FE-459D-AFB2-9E67BD183B83}" srcOrd="0" destOrd="0" presId="urn:microsoft.com/office/officeart/2005/8/layout/equation2"/>
    <dgm:cxn modelId="{24494163-A520-4A4B-8584-14B9B6861963}" type="presOf" srcId="{0DBB8258-44AD-466E-9C43-99E464609FE7}" destId="{EB439FD6-BD44-4514-86A9-4D646261DE41}" srcOrd="0" destOrd="0" presId="urn:microsoft.com/office/officeart/2005/8/layout/equation2"/>
    <dgm:cxn modelId="{9B96DE81-AE25-476C-A651-623ADE119901}" type="presOf" srcId="{6308A66A-37BA-4C21-90B7-B640EA4C9615}" destId="{07CC65EA-5ABA-4783-B816-1D21136E9C7C}" srcOrd="0" destOrd="0" presId="urn:microsoft.com/office/officeart/2005/8/layout/equation2"/>
    <dgm:cxn modelId="{A3AB9888-F195-40B1-A872-8BFE6D44069B}" srcId="{E8D6E075-4F5C-4E37-9D22-3CDEF7F2B530}" destId="{6308A66A-37BA-4C21-90B7-B640EA4C9615}" srcOrd="0" destOrd="0" parTransId="{7D13622A-7E98-441C-8473-90837BD0F8EF}" sibTransId="{460D6515-85A1-40ED-8558-72BB85C42F19}"/>
    <dgm:cxn modelId="{770806D1-E7BB-46C5-A36A-9C2F1C1EF476}" type="presOf" srcId="{E8D6E075-4F5C-4E37-9D22-3CDEF7F2B530}" destId="{D82F2DA9-6249-4EBE-B6F2-8BD84DE47652}" srcOrd="0" destOrd="0" presId="urn:microsoft.com/office/officeart/2005/8/layout/equation2"/>
    <dgm:cxn modelId="{F217EFD3-23E2-431C-BCF3-066B40A4C18B}" srcId="{E8D6E075-4F5C-4E37-9D22-3CDEF7F2B530}" destId="{04F877DE-9B8B-4BF5-B683-841A7FA7D0FA}" srcOrd="1" destOrd="0" parTransId="{B913F8C2-58CA-4AC7-88C2-C5BB415B0412}" sibTransId="{0DBB8258-44AD-466E-9C43-99E464609FE7}"/>
    <dgm:cxn modelId="{7F3B58D6-B5AC-411F-9B5D-512E8103C75C}" type="presOf" srcId="{0DBB8258-44AD-466E-9C43-99E464609FE7}" destId="{CB65CA4C-BC4E-47BD-8BE5-73A7E984DA81}" srcOrd="1" destOrd="0" presId="urn:microsoft.com/office/officeart/2005/8/layout/equation2"/>
    <dgm:cxn modelId="{0D8709ED-380D-4548-8A44-0C13BDFEADF1}" type="presOf" srcId="{04F877DE-9B8B-4BF5-B683-841A7FA7D0FA}" destId="{0FA5B7FE-6D53-4639-A0F9-981F1E3057DF}" srcOrd="0" destOrd="0" presId="urn:microsoft.com/office/officeart/2005/8/layout/equation2"/>
    <dgm:cxn modelId="{07472FF8-63C9-4B81-9E45-68A859C9CA5D}" type="presOf" srcId="{460D6515-85A1-40ED-8558-72BB85C42F19}" destId="{10674EB5-999D-4DBE-93A6-62BB602DC5FA}" srcOrd="0" destOrd="0" presId="urn:microsoft.com/office/officeart/2005/8/layout/equation2"/>
    <dgm:cxn modelId="{C7F5A424-4012-4379-A3F9-1026DF4EBF14}" type="presParOf" srcId="{D82F2DA9-6249-4EBE-B6F2-8BD84DE47652}" destId="{E8805376-465D-48FF-BA11-37ED5B86B43C}" srcOrd="0" destOrd="0" presId="urn:microsoft.com/office/officeart/2005/8/layout/equation2"/>
    <dgm:cxn modelId="{4B715DBF-BCBC-445B-B177-057372506724}" type="presParOf" srcId="{E8805376-465D-48FF-BA11-37ED5B86B43C}" destId="{07CC65EA-5ABA-4783-B816-1D21136E9C7C}" srcOrd="0" destOrd="0" presId="urn:microsoft.com/office/officeart/2005/8/layout/equation2"/>
    <dgm:cxn modelId="{C69361C0-95B7-49B9-BCF4-311EA11B89AA}" type="presParOf" srcId="{E8805376-465D-48FF-BA11-37ED5B86B43C}" destId="{5F2BB579-F50B-455B-AC54-B207FC0F5BCC}" srcOrd="1" destOrd="0" presId="urn:microsoft.com/office/officeart/2005/8/layout/equation2"/>
    <dgm:cxn modelId="{09D591FE-3659-4764-861D-124A1DB60485}" type="presParOf" srcId="{E8805376-465D-48FF-BA11-37ED5B86B43C}" destId="{10674EB5-999D-4DBE-93A6-62BB602DC5FA}" srcOrd="2" destOrd="0" presId="urn:microsoft.com/office/officeart/2005/8/layout/equation2"/>
    <dgm:cxn modelId="{60C34790-2DA5-405C-A895-211665338843}" type="presParOf" srcId="{E8805376-465D-48FF-BA11-37ED5B86B43C}" destId="{23F23D79-FD07-4B97-89EF-39F84E684487}" srcOrd="3" destOrd="0" presId="urn:microsoft.com/office/officeart/2005/8/layout/equation2"/>
    <dgm:cxn modelId="{DC6196A9-7CAA-4EE2-B7FA-F4A89E19DD30}" type="presParOf" srcId="{E8805376-465D-48FF-BA11-37ED5B86B43C}" destId="{0FA5B7FE-6D53-4639-A0F9-981F1E3057DF}" srcOrd="4" destOrd="0" presId="urn:microsoft.com/office/officeart/2005/8/layout/equation2"/>
    <dgm:cxn modelId="{28FD512C-D90D-4A1C-A0F7-1391844EB5BF}" type="presParOf" srcId="{D82F2DA9-6249-4EBE-B6F2-8BD84DE47652}" destId="{EB439FD6-BD44-4514-86A9-4D646261DE41}" srcOrd="1" destOrd="0" presId="urn:microsoft.com/office/officeart/2005/8/layout/equation2"/>
    <dgm:cxn modelId="{3582B15B-EFED-497D-9B64-CBC1352F0CC3}" type="presParOf" srcId="{EB439FD6-BD44-4514-86A9-4D646261DE41}" destId="{CB65CA4C-BC4E-47BD-8BE5-73A7E984DA81}" srcOrd="0" destOrd="0" presId="urn:microsoft.com/office/officeart/2005/8/layout/equation2"/>
    <dgm:cxn modelId="{AEAD47D4-C502-489D-A946-831EE9FE6DF9}" type="presParOf" srcId="{D82F2DA9-6249-4EBE-B6F2-8BD84DE47652}" destId="{7E2D98C5-B1FE-459D-AFB2-9E67BD183B8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731A03-E925-4381-B33B-1380AECC9F7A}" type="doc">
      <dgm:prSet loTypeId="urn:microsoft.com/office/officeart/2005/8/layout/hList3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4C81010-EBEB-44FB-B78D-BCB50993FB09}">
      <dgm:prSet phldrT="[Text]" custT="1"/>
      <dgm:spPr>
        <a:solidFill>
          <a:srgbClr val="005B99"/>
        </a:solidFill>
        <a:ln w="12700"/>
      </dgm:spPr>
      <dgm:t>
        <a:bodyPr/>
        <a:lstStyle/>
        <a:p>
          <a:r>
            <a:rPr lang="en-US" sz="4000" dirty="0">
              <a:latin typeface="Arial" panose="020B0604020202020204" pitchFamily="34" charset="0"/>
              <a:cs typeface="Arial" panose="020B0604020202020204" pitchFamily="34" charset="0"/>
            </a:rPr>
            <a:t>Maximum Timeframe</a:t>
          </a:r>
        </a:p>
      </dgm:t>
    </dgm:pt>
    <dgm:pt modelId="{1C474E49-FE06-40AD-AA0C-CE735C5E1782}" type="parTrans" cxnId="{0B65A9D1-88E3-4BE2-A15A-CB1B74590399}">
      <dgm:prSet/>
      <dgm:spPr/>
      <dgm:t>
        <a:bodyPr/>
        <a:lstStyle/>
        <a:p>
          <a:endParaRPr lang="en-US"/>
        </a:p>
      </dgm:t>
    </dgm:pt>
    <dgm:pt modelId="{767DA24B-7AEB-4D7A-8E9A-43BD7B24A20B}" type="sibTrans" cxnId="{0B65A9D1-88E3-4BE2-A15A-CB1B74590399}">
      <dgm:prSet/>
      <dgm:spPr/>
      <dgm:t>
        <a:bodyPr/>
        <a:lstStyle/>
        <a:p>
          <a:endParaRPr lang="en-US"/>
        </a:p>
      </dgm:t>
    </dgm:pt>
    <dgm:pt modelId="{A3189319-C156-41BC-8E4D-1C86C7DB667E}">
      <dgm:prSet phldrT="[Text]" custT="1"/>
      <dgm:spPr/>
      <dgm:t>
        <a:bodyPr/>
        <a:lstStyle/>
        <a:p>
          <a:pPr>
            <a:buNone/>
          </a:pPr>
          <a:r>
            <a:rPr lang="en-US" sz="3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Undergraduate:</a:t>
          </a:r>
        </a:p>
        <a:p>
          <a:pPr>
            <a:buFont typeface="Arial" panose="020B0604020202020204" pitchFamily="34" charset="0"/>
            <a:buChar char="•"/>
          </a:pPr>
          <a:r>
            <a:rPr lang="en-US" sz="34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150% of                published length of program in credits or calendar time</a:t>
          </a:r>
        </a:p>
      </dgm:t>
    </dgm:pt>
    <dgm:pt modelId="{4CEC7551-C42D-4148-8967-830248DE4FED}" type="parTrans" cxnId="{10F7E240-B7BF-41A1-A198-FF0144D9AE92}">
      <dgm:prSet/>
      <dgm:spPr/>
      <dgm:t>
        <a:bodyPr/>
        <a:lstStyle/>
        <a:p>
          <a:endParaRPr lang="en-US"/>
        </a:p>
      </dgm:t>
    </dgm:pt>
    <dgm:pt modelId="{D27B8FE9-E6E3-4720-BBD0-D45615B40D13}" type="sibTrans" cxnId="{10F7E240-B7BF-41A1-A198-FF0144D9AE92}">
      <dgm:prSet/>
      <dgm:spPr/>
      <dgm:t>
        <a:bodyPr/>
        <a:lstStyle/>
        <a:p>
          <a:endParaRPr lang="en-US"/>
        </a:p>
      </dgm:t>
    </dgm:pt>
    <dgm:pt modelId="{7AE681BE-1DDD-431E-83A2-50876891B006}">
      <dgm:prSet phldrT="[Text]" custT="1"/>
      <dgm:spPr/>
      <dgm:t>
        <a:bodyPr/>
        <a:lstStyle/>
        <a:p>
          <a:r>
            <a:rPr lang="en-US" sz="3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Graduate:</a:t>
          </a:r>
        </a:p>
        <a:p>
          <a:r>
            <a:rPr lang="en-US" sz="3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Defined by the school, based on length of program</a:t>
          </a:r>
        </a:p>
      </dgm:t>
    </dgm:pt>
    <dgm:pt modelId="{E01B9EFF-7E3E-460C-85B8-1CF320D2C189}" type="parTrans" cxnId="{2700AC7E-E848-4CAE-8536-9AA165789C84}">
      <dgm:prSet/>
      <dgm:spPr/>
      <dgm:t>
        <a:bodyPr/>
        <a:lstStyle/>
        <a:p>
          <a:endParaRPr lang="en-US"/>
        </a:p>
      </dgm:t>
    </dgm:pt>
    <dgm:pt modelId="{6B6F3D5F-3D40-46F0-8F28-D8D7178D697C}" type="sibTrans" cxnId="{2700AC7E-E848-4CAE-8536-9AA165789C84}">
      <dgm:prSet/>
      <dgm:spPr/>
      <dgm:t>
        <a:bodyPr/>
        <a:lstStyle/>
        <a:p>
          <a:endParaRPr lang="en-US"/>
        </a:p>
      </dgm:t>
    </dgm:pt>
    <dgm:pt modelId="{F2F62B1D-14AB-4094-856E-DA992F125BA5}" type="pres">
      <dgm:prSet presAssocID="{5A731A03-E925-4381-B33B-1380AECC9F7A}" presName="composite" presStyleCnt="0">
        <dgm:presLayoutVars>
          <dgm:chMax val="1"/>
          <dgm:dir/>
          <dgm:resizeHandles val="exact"/>
        </dgm:presLayoutVars>
      </dgm:prSet>
      <dgm:spPr/>
    </dgm:pt>
    <dgm:pt modelId="{178F831B-15A2-451A-8EE9-C8434A0C0EF9}" type="pres">
      <dgm:prSet presAssocID="{84C81010-EBEB-44FB-B78D-BCB50993FB09}" presName="roof" presStyleLbl="dkBgShp" presStyleIdx="0" presStyleCnt="2"/>
      <dgm:spPr/>
    </dgm:pt>
    <dgm:pt modelId="{0C26E1BF-9DB9-481C-BE33-8B720CB353CC}" type="pres">
      <dgm:prSet presAssocID="{84C81010-EBEB-44FB-B78D-BCB50993FB09}" presName="pillars" presStyleCnt="0"/>
      <dgm:spPr/>
    </dgm:pt>
    <dgm:pt modelId="{4628FC93-246F-4A93-ACB8-12E490ADFF9E}" type="pres">
      <dgm:prSet presAssocID="{84C81010-EBEB-44FB-B78D-BCB50993FB09}" presName="pillar1" presStyleLbl="node1" presStyleIdx="0" presStyleCnt="2">
        <dgm:presLayoutVars>
          <dgm:bulletEnabled val="1"/>
        </dgm:presLayoutVars>
      </dgm:prSet>
      <dgm:spPr/>
    </dgm:pt>
    <dgm:pt modelId="{1F4F26CE-0980-446B-9941-EA14855C8DE8}" type="pres">
      <dgm:prSet presAssocID="{7AE681BE-1DDD-431E-83A2-50876891B006}" presName="pillarX" presStyleLbl="node1" presStyleIdx="1" presStyleCnt="2">
        <dgm:presLayoutVars>
          <dgm:bulletEnabled val="1"/>
        </dgm:presLayoutVars>
      </dgm:prSet>
      <dgm:spPr/>
    </dgm:pt>
    <dgm:pt modelId="{FBF3662D-6452-4AAC-B621-89945134BD6F}" type="pres">
      <dgm:prSet presAssocID="{84C81010-EBEB-44FB-B78D-BCB50993FB09}" presName="base" presStyleLbl="dkBgShp" presStyleIdx="1" presStyleCnt="2"/>
      <dgm:spPr>
        <a:solidFill>
          <a:srgbClr val="005B99"/>
        </a:solidFill>
        <a:ln w="12700"/>
      </dgm:spPr>
    </dgm:pt>
  </dgm:ptLst>
  <dgm:cxnLst>
    <dgm:cxn modelId="{FF8F4907-1E88-4D9C-B507-D6D0178AD896}" type="presOf" srcId="{A3189319-C156-41BC-8E4D-1C86C7DB667E}" destId="{4628FC93-246F-4A93-ACB8-12E490ADFF9E}" srcOrd="0" destOrd="0" presId="urn:microsoft.com/office/officeart/2005/8/layout/hList3"/>
    <dgm:cxn modelId="{B1725E3F-A0CC-41E1-BDDF-F9C0CC3297F0}" type="presOf" srcId="{7AE681BE-1DDD-431E-83A2-50876891B006}" destId="{1F4F26CE-0980-446B-9941-EA14855C8DE8}" srcOrd="0" destOrd="0" presId="urn:microsoft.com/office/officeart/2005/8/layout/hList3"/>
    <dgm:cxn modelId="{10F7E240-B7BF-41A1-A198-FF0144D9AE92}" srcId="{84C81010-EBEB-44FB-B78D-BCB50993FB09}" destId="{A3189319-C156-41BC-8E4D-1C86C7DB667E}" srcOrd="0" destOrd="0" parTransId="{4CEC7551-C42D-4148-8967-830248DE4FED}" sibTransId="{D27B8FE9-E6E3-4720-BBD0-D45615B40D13}"/>
    <dgm:cxn modelId="{0B528E53-7710-4448-80DC-E1E16A5E5141}" type="presOf" srcId="{84C81010-EBEB-44FB-B78D-BCB50993FB09}" destId="{178F831B-15A2-451A-8EE9-C8434A0C0EF9}" srcOrd="0" destOrd="0" presId="urn:microsoft.com/office/officeart/2005/8/layout/hList3"/>
    <dgm:cxn modelId="{2700AC7E-E848-4CAE-8536-9AA165789C84}" srcId="{84C81010-EBEB-44FB-B78D-BCB50993FB09}" destId="{7AE681BE-1DDD-431E-83A2-50876891B006}" srcOrd="1" destOrd="0" parTransId="{E01B9EFF-7E3E-460C-85B8-1CF320D2C189}" sibTransId="{6B6F3D5F-3D40-46F0-8F28-D8D7178D697C}"/>
    <dgm:cxn modelId="{377A94BB-EF9F-4F4D-B7E6-D1BF78E71FE1}" type="presOf" srcId="{5A731A03-E925-4381-B33B-1380AECC9F7A}" destId="{F2F62B1D-14AB-4094-856E-DA992F125BA5}" srcOrd="0" destOrd="0" presId="urn:microsoft.com/office/officeart/2005/8/layout/hList3"/>
    <dgm:cxn modelId="{0B65A9D1-88E3-4BE2-A15A-CB1B74590399}" srcId="{5A731A03-E925-4381-B33B-1380AECC9F7A}" destId="{84C81010-EBEB-44FB-B78D-BCB50993FB09}" srcOrd="0" destOrd="0" parTransId="{1C474E49-FE06-40AD-AA0C-CE735C5E1782}" sibTransId="{767DA24B-7AEB-4D7A-8E9A-43BD7B24A20B}"/>
    <dgm:cxn modelId="{FF172151-EB06-45D2-84BB-A42E6382EA02}" type="presParOf" srcId="{F2F62B1D-14AB-4094-856E-DA992F125BA5}" destId="{178F831B-15A2-451A-8EE9-C8434A0C0EF9}" srcOrd="0" destOrd="0" presId="urn:microsoft.com/office/officeart/2005/8/layout/hList3"/>
    <dgm:cxn modelId="{AB50BCA4-54A6-49E7-B436-0D76D9D3BC14}" type="presParOf" srcId="{F2F62B1D-14AB-4094-856E-DA992F125BA5}" destId="{0C26E1BF-9DB9-481C-BE33-8B720CB353CC}" srcOrd="1" destOrd="0" presId="urn:microsoft.com/office/officeart/2005/8/layout/hList3"/>
    <dgm:cxn modelId="{64067335-B769-409D-9F25-2D7B2DB43699}" type="presParOf" srcId="{0C26E1BF-9DB9-481C-BE33-8B720CB353CC}" destId="{4628FC93-246F-4A93-ACB8-12E490ADFF9E}" srcOrd="0" destOrd="0" presId="urn:microsoft.com/office/officeart/2005/8/layout/hList3"/>
    <dgm:cxn modelId="{2396A2A9-0BDB-46AA-A2D4-E867BC0FA9A2}" type="presParOf" srcId="{0C26E1BF-9DB9-481C-BE33-8B720CB353CC}" destId="{1F4F26CE-0980-446B-9941-EA14855C8DE8}" srcOrd="1" destOrd="0" presId="urn:microsoft.com/office/officeart/2005/8/layout/hList3"/>
    <dgm:cxn modelId="{E6426745-F4FF-4B83-960E-E4B9D55EE634}" type="presParOf" srcId="{F2F62B1D-14AB-4094-856E-DA992F125BA5}" destId="{FBF3662D-6452-4AAC-B621-89945134BD6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662229-45B5-49A5-AE65-567269947B3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E6209-2631-4D47-81DE-2F01859A7893}">
      <dgm:prSet phldrT="[Text]" custT="1"/>
      <dgm:spPr>
        <a:solidFill>
          <a:srgbClr val="004E7D"/>
        </a:solidFill>
      </dgm:spPr>
      <dgm:t>
        <a:bodyPr/>
        <a:lstStyle/>
        <a:p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Conditions and Circumstances</a:t>
          </a:r>
        </a:p>
      </dgm:t>
    </dgm:pt>
    <dgm:pt modelId="{CABFAE00-A586-409C-A526-7DDFA71E4C27}" type="parTrans" cxnId="{D79B87DF-BC8F-4F2A-BAE9-22DB58E07D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5D2EB4-DC53-4D86-B002-B12B0E0D1995}" type="sibTrans" cxnId="{D79B87DF-BC8F-4F2A-BAE9-22DB58E07D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8DA42-ECDF-4110-8898-C7506564CAE6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No regulatory limits on appeals</a:t>
          </a:r>
        </a:p>
      </dgm:t>
    </dgm:pt>
    <dgm:pt modelId="{E5B09B3E-4D7C-4256-B220-62B0393058E5}" type="parTrans" cxnId="{0350E0A5-2D3F-4321-BA07-B8E4FD9438A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20A90F-E595-451D-BF77-01022B04146D}" type="sibTrans" cxnId="{0350E0A5-2D3F-4321-BA07-B8E4FD9438A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C99D42-F35D-4B03-B8BF-4CC2DF329EF7}">
      <dgm:prSet phldrT="[Text]" custT="1"/>
      <dgm:spPr>
        <a:solidFill>
          <a:srgbClr val="DE7E26"/>
        </a:solidFill>
      </dgm:spPr>
      <dgm:t>
        <a:bodyPr/>
        <a:lstStyle/>
        <a:p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Documentation</a:t>
          </a:r>
        </a:p>
      </dgm:t>
    </dgm:pt>
    <dgm:pt modelId="{768F6C99-8AF3-4757-AF6C-68297725B013}" type="parTrans" cxnId="{FF1A4F4C-666A-43BF-A000-9CD6815933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6EDF68-8656-4485-A8B4-0B385EDE31EC}" type="sibTrans" cxnId="{FF1A4F4C-666A-43BF-A000-9CD68159335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7240DC-6AC3-4E51-8D33-D8C570036FB9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Student’s circumstances</a:t>
          </a:r>
        </a:p>
      </dgm:t>
    </dgm:pt>
    <dgm:pt modelId="{887B5E42-F9FE-4831-8D5D-4592361FE6C7}" type="parTrans" cxnId="{9AD2D57B-50CB-4FBA-A420-144366AEBC9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F8E9DE-CE05-4D7E-9182-7FA9DF9C709A}" type="sibTrans" cxnId="{9AD2D57B-50CB-4FBA-A420-144366AEBC9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466E6E-628E-468C-83C7-69D5CCE34D7E}">
      <dgm:prSet phldrT="[Text]" custT="1"/>
      <dgm:spPr>
        <a:solidFill>
          <a:srgbClr val="6DBE4B"/>
        </a:solidFill>
      </dgm:spPr>
      <dgm:t>
        <a:bodyPr/>
        <a:lstStyle/>
        <a:p>
          <a:r>
            <a:rPr lang="en-US" sz="2800" b="0" dirty="0">
              <a:latin typeface="Arial" panose="020B0604020202020204" pitchFamily="34" charset="0"/>
              <a:cs typeface="Arial" panose="020B0604020202020204" pitchFamily="34" charset="0"/>
            </a:rPr>
            <a:t>Processing SAP Appeals</a:t>
          </a:r>
        </a:p>
      </dgm:t>
    </dgm:pt>
    <dgm:pt modelId="{0DBB43EF-A2EB-4CF1-8EEC-980379F73129}" type="parTrans" cxnId="{C567C5CD-F9C6-4846-B554-6AE6A9DACC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9001BB-D57D-4E26-B834-91F3548B022E}" type="sibTrans" cxnId="{C567C5CD-F9C6-4846-B554-6AE6A9DACC7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001B43-0D5E-4FBF-8ED5-8BDAD4F007C7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Making appeal decisions</a:t>
          </a:r>
        </a:p>
      </dgm:t>
    </dgm:pt>
    <dgm:pt modelId="{4E13FFC2-8979-4019-9399-3BB064C48552}" type="parTrans" cxnId="{627150D0-50FE-488B-A39C-7D4BA697DC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E73CD1-AEB7-4957-9363-A29E2E38BC2D}" type="sibTrans" cxnId="{627150D0-50FE-488B-A39C-7D4BA697DC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2A291F-EC5A-42EB-B9EC-01CBA59A9DFA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Actions taken on an appeal</a:t>
          </a:r>
        </a:p>
      </dgm:t>
    </dgm:pt>
    <dgm:pt modelId="{70CF22BB-88F6-4D31-83F3-761A85985666}" type="parTrans" cxnId="{52A10F66-0473-490C-95CA-34D917CFE2F2}">
      <dgm:prSet/>
      <dgm:spPr/>
      <dgm:t>
        <a:bodyPr/>
        <a:lstStyle/>
        <a:p>
          <a:endParaRPr lang="en-US"/>
        </a:p>
      </dgm:t>
    </dgm:pt>
    <dgm:pt modelId="{EF69EAF3-4011-4534-99E5-F921FA95F2BF}" type="sibTrans" cxnId="{52A10F66-0473-490C-95CA-34D917CFE2F2}">
      <dgm:prSet/>
      <dgm:spPr/>
      <dgm:t>
        <a:bodyPr/>
        <a:lstStyle/>
        <a:p>
          <a:endParaRPr lang="en-US"/>
        </a:p>
      </dgm:t>
    </dgm:pt>
    <dgm:pt modelId="{9930EDF7-E8F7-4A3F-A35D-023E89AD8A2D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Define acceptable reasons</a:t>
          </a:r>
        </a:p>
      </dgm:t>
    </dgm:pt>
    <dgm:pt modelId="{3BF64251-C11F-4C51-8982-EEDA809AD878}" type="parTrans" cxnId="{D82361AE-BCFA-45E2-80DC-575AEDA9A75F}">
      <dgm:prSet/>
      <dgm:spPr/>
      <dgm:t>
        <a:bodyPr/>
        <a:lstStyle/>
        <a:p>
          <a:endParaRPr lang="en-US"/>
        </a:p>
      </dgm:t>
    </dgm:pt>
    <dgm:pt modelId="{86DF44ED-CD67-4E44-93DE-2A3FAE15CAB8}" type="sibTrans" cxnId="{D82361AE-BCFA-45E2-80DC-575AEDA9A75F}">
      <dgm:prSet/>
      <dgm:spPr/>
      <dgm:t>
        <a:bodyPr/>
        <a:lstStyle/>
        <a:p>
          <a:endParaRPr lang="en-US"/>
        </a:p>
      </dgm:t>
    </dgm:pt>
    <dgm:pt modelId="{E52416BA-F3EC-46A5-ADFE-492A9D8054AA}">
      <dgm:prSet phldrT="[Text]" custT="1"/>
      <dgm:spPr>
        <a:solidFill>
          <a:srgbClr val="DBE5F1">
            <a:alpha val="90000"/>
          </a:srgbClr>
        </a:solidFill>
        <a:ln>
          <a:noFill/>
        </a:ln>
      </dgm:spPr>
      <dgm:t>
        <a:bodyPr/>
        <a:lstStyle/>
        <a:p>
          <a:r>
            <a:rPr lang="en-US" sz="26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Steps to follow</a:t>
          </a:r>
        </a:p>
      </dgm:t>
    </dgm:pt>
    <dgm:pt modelId="{44CAA10E-4A3E-4CE5-AC43-5C7FAB48B2CB}" type="parTrans" cxnId="{3146A95A-05D9-41CC-A9F3-1C179C95E41D}">
      <dgm:prSet/>
      <dgm:spPr/>
      <dgm:t>
        <a:bodyPr/>
        <a:lstStyle/>
        <a:p>
          <a:endParaRPr lang="en-US"/>
        </a:p>
      </dgm:t>
    </dgm:pt>
    <dgm:pt modelId="{C962B6DF-9973-4566-9236-FC1CD8EE39CF}" type="sibTrans" cxnId="{3146A95A-05D9-41CC-A9F3-1C179C95E41D}">
      <dgm:prSet/>
      <dgm:spPr/>
      <dgm:t>
        <a:bodyPr/>
        <a:lstStyle/>
        <a:p>
          <a:endParaRPr lang="en-US"/>
        </a:p>
      </dgm:t>
    </dgm:pt>
    <dgm:pt modelId="{7F17BB5C-334E-4D3F-96E0-D2AFEC8A784B}" type="pres">
      <dgm:prSet presAssocID="{76662229-45B5-49A5-AE65-567269947B38}" presName="Name0" presStyleCnt="0">
        <dgm:presLayoutVars>
          <dgm:dir/>
          <dgm:animLvl val="lvl"/>
          <dgm:resizeHandles val="exact"/>
        </dgm:presLayoutVars>
      </dgm:prSet>
      <dgm:spPr/>
    </dgm:pt>
    <dgm:pt modelId="{2862A5A6-EFE7-450E-8E5C-B21C055FEE45}" type="pres">
      <dgm:prSet presAssocID="{941E6209-2631-4D47-81DE-2F01859A7893}" presName="linNode" presStyleCnt="0"/>
      <dgm:spPr/>
    </dgm:pt>
    <dgm:pt modelId="{5AD65A72-5B2C-4EF1-BA69-AE32284514FE}" type="pres">
      <dgm:prSet presAssocID="{941E6209-2631-4D47-81DE-2F01859A7893}" presName="parentText" presStyleLbl="node1" presStyleIdx="0" presStyleCnt="3" custScaleX="108477" custLinFactNeighborX="-1474">
        <dgm:presLayoutVars>
          <dgm:chMax val="1"/>
          <dgm:bulletEnabled val="1"/>
        </dgm:presLayoutVars>
      </dgm:prSet>
      <dgm:spPr/>
    </dgm:pt>
    <dgm:pt modelId="{645EBFDA-8F63-4CD1-B56A-4E26C244DA49}" type="pres">
      <dgm:prSet presAssocID="{941E6209-2631-4D47-81DE-2F01859A7893}" presName="descendantText" presStyleLbl="alignAccFollowNode1" presStyleIdx="0" presStyleCnt="3" custScaleX="110369">
        <dgm:presLayoutVars>
          <dgm:bulletEnabled val="1"/>
        </dgm:presLayoutVars>
      </dgm:prSet>
      <dgm:spPr/>
    </dgm:pt>
    <dgm:pt modelId="{988A1AC0-BA0E-478D-A7FD-B7B9A746FB58}" type="pres">
      <dgm:prSet presAssocID="{E55D2EB4-DC53-4D86-B002-B12B0E0D1995}" presName="sp" presStyleCnt="0"/>
      <dgm:spPr/>
    </dgm:pt>
    <dgm:pt modelId="{648C4108-01FC-488F-A724-B0ECEC04A151}" type="pres">
      <dgm:prSet presAssocID="{4CC99D42-F35D-4B03-B8BF-4CC2DF329EF7}" presName="linNode" presStyleCnt="0"/>
      <dgm:spPr/>
    </dgm:pt>
    <dgm:pt modelId="{960B92F5-8E70-40C4-9957-24489FA7B1B3}" type="pres">
      <dgm:prSet presAssocID="{4CC99D42-F35D-4B03-B8BF-4CC2DF329EF7}" presName="parentText" presStyleLbl="node1" presStyleIdx="1" presStyleCnt="3" custScaleX="108477" custLinFactNeighborX="-1504">
        <dgm:presLayoutVars>
          <dgm:chMax val="1"/>
          <dgm:bulletEnabled val="1"/>
        </dgm:presLayoutVars>
      </dgm:prSet>
      <dgm:spPr/>
    </dgm:pt>
    <dgm:pt modelId="{8313B63E-420E-4071-A4B4-E2C81D759168}" type="pres">
      <dgm:prSet presAssocID="{4CC99D42-F35D-4B03-B8BF-4CC2DF329EF7}" presName="descendantText" presStyleLbl="alignAccFollowNode1" presStyleIdx="1" presStyleCnt="3" custScaleX="110369">
        <dgm:presLayoutVars>
          <dgm:bulletEnabled val="1"/>
        </dgm:presLayoutVars>
      </dgm:prSet>
      <dgm:spPr/>
    </dgm:pt>
    <dgm:pt modelId="{84433EC5-F910-4030-BD08-35FD99637E90}" type="pres">
      <dgm:prSet presAssocID="{0A6EDF68-8656-4485-A8B4-0B385EDE31EC}" presName="sp" presStyleCnt="0"/>
      <dgm:spPr/>
    </dgm:pt>
    <dgm:pt modelId="{7A321A0B-64CB-40EA-B994-DAE5F65C2FE7}" type="pres">
      <dgm:prSet presAssocID="{89466E6E-628E-468C-83C7-69D5CCE34D7E}" presName="linNode" presStyleCnt="0"/>
      <dgm:spPr/>
    </dgm:pt>
    <dgm:pt modelId="{181178F1-7EE9-4506-94BC-E9ABE13083BF}" type="pres">
      <dgm:prSet presAssocID="{89466E6E-628E-468C-83C7-69D5CCE34D7E}" presName="parentText" presStyleLbl="node1" presStyleIdx="2" presStyleCnt="3" custScaleX="108477" custLinFactNeighborX="-1504">
        <dgm:presLayoutVars>
          <dgm:chMax val="1"/>
          <dgm:bulletEnabled val="1"/>
        </dgm:presLayoutVars>
      </dgm:prSet>
      <dgm:spPr/>
    </dgm:pt>
    <dgm:pt modelId="{5627E894-6C8B-4345-8BFD-302F592CBA28}" type="pres">
      <dgm:prSet presAssocID="{89466E6E-628E-468C-83C7-69D5CCE34D7E}" presName="descendantText" presStyleLbl="alignAccFollowNode1" presStyleIdx="2" presStyleCnt="3" custScaleX="110369">
        <dgm:presLayoutVars>
          <dgm:bulletEnabled val="1"/>
        </dgm:presLayoutVars>
      </dgm:prSet>
      <dgm:spPr/>
    </dgm:pt>
  </dgm:ptLst>
  <dgm:cxnLst>
    <dgm:cxn modelId="{22A1C41F-C80D-42CF-93AE-B82DCAA48B9B}" type="presOf" srcId="{9930EDF7-E8F7-4A3F-A35D-023E89AD8A2D}" destId="{645EBFDA-8F63-4CD1-B56A-4E26C244DA49}" srcOrd="0" destOrd="0" presId="urn:microsoft.com/office/officeart/2005/8/layout/vList5"/>
    <dgm:cxn modelId="{10F27425-5034-4F6E-BDE1-3DC9D425DF22}" type="presOf" srcId="{A12A291F-EC5A-42EB-B9EC-01CBA59A9DFA}" destId="{8313B63E-420E-4071-A4B4-E2C81D759168}" srcOrd="0" destOrd="1" presId="urn:microsoft.com/office/officeart/2005/8/layout/vList5"/>
    <dgm:cxn modelId="{E913722A-46D4-4AB3-9FD0-F751AF69734F}" type="presOf" srcId="{89466E6E-628E-468C-83C7-69D5CCE34D7E}" destId="{181178F1-7EE9-4506-94BC-E9ABE13083BF}" srcOrd="0" destOrd="0" presId="urn:microsoft.com/office/officeart/2005/8/layout/vList5"/>
    <dgm:cxn modelId="{11371147-1B09-4EF9-8103-B232EACC8CAD}" type="presOf" srcId="{3708DA42-ECDF-4110-8898-C7506564CAE6}" destId="{645EBFDA-8F63-4CD1-B56A-4E26C244DA49}" srcOrd="0" destOrd="1" presId="urn:microsoft.com/office/officeart/2005/8/layout/vList5"/>
    <dgm:cxn modelId="{69BF2D48-D2E5-4E55-99A4-72791CBC9293}" type="presOf" srcId="{E52416BA-F3EC-46A5-ADFE-492A9D8054AA}" destId="{5627E894-6C8B-4345-8BFD-302F592CBA28}" srcOrd="0" destOrd="0" presId="urn:microsoft.com/office/officeart/2005/8/layout/vList5"/>
    <dgm:cxn modelId="{FF1A4F4C-666A-43BF-A000-9CD681593357}" srcId="{76662229-45B5-49A5-AE65-567269947B38}" destId="{4CC99D42-F35D-4B03-B8BF-4CC2DF329EF7}" srcOrd="1" destOrd="0" parTransId="{768F6C99-8AF3-4757-AF6C-68297725B013}" sibTransId="{0A6EDF68-8656-4485-A8B4-0B385EDE31EC}"/>
    <dgm:cxn modelId="{3146A95A-05D9-41CC-A9F3-1C179C95E41D}" srcId="{89466E6E-628E-468C-83C7-69D5CCE34D7E}" destId="{E52416BA-F3EC-46A5-ADFE-492A9D8054AA}" srcOrd="0" destOrd="0" parTransId="{44CAA10E-4A3E-4CE5-AC43-5C7FAB48B2CB}" sibTransId="{C962B6DF-9973-4566-9236-FC1CD8EE39CF}"/>
    <dgm:cxn modelId="{52A10F66-0473-490C-95CA-34D917CFE2F2}" srcId="{4CC99D42-F35D-4B03-B8BF-4CC2DF329EF7}" destId="{A12A291F-EC5A-42EB-B9EC-01CBA59A9DFA}" srcOrd="1" destOrd="0" parTransId="{70CF22BB-88F6-4D31-83F3-761A85985666}" sibTransId="{EF69EAF3-4011-4534-99E5-F921FA95F2BF}"/>
    <dgm:cxn modelId="{9AD2D57B-50CB-4FBA-A420-144366AEBC9A}" srcId="{4CC99D42-F35D-4B03-B8BF-4CC2DF329EF7}" destId="{787240DC-6AC3-4E51-8D33-D8C570036FB9}" srcOrd="0" destOrd="0" parTransId="{887B5E42-F9FE-4831-8D5D-4592361FE6C7}" sibTransId="{7EF8E9DE-CE05-4D7E-9182-7FA9DF9C709A}"/>
    <dgm:cxn modelId="{D5FA7C88-ED71-4E16-9B7D-0A19075147A8}" type="presOf" srcId="{76662229-45B5-49A5-AE65-567269947B38}" destId="{7F17BB5C-334E-4D3F-96E0-D2AFEC8A784B}" srcOrd="0" destOrd="0" presId="urn:microsoft.com/office/officeart/2005/8/layout/vList5"/>
    <dgm:cxn modelId="{0350E0A5-2D3F-4321-BA07-B8E4FD9438A3}" srcId="{941E6209-2631-4D47-81DE-2F01859A7893}" destId="{3708DA42-ECDF-4110-8898-C7506564CAE6}" srcOrd="1" destOrd="0" parTransId="{E5B09B3E-4D7C-4256-B220-62B0393058E5}" sibTransId="{4020A90F-E595-451D-BF77-01022B04146D}"/>
    <dgm:cxn modelId="{81CA1BAA-9143-4B9F-991C-D3EB7B3BF459}" type="presOf" srcId="{4CC99D42-F35D-4B03-B8BF-4CC2DF329EF7}" destId="{960B92F5-8E70-40C4-9957-24489FA7B1B3}" srcOrd="0" destOrd="0" presId="urn:microsoft.com/office/officeart/2005/8/layout/vList5"/>
    <dgm:cxn modelId="{D82361AE-BCFA-45E2-80DC-575AEDA9A75F}" srcId="{941E6209-2631-4D47-81DE-2F01859A7893}" destId="{9930EDF7-E8F7-4A3F-A35D-023E89AD8A2D}" srcOrd="0" destOrd="0" parTransId="{3BF64251-C11F-4C51-8982-EEDA809AD878}" sibTransId="{86DF44ED-CD67-4E44-93DE-2A3FAE15CAB8}"/>
    <dgm:cxn modelId="{A63E94B9-7613-48A3-876B-48FD537F9003}" type="presOf" srcId="{941E6209-2631-4D47-81DE-2F01859A7893}" destId="{5AD65A72-5B2C-4EF1-BA69-AE32284514FE}" srcOrd="0" destOrd="0" presId="urn:microsoft.com/office/officeart/2005/8/layout/vList5"/>
    <dgm:cxn modelId="{C567C5CD-F9C6-4846-B554-6AE6A9DACC79}" srcId="{76662229-45B5-49A5-AE65-567269947B38}" destId="{89466E6E-628E-468C-83C7-69D5CCE34D7E}" srcOrd="2" destOrd="0" parTransId="{0DBB43EF-A2EB-4CF1-8EEC-980379F73129}" sibTransId="{AC9001BB-D57D-4E26-B834-91F3548B022E}"/>
    <dgm:cxn modelId="{627150D0-50FE-488B-A39C-7D4BA697DC0B}" srcId="{89466E6E-628E-468C-83C7-69D5CCE34D7E}" destId="{9B001B43-0D5E-4FBF-8ED5-8BDAD4F007C7}" srcOrd="1" destOrd="0" parTransId="{4E13FFC2-8979-4019-9399-3BB064C48552}" sibTransId="{BEE73CD1-AEB7-4957-9363-A29E2E38BC2D}"/>
    <dgm:cxn modelId="{D79B87DF-BC8F-4F2A-BAE9-22DB58E07D98}" srcId="{76662229-45B5-49A5-AE65-567269947B38}" destId="{941E6209-2631-4D47-81DE-2F01859A7893}" srcOrd="0" destOrd="0" parTransId="{CABFAE00-A586-409C-A526-7DDFA71E4C27}" sibTransId="{E55D2EB4-DC53-4D86-B002-B12B0E0D1995}"/>
    <dgm:cxn modelId="{FB7CC0EC-1226-4200-8B5F-A7A5C1DB7273}" type="presOf" srcId="{9B001B43-0D5E-4FBF-8ED5-8BDAD4F007C7}" destId="{5627E894-6C8B-4345-8BFD-302F592CBA28}" srcOrd="0" destOrd="1" presId="urn:microsoft.com/office/officeart/2005/8/layout/vList5"/>
    <dgm:cxn modelId="{EFD676F9-4D3A-48D5-B343-25EECB141AF4}" type="presOf" srcId="{787240DC-6AC3-4E51-8D33-D8C570036FB9}" destId="{8313B63E-420E-4071-A4B4-E2C81D759168}" srcOrd="0" destOrd="0" presId="urn:microsoft.com/office/officeart/2005/8/layout/vList5"/>
    <dgm:cxn modelId="{D6EBA144-985A-405F-9930-C51157E64056}" type="presParOf" srcId="{7F17BB5C-334E-4D3F-96E0-D2AFEC8A784B}" destId="{2862A5A6-EFE7-450E-8E5C-B21C055FEE45}" srcOrd="0" destOrd="0" presId="urn:microsoft.com/office/officeart/2005/8/layout/vList5"/>
    <dgm:cxn modelId="{EBE498A5-6FD7-4E04-B2AC-7F9FF975914B}" type="presParOf" srcId="{2862A5A6-EFE7-450E-8E5C-B21C055FEE45}" destId="{5AD65A72-5B2C-4EF1-BA69-AE32284514FE}" srcOrd="0" destOrd="0" presId="urn:microsoft.com/office/officeart/2005/8/layout/vList5"/>
    <dgm:cxn modelId="{CF47D711-511D-43C2-B4A3-DE1D528BBD52}" type="presParOf" srcId="{2862A5A6-EFE7-450E-8E5C-B21C055FEE45}" destId="{645EBFDA-8F63-4CD1-B56A-4E26C244DA49}" srcOrd="1" destOrd="0" presId="urn:microsoft.com/office/officeart/2005/8/layout/vList5"/>
    <dgm:cxn modelId="{8ADAF941-5F93-4B75-94B0-45D378F0F2DB}" type="presParOf" srcId="{7F17BB5C-334E-4D3F-96E0-D2AFEC8A784B}" destId="{988A1AC0-BA0E-478D-A7FD-B7B9A746FB58}" srcOrd="1" destOrd="0" presId="urn:microsoft.com/office/officeart/2005/8/layout/vList5"/>
    <dgm:cxn modelId="{8ADB60A4-AC01-480A-898B-D49932DFB222}" type="presParOf" srcId="{7F17BB5C-334E-4D3F-96E0-D2AFEC8A784B}" destId="{648C4108-01FC-488F-A724-B0ECEC04A151}" srcOrd="2" destOrd="0" presId="urn:microsoft.com/office/officeart/2005/8/layout/vList5"/>
    <dgm:cxn modelId="{9014D3CB-767D-4958-A432-B3B1E20A18AA}" type="presParOf" srcId="{648C4108-01FC-488F-A724-B0ECEC04A151}" destId="{960B92F5-8E70-40C4-9957-24489FA7B1B3}" srcOrd="0" destOrd="0" presId="urn:microsoft.com/office/officeart/2005/8/layout/vList5"/>
    <dgm:cxn modelId="{894CAF11-F18C-4DFE-9FEA-B62356D491F9}" type="presParOf" srcId="{648C4108-01FC-488F-A724-B0ECEC04A151}" destId="{8313B63E-420E-4071-A4B4-E2C81D759168}" srcOrd="1" destOrd="0" presId="urn:microsoft.com/office/officeart/2005/8/layout/vList5"/>
    <dgm:cxn modelId="{D8CCF1AE-A0BE-4FF9-9027-0825F10A5F27}" type="presParOf" srcId="{7F17BB5C-334E-4D3F-96E0-D2AFEC8A784B}" destId="{84433EC5-F910-4030-BD08-35FD99637E90}" srcOrd="3" destOrd="0" presId="urn:microsoft.com/office/officeart/2005/8/layout/vList5"/>
    <dgm:cxn modelId="{4A5BC9D3-D559-4553-9F1B-B1325689AC3C}" type="presParOf" srcId="{7F17BB5C-334E-4D3F-96E0-D2AFEC8A784B}" destId="{7A321A0B-64CB-40EA-B994-DAE5F65C2FE7}" srcOrd="4" destOrd="0" presId="urn:microsoft.com/office/officeart/2005/8/layout/vList5"/>
    <dgm:cxn modelId="{481D69FE-8AFF-41A5-9797-056AEC7F2860}" type="presParOf" srcId="{7A321A0B-64CB-40EA-B994-DAE5F65C2FE7}" destId="{181178F1-7EE9-4506-94BC-E9ABE13083BF}" srcOrd="0" destOrd="0" presId="urn:microsoft.com/office/officeart/2005/8/layout/vList5"/>
    <dgm:cxn modelId="{F5BE2D81-0728-4A1C-B4D8-1BF0D4E9E338}" type="presParOf" srcId="{7A321A0B-64CB-40EA-B994-DAE5F65C2FE7}" destId="{5627E894-6C8B-4345-8BFD-302F592CBA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35E22-5881-4447-8999-470FEBAC379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6EA8D21-5F0D-40ED-8C03-BFC4FD8D09C3}">
      <dgm:prSet phldrT="[Text]" custT="1"/>
      <dgm:spPr>
        <a:solidFill>
          <a:srgbClr val="004E7D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Appeal</a:t>
          </a:r>
        </a:p>
      </dgm:t>
    </dgm:pt>
    <dgm:pt modelId="{83334978-F30C-41B8-BD37-C99C91173F5C}" type="parTrans" cxnId="{D968EAC5-6A1D-4416-8D07-BCF4BCBB5BD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E4924-3380-4A94-98F0-3B208445D385}" type="sibTrans" cxnId="{D968EAC5-6A1D-4416-8D07-BCF4BCBB5BD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FEC73-FD6A-461D-86F9-3B43557129AE}">
      <dgm:prSet phldrT="[Text]" custT="1"/>
      <dgm:spPr>
        <a:solidFill>
          <a:srgbClr val="DE8400"/>
        </a:solidFill>
        <a:ln>
          <a:noFill/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2200" dirty="0">
              <a:latin typeface="Arial" panose="020B0604020202020204" pitchFamily="34" charset="0"/>
              <a:cs typeface="Arial" panose="020B0604020202020204" pitchFamily="34" charset="0"/>
            </a:rPr>
            <a:t>Review after one payment period</a:t>
          </a:r>
        </a:p>
      </dgm:t>
    </dgm:pt>
    <dgm:pt modelId="{994421AD-843C-4A63-B70B-D5FA63EFC77F}" type="parTrans" cxnId="{119FFE21-AFCB-46F4-91AF-EB6427B0B47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A8188-54AE-4C12-B2C2-84D852EEEBC0}" type="sibTrans" cxnId="{119FFE21-AFCB-46F4-91AF-EB6427B0B47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9F010-A0F6-44D6-B7D9-83742A2FF269}" type="pres">
      <dgm:prSet presAssocID="{8A935E22-5881-4447-8999-470FEBAC3796}" presName="CompostProcess" presStyleCnt="0">
        <dgm:presLayoutVars>
          <dgm:dir/>
          <dgm:resizeHandles val="exact"/>
        </dgm:presLayoutVars>
      </dgm:prSet>
      <dgm:spPr/>
    </dgm:pt>
    <dgm:pt modelId="{B0CA6CD8-5347-4B18-91A9-9F63997ADCBD}" type="pres">
      <dgm:prSet presAssocID="{8A935E22-5881-4447-8999-470FEBAC3796}" presName="arrow" presStyleLbl="bgShp" presStyleIdx="0" presStyleCnt="1"/>
      <dgm:spPr/>
    </dgm:pt>
    <dgm:pt modelId="{2AE42047-BBA2-4958-B88F-86893F2C4A8D}" type="pres">
      <dgm:prSet presAssocID="{8A935E22-5881-4447-8999-470FEBAC3796}" presName="linearProcess" presStyleCnt="0"/>
      <dgm:spPr/>
    </dgm:pt>
    <dgm:pt modelId="{3BA8D01A-AAF4-4022-A988-24012393B732}" type="pres">
      <dgm:prSet presAssocID="{F6EA8D21-5F0D-40ED-8C03-BFC4FD8D09C3}" presName="textNode" presStyleLbl="node1" presStyleIdx="0" presStyleCnt="2" custScaleX="76983" custLinFactNeighborX="-5972" custLinFactNeighborY="-842">
        <dgm:presLayoutVars>
          <dgm:bulletEnabled val="1"/>
        </dgm:presLayoutVars>
      </dgm:prSet>
      <dgm:spPr/>
    </dgm:pt>
    <dgm:pt modelId="{E3469AA2-89F8-4A6C-B2D2-F9170879A25D}" type="pres">
      <dgm:prSet presAssocID="{67AE4924-3380-4A94-98F0-3B208445D385}" presName="sibTrans" presStyleCnt="0"/>
      <dgm:spPr/>
    </dgm:pt>
    <dgm:pt modelId="{38D3012E-22C4-47C4-B966-C1F9CCDB1257}" type="pres">
      <dgm:prSet presAssocID="{374FEC73-FD6A-461D-86F9-3B43557129AE}" presName="textNode" presStyleLbl="node1" presStyleIdx="1" presStyleCnt="2" custScaleX="111781">
        <dgm:presLayoutVars>
          <dgm:bulletEnabled val="1"/>
        </dgm:presLayoutVars>
      </dgm:prSet>
      <dgm:spPr/>
    </dgm:pt>
  </dgm:ptLst>
  <dgm:cxnLst>
    <dgm:cxn modelId="{3CF91316-2443-4378-A7B9-F7DEFBE7AF49}" type="presOf" srcId="{374FEC73-FD6A-461D-86F9-3B43557129AE}" destId="{38D3012E-22C4-47C4-B966-C1F9CCDB1257}" srcOrd="0" destOrd="0" presId="urn:microsoft.com/office/officeart/2005/8/layout/hProcess9"/>
    <dgm:cxn modelId="{119FFE21-AFCB-46F4-91AF-EB6427B0B47B}" srcId="{8A935E22-5881-4447-8999-470FEBAC3796}" destId="{374FEC73-FD6A-461D-86F9-3B43557129AE}" srcOrd="1" destOrd="0" parTransId="{994421AD-843C-4A63-B70B-D5FA63EFC77F}" sibTransId="{851A8188-54AE-4C12-B2C2-84D852EEEBC0}"/>
    <dgm:cxn modelId="{BA0F43A0-0114-408A-BFB7-F04F48D95650}" type="presOf" srcId="{F6EA8D21-5F0D-40ED-8C03-BFC4FD8D09C3}" destId="{3BA8D01A-AAF4-4022-A988-24012393B732}" srcOrd="0" destOrd="0" presId="urn:microsoft.com/office/officeart/2005/8/layout/hProcess9"/>
    <dgm:cxn modelId="{D968EAC5-6A1D-4416-8D07-BCF4BCBB5BD9}" srcId="{8A935E22-5881-4447-8999-470FEBAC3796}" destId="{F6EA8D21-5F0D-40ED-8C03-BFC4FD8D09C3}" srcOrd="0" destOrd="0" parTransId="{83334978-F30C-41B8-BD37-C99C91173F5C}" sibTransId="{67AE4924-3380-4A94-98F0-3B208445D385}"/>
    <dgm:cxn modelId="{8D0517D2-E43D-40CC-8B7E-27859540FBF4}" type="presOf" srcId="{8A935E22-5881-4447-8999-470FEBAC3796}" destId="{1A49F010-A0F6-44D6-B7D9-83742A2FF269}" srcOrd="0" destOrd="0" presId="urn:microsoft.com/office/officeart/2005/8/layout/hProcess9"/>
    <dgm:cxn modelId="{933F4979-BA3B-4176-B275-8BA0C0E5AB32}" type="presParOf" srcId="{1A49F010-A0F6-44D6-B7D9-83742A2FF269}" destId="{B0CA6CD8-5347-4B18-91A9-9F63997ADCBD}" srcOrd="0" destOrd="0" presId="urn:microsoft.com/office/officeart/2005/8/layout/hProcess9"/>
    <dgm:cxn modelId="{5DBD8E59-10D5-4678-AD69-BD5DC47A2F19}" type="presParOf" srcId="{1A49F010-A0F6-44D6-B7D9-83742A2FF269}" destId="{2AE42047-BBA2-4958-B88F-86893F2C4A8D}" srcOrd="1" destOrd="0" presId="urn:microsoft.com/office/officeart/2005/8/layout/hProcess9"/>
    <dgm:cxn modelId="{D659086B-609E-4691-8C9B-F1AE87E05ECA}" type="presParOf" srcId="{2AE42047-BBA2-4958-B88F-86893F2C4A8D}" destId="{3BA8D01A-AAF4-4022-A988-24012393B732}" srcOrd="0" destOrd="0" presId="urn:microsoft.com/office/officeart/2005/8/layout/hProcess9"/>
    <dgm:cxn modelId="{7DC061E8-6EF2-429A-879D-AB8C21D823ED}" type="presParOf" srcId="{2AE42047-BBA2-4958-B88F-86893F2C4A8D}" destId="{E3469AA2-89F8-4A6C-B2D2-F9170879A25D}" srcOrd="1" destOrd="0" presId="urn:microsoft.com/office/officeart/2005/8/layout/hProcess9"/>
    <dgm:cxn modelId="{BCB17AC5-AA4C-4E32-8E88-1DF69338DD02}" type="presParOf" srcId="{2AE42047-BBA2-4958-B88F-86893F2C4A8D}" destId="{38D3012E-22C4-47C4-B966-C1F9CCDB125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A935E22-5881-4447-8999-470FEBAC379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6EA8D21-5F0D-40ED-8C03-BFC4FD8D09C3}">
      <dgm:prSet phldrT="[Text]" custT="1"/>
      <dgm:spPr>
        <a:solidFill>
          <a:srgbClr val="004E7D"/>
        </a:solidFill>
        <a:ln>
          <a:noFill/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Appeal</a:t>
          </a:r>
        </a:p>
      </dgm:t>
    </dgm:pt>
    <dgm:pt modelId="{83334978-F30C-41B8-BD37-C99C91173F5C}" type="parTrans" cxnId="{D968EAC5-6A1D-4416-8D07-BCF4BCBB5BD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E4924-3380-4A94-98F0-3B208445D385}" type="sibTrans" cxnId="{D968EAC5-6A1D-4416-8D07-BCF4BCBB5BD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FEC73-FD6A-461D-86F9-3B43557129AE}">
      <dgm:prSet phldrT="[Text]" custT="1"/>
      <dgm:spPr>
        <a:solidFill>
          <a:srgbClr val="DE8400"/>
        </a:solidFill>
        <a:ln>
          <a:noFill/>
        </a:ln>
      </dgm:spPr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US" sz="2200" dirty="0">
              <a:latin typeface="Arial" panose="020B0604020202020204" pitchFamily="34" charset="0"/>
              <a:cs typeface="Arial" panose="020B0604020202020204" pitchFamily="34" charset="0"/>
            </a:rPr>
            <a:t>Periodic review against plan</a:t>
          </a:r>
        </a:p>
      </dgm:t>
    </dgm:pt>
    <dgm:pt modelId="{994421AD-843C-4A63-B70B-D5FA63EFC77F}" type="parTrans" cxnId="{119FFE21-AFCB-46F4-91AF-EB6427B0B47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A8188-54AE-4C12-B2C2-84D852EEEBC0}" type="sibTrans" cxnId="{119FFE21-AFCB-46F4-91AF-EB6427B0B47B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49F010-A0F6-44D6-B7D9-83742A2FF269}" type="pres">
      <dgm:prSet presAssocID="{8A935E22-5881-4447-8999-470FEBAC3796}" presName="CompostProcess" presStyleCnt="0">
        <dgm:presLayoutVars>
          <dgm:dir/>
          <dgm:resizeHandles val="exact"/>
        </dgm:presLayoutVars>
      </dgm:prSet>
      <dgm:spPr/>
    </dgm:pt>
    <dgm:pt modelId="{B0CA6CD8-5347-4B18-91A9-9F63997ADCBD}" type="pres">
      <dgm:prSet presAssocID="{8A935E22-5881-4447-8999-470FEBAC3796}" presName="arrow" presStyleLbl="bgShp" presStyleIdx="0" presStyleCnt="1"/>
      <dgm:spPr/>
    </dgm:pt>
    <dgm:pt modelId="{2AE42047-BBA2-4958-B88F-86893F2C4A8D}" type="pres">
      <dgm:prSet presAssocID="{8A935E22-5881-4447-8999-470FEBAC3796}" presName="linearProcess" presStyleCnt="0"/>
      <dgm:spPr/>
    </dgm:pt>
    <dgm:pt modelId="{3BA8D01A-AAF4-4022-A988-24012393B732}" type="pres">
      <dgm:prSet presAssocID="{F6EA8D21-5F0D-40ED-8C03-BFC4FD8D09C3}" presName="textNode" presStyleLbl="node1" presStyleIdx="0" presStyleCnt="2" custScaleX="76983" custLinFactNeighborX="-5972" custLinFactNeighborY="-842">
        <dgm:presLayoutVars>
          <dgm:bulletEnabled val="1"/>
        </dgm:presLayoutVars>
      </dgm:prSet>
      <dgm:spPr/>
    </dgm:pt>
    <dgm:pt modelId="{E3469AA2-89F8-4A6C-B2D2-F9170879A25D}" type="pres">
      <dgm:prSet presAssocID="{67AE4924-3380-4A94-98F0-3B208445D385}" presName="sibTrans" presStyleCnt="0"/>
      <dgm:spPr/>
    </dgm:pt>
    <dgm:pt modelId="{38D3012E-22C4-47C4-B966-C1F9CCDB1257}" type="pres">
      <dgm:prSet presAssocID="{374FEC73-FD6A-461D-86F9-3B43557129AE}" presName="textNode" presStyleLbl="node1" presStyleIdx="1" presStyleCnt="2" custScaleX="111781">
        <dgm:presLayoutVars>
          <dgm:bulletEnabled val="1"/>
        </dgm:presLayoutVars>
      </dgm:prSet>
      <dgm:spPr/>
    </dgm:pt>
  </dgm:ptLst>
  <dgm:cxnLst>
    <dgm:cxn modelId="{3CF91316-2443-4378-A7B9-F7DEFBE7AF49}" type="presOf" srcId="{374FEC73-FD6A-461D-86F9-3B43557129AE}" destId="{38D3012E-22C4-47C4-B966-C1F9CCDB1257}" srcOrd="0" destOrd="0" presId="urn:microsoft.com/office/officeart/2005/8/layout/hProcess9"/>
    <dgm:cxn modelId="{119FFE21-AFCB-46F4-91AF-EB6427B0B47B}" srcId="{8A935E22-5881-4447-8999-470FEBAC3796}" destId="{374FEC73-FD6A-461D-86F9-3B43557129AE}" srcOrd="1" destOrd="0" parTransId="{994421AD-843C-4A63-B70B-D5FA63EFC77F}" sibTransId="{851A8188-54AE-4C12-B2C2-84D852EEEBC0}"/>
    <dgm:cxn modelId="{BA0F43A0-0114-408A-BFB7-F04F48D95650}" type="presOf" srcId="{F6EA8D21-5F0D-40ED-8C03-BFC4FD8D09C3}" destId="{3BA8D01A-AAF4-4022-A988-24012393B732}" srcOrd="0" destOrd="0" presId="urn:microsoft.com/office/officeart/2005/8/layout/hProcess9"/>
    <dgm:cxn modelId="{D968EAC5-6A1D-4416-8D07-BCF4BCBB5BD9}" srcId="{8A935E22-5881-4447-8999-470FEBAC3796}" destId="{F6EA8D21-5F0D-40ED-8C03-BFC4FD8D09C3}" srcOrd="0" destOrd="0" parTransId="{83334978-F30C-41B8-BD37-C99C91173F5C}" sibTransId="{67AE4924-3380-4A94-98F0-3B208445D385}"/>
    <dgm:cxn modelId="{8D0517D2-E43D-40CC-8B7E-27859540FBF4}" type="presOf" srcId="{8A935E22-5881-4447-8999-470FEBAC3796}" destId="{1A49F010-A0F6-44D6-B7D9-83742A2FF269}" srcOrd="0" destOrd="0" presId="urn:microsoft.com/office/officeart/2005/8/layout/hProcess9"/>
    <dgm:cxn modelId="{933F4979-BA3B-4176-B275-8BA0C0E5AB32}" type="presParOf" srcId="{1A49F010-A0F6-44D6-B7D9-83742A2FF269}" destId="{B0CA6CD8-5347-4B18-91A9-9F63997ADCBD}" srcOrd="0" destOrd="0" presId="urn:microsoft.com/office/officeart/2005/8/layout/hProcess9"/>
    <dgm:cxn modelId="{5DBD8E59-10D5-4678-AD69-BD5DC47A2F19}" type="presParOf" srcId="{1A49F010-A0F6-44D6-B7D9-83742A2FF269}" destId="{2AE42047-BBA2-4958-B88F-86893F2C4A8D}" srcOrd="1" destOrd="0" presId="urn:microsoft.com/office/officeart/2005/8/layout/hProcess9"/>
    <dgm:cxn modelId="{D659086B-609E-4691-8C9B-F1AE87E05ECA}" type="presParOf" srcId="{2AE42047-BBA2-4958-B88F-86893F2C4A8D}" destId="{3BA8D01A-AAF4-4022-A988-24012393B732}" srcOrd="0" destOrd="0" presId="urn:microsoft.com/office/officeart/2005/8/layout/hProcess9"/>
    <dgm:cxn modelId="{7DC061E8-6EF2-429A-879D-AB8C21D823ED}" type="presParOf" srcId="{2AE42047-BBA2-4958-B88F-86893F2C4A8D}" destId="{E3469AA2-89F8-4A6C-B2D2-F9170879A25D}" srcOrd="1" destOrd="0" presId="urn:microsoft.com/office/officeart/2005/8/layout/hProcess9"/>
    <dgm:cxn modelId="{BCB17AC5-AA4C-4E32-8E88-1DF69338DD02}" type="presParOf" srcId="{2AE42047-BBA2-4958-B88F-86893F2C4A8D}" destId="{38D3012E-22C4-47C4-B966-C1F9CCDB125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7BE417-03EF-4697-9F53-959049A083A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EDE659-102A-4A7C-86FD-956EB086DA44}">
      <dgm:prSet phldrT="[Text]"/>
      <dgm:spPr>
        <a:solidFill>
          <a:srgbClr val="58595B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Withdrawals and nonattendance</a:t>
          </a:r>
        </a:p>
      </dgm:t>
    </dgm:pt>
    <dgm:pt modelId="{57C99ED7-F3A6-4A4C-8908-696A30FDBC85}" type="parTrans" cxnId="{774A15A6-2132-4299-BFFA-858378114C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D0EA10-ED53-472A-97F4-0DC7E4B1AE63}" type="sibTrans" cxnId="{774A15A6-2132-4299-BFFA-858378114CD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DB22CA-2DA2-442B-80D9-7DC4DC4F0393}">
      <dgm:prSet phldrT="[Text]"/>
      <dgm:spPr>
        <a:solidFill>
          <a:srgbClr val="6DBE4B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Incomplete courses or grades</a:t>
          </a:r>
        </a:p>
      </dgm:t>
    </dgm:pt>
    <dgm:pt modelId="{5C2176DC-9CBF-42F1-AC72-6F145D5E1C1A}" type="parTrans" cxnId="{C77D272D-3F67-45CD-9A0D-130131ABAC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6C7A8-FDFA-4468-9335-52543041142B}" type="sibTrans" cxnId="{C77D272D-3F67-45CD-9A0D-130131ABAC7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98C87C-37CB-4181-81BB-B718E64A31DC}">
      <dgm:prSet phldrT="[Text]"/>
      <dgm:spPr>
        <a:solidFill>
          <a:srgbClr val="DE8400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Repeated coursework</a:t>
          </a:r>
        </a:p>
      </dgm:t>
    </dgm:pt>
    <dgm:pt modelId="{A46FBCF7-CBBD-42CB-ABE6-B39FB231303B}" type="parTrans" cxnId="{990301A7-F508-47A5-8197-63833C205B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A6945-1E4A-4662-A20D-FA7A2FDF0F5B}" type="sibTrans" cxnId="{990301A7-F508-47A5-8197-63833C205B3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8D819-74ED-40F1-8F9C-003FAA7BDC22}">
      <dgm:prSet phldrT="[Text]"/>
      <dgm:spPr>
        <a:solidFill>
          <a:srgbClr val="B94197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Transfer hours</a:t>
          </a:r>
        </a:p>
      </dgm:t>
    </dgm:pt>
    <dgm:pt modelId="{083A79B2-B6AD-4224-BEE9-850AD4BE35CA}" type="parTrans" cxnId="{CD03AD76-351F-450B-8877-229C0442B3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82A3FA-31F4-426A-BB61-EF1EB8EF1CA1}" type="sibTrans" cxnId="{CD03AD76-351F-450B-8877-229C0442B3E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C83578-0F7A-4150-80F6-39D49E7536FA}">
      <dgm:prSet phldrT="[Text]"/>
      <dgm:spPr>
        <a:solidFill>
          <a:srgbClr val="004E7D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Grade changes</a:t>
          </a:r>
        </a:p>
      </dgm:t>
    </dgm:pt>
    <dgm:pt modelId="{CC5263E6-71DE-4BDD-80B2-424EDE6C03FB}" type="parTrans" cxnId="{867BD7F3-6766-402E-A828-FE814DCC1F6F}">
      <dgm:prSet/>
      <dgm:spPr/>
      <dgm:t>
        <a:bodyPr/>
        <a:lstStyle/>
        <a:p>
          <a:endParaRPr lang="en-US"/>
        </a:p>
      </dgm:t>
    </dgm:pt>
    <dgm:pt modelId="{8338742A-0912-4AE2-A04B-CB56BB929500}" type="sibTrans" cxnId="{867BD7F3-6766-402E-A828-FE814DCC1F6F}">
      <dgm:prSet/>
      <dgm:spPr/>
      <dgm:t>
        <a:bodyPr/>
        <a:lstStyle/>
        <a:p>
          <a:endParaRPr lang="en-US"/>
        </a:p>
      </dgm:t>
    </dgm:pt>
    <dgm:pt modelId="{EC7C29F2-E48D-49B2-8F3C-8CF882BAAE46}" type="pres">
      <dgm:prSet presAssocID="{277BE417-03EF-4697-9F53-959049A083A9}" presName="Name0" presStyleCnt="0">
        <dgm:presLayoutVars>
          <dgm:chMax val="7"/>
          <dgm:chPref val="7"/>
          <dgm:dir/>
        </dgm:presLayoutVars>
      </dgm:prSet>
      <dgm:spPr/>
    </dgm:pt>
    <dgm:pt modelId="{4DACA730-C81C-4697-87A3-6CF51FAA60C5}" type="pres">
      <dgm:prSet presAssocID="{277BE417-03EF-4697-9F53-959049A083A9}" presName="Name1" presStyleCnt="0"/>
      <dgm:spPr/>
    </dgm:pt>
    <dgm:pt modelId="{32594E5E-6164-46EE-8D62-2057AF3D682B}" type="pres">
      <dgm:prSet presAssocID="{277BE417-03EF-4697-9F53-959049A083A9}" presName="cycle" presStyleCnt="0"/>
      <dgm:spPr/>
    </dgm:pt>
    <dgm:pt modelId="{D4E5EBB4-4443-40BC-9DD5-049D8072D240}" type="pres">
      <dgm:prSet presAssocID="{277BE417-03EF-4697-9F53-959049A083A9}" presName="srcNode" presStyleLbl="node1" presStyleIdx="0" presStyleCnt="5"/>
      <dgm:spPr/>
    </dgm:pt>
    <dgm:pt modelId="{4CCD4D92-CB6F-4FFF-924A-C5CEE4869F8D}" type="pres">
      <dgm:prSet presAssocID="{277BE417-03EF-4697-9F53-959049A083A9}" presName="conn" presStyleLbl="parChTrans1D2" presStyleIdx="0" presStyleCnt="1"/>
      <dgm:spPr/>
    </dgm:pt>
    <dgm:pt modelId="{906AA4CF-0ED2-4FF9-81BF-77B8079E4AA5}" type="pres">
      <dgm:prSet presAssocID="{277BE417-03EF-4697-9F53-959049A083A9}" presName="extraNode" presStyleLbl="node1" presStyleIdx="0" presStyleCnt="5"/>
      <dgm:spPr/>
    </dgm:pt>
    <dgm:pt modelId="{C4B01E35-4295-4EA2-9E5F-980532AB6CE5}" type="pres">
      <dgm:prSet presAssocID="{277BE417-03EF-4697-9F53-959049A083A9}" presName="dstNode" presStyleLbl="node1" presStyleIdx="0" presStyleCnt="5"/>
      <dgm:spPr/>
    </dgm:pt>
    <dgm:pt modelId="{F2738B41-2685-4679-BD58-CDECA3A82757}" type="pres">
      <dgm:prSet presAssocID="{6FEDE659-102A-4A7C-86FD-956EB086DA44}" presName="text_1" presStyleLbl="node1" presStyleIdx="0" presStyleCnt="5">
        <dgm:presLayoutVars>
          <dgm:bulletEnabled val="1"/>
        </dgm:presLayoutVars>
      </dgm:prSet>
      <dgm:spPr/>
    </dgm:pt>
    <dgm:pt modelId="{8D47F348-DFC3-43B3-86C2-7507DA9A4320}" type="pres">
      <dgm:prSet presAssocID="{6FEDE659-102A-4A7C-86FD-956EB086DA44}" presName="accent_1" presStyleCnt="0"/>
      <dgm:spPr/>
    </dgm:pt>
    <dgm:pt modelId="{85B04281-9A45-4F2A-ADFB-2AFDD8F4A1E8}" type="pres">
      <dgm:prSet presAssocID="{6FEDE659-102A-4A7C-86FD-956EB086DA44}" presName="accentRepeatNode" presStyleLbl="solidFgAcc1" presStyleIdx="0" presStyleCnt="5"/>
      <dgm:spPr/>
    </dgm:pt>
    <dgm:pt modelId="{FC52576A-7CE8-4868-A78B-36FB5DE236BC}" type="pres">
      <dgm:prSet presAssocID="{2FDB22CA-2DA2-442B-80D9-7DC4DC4F0393}" presName="text_2" presStyleLbl="node1" presStyleIdx="1" presStyleCnt="5">
        <dgm:presLayoutVars>
          <dgm:bulletEnabled val="1"/>
        </dgm:presLayoutVars>
      </dgm:prSet>
      <dgm:spPr/>
    </dgm:pt>
    <dgm:pt modelId="{C5992036-4F06-43C2-A900-C381F698221E}" type="pres">
      <dgm:prSet presAssocID="{2FDB22CA-2DA2-442B-80D9-7DC4DC4F0393}" presName="accent_2" presStyleCnt="0"/>
      <dgm:spPr/>
    </dgm:pt>
    <dgm:pt modelId="{00BA28D8-042E-4858-A087-98FC2E379814}" type="pres">
      <dgm:prSet presAssocID="{2FDB22CA-2DA2-442B-80D9-7DC4DC4F0393}" presName="accentRepeatNode" presStyleLbl="solidFgAcc1" presStyleIdx="1" presStyleCnt="5" custScaleY="102906" custLinFactNeighborX="4485" custLinFactNeighborY="-3522"/>
      <dgm:spPr/>
    </dgm:pt>
    <dgm:pt modelId="{9A86FC1B-D10D-4346-BEBC-7DBDEC022FFA}" type="pres">
      <dgm:prSet presAssocID="{96C83578-0F7A-4150-80F6-39D49E7536FA}" presName="text_3" presStyleLbl="node1" presStyleIdx="2" presStyleCnt="5">
        <dgm:presLayoutVars>
          <dgm:bulletEnabled val="1"/>
        </dgm:presLayoutVars>
      </dgm:prSet>
      <dgm:spPr/>
    </dgm:pt>
    <dgm:pt modelId="{15AC9479-CA5E-4234-8225-9C444D05BD2B}" type="pres">
      <dgm:prSet presAssocID="{96C83578-0F7A-4150-80F6-39D49E7536FA}" presName="accent_3" presStyleCnt="0"/>
      <dgm:spPr/>
    </dgm:pt>
    <dgm:pt modelId="{39881C38-B900-420F-B458-E02681169F8E}" type="pres">
      <dgm:prSet presAssocID="{96C83578-0F7A-4150-80F6-39D49E7536FA}" presName="accentRepeatNode" presStyleLbl="solidFgAcc1" presStyleIdx="2" presStyleCnt="5"/>
      <dgm:spPr/>
    </dgm:pt>
    <dgm:pt modelId="{25FE63D3-AA2B-4BC1-B451-71BC2889369B}" type="pres">
      <dgm:prSet presAssocID="{B998C87C-37CB-4181-81BB-B718E64A31DC}" presName="text_4" presStyleLbl="node1" presStyleIdx="3" presStyleCnt="5">
        <dgm:presLayoutVars>
          <dgm:bulletEnabled val="1"/>
        </dgm:presLayoutVars>
      </dgm:prSet>
      <dgm:spPr/>
    </dgm:pt>
    <dgm:pt modelId="{0D93E4D9-8DB3-487E-AF23-F1FA72455139}" type="pres">
      <dgm:prSet presAssocID="{B998C87C-37CB-4181-81BB-B718E64A31DC}" presName="accent_4" presStyleCnt="0"/>
      <dgm:spPr/>
    </dgm:pt>
    <dgm:pt modelId="{297862ED-8CDE-4ECE-9964-09915C801F19}" type="pres">
      <dgm:prSet presAssocID="{B998C87C-37CB-4181-81BB-B718E64A31DC}" presName="accentRepeatNode" presStyleLbl="solidFgAcc1" presStyleIdx="3" presStyleCnt="5"/>
      <dgm:spPr/>
    </dgm:pt>
    <dgm:pt modelId="{870AEDF9-9CAA-464C-96CE-C6AFFFA5B065}" type="pres">
      <dgm:prSet presAssocID="{81B8D819-74ED-40F1-8F9C-003FAA7BDC22}" presName="text_5" presStyleLbl="node1" presStyleIdx="4" presStyleCnt="5">
        <dgm:presLayoutVars>
          <dgm:bulletEnabled val="1"/>
        </dgm:presLayoutVars>
      </dgm:prSet>
      <dgm:spPr/>
    </dgm:pt>
    <dgm:pt modelId="{3DAAC7AB-1F32-4304-B699-C39084C0E8BE}" type="pres">
      <dgm:prSet presAssocID="{81B8D819-74ED-40F1-8F9C-003FAA7BDC22}" presName="accent_5" presStyleCnt="0"/>
      <dgm:spPr/>
    </dgm:pt>
    <dgm:pt modelId="{45EDEFAE-44FE-4CA1-B265-1B6069D2FFC7}" type="pres">
      <dgm:prSet presAssocID="{81B8D819-74ED-40F1-8F9C-003FAA7BDC22}" presName="accentRepeatNode" presStyleLbl="solidFgAcc1" presStyleIdx="4" presStyleCnt="5"/>
      <dgm:spPr/>
    </dgm:pt>
  </dgm:ptLst>
  <dgm:cxnLst>
    <dgm:cxn modelId="{02743E26-C4D1-4ACE-A1E3-C6A334BC3DA1}" type="presOf" srcId="{C8D0EA10-ED53-472A-97F4-0DC7E4B1AE63}" destId="{4CCD4D92-CB6F-4FFF-924A-C5CEE4869F8D}" srcOrd="0" destOrd="0" presId="urn:microsoft.com/office/officeart/2008/layout/VerticalCurvedList"/>
    <dgm:cxn modelId="{C77D272D-3F67-45CD-9A0D-130131ABAC77}" srcId="{277BE417-03EF-4697-9F53-959049A083A9}" destId="{2FDB22CA-2DA2-442B-80D9-7DC4DC4F0393}" srcOrd="1" destOrd="0" parTransId="{5C2176DC-9CBF-42F1-AC72-6F145D5E1C1A}" sibTransId="{A3B6C7A8-FDFA-4468-9335-52543041142B}"/>
    <dgm:cxn modelId="{81DC8D38-EFAC-4443-BB3A-C8DDC59CE02B}" type="presOf" srcId="{96C83578-0F7A-4150-80F6-39D49E7536FA}" destId="{9A86FC1B-D10D-4346-BEBC-7DBDEC022FFA}" srcOrd="0" destOrd="0" presId="urn:microsoft.com/office/officeart/2008/layout/VerticalCurvedList"/>
    <dgm:cxn modelId="{CD03AD76-351F-450B-8877-229C0442B3E8}" srcId="{277BE417-03EF-4697-9F53-959049A083A9}" destId="{81B8D819-74ED-40F1-8F9C-003FAA7BDC22}" srcOrd="4" destOrd="0" parTransId="{083A79B2-B6AD-4224-BEE9-850AD4BE35CA}" sibTransId="{E182A3FA-31F4-426A-BB61-EF1EB8EF1CA1}"/>
    <dgm:cxn modelId="{58F02896-5764-4D22-8844-630C71F7067E}" type="presOf" srcId="{2FDB22CA-2DA2-442B-80D9-7DC4DC4F0393}" destId="{FC52576A-7CE8-4868-A78B-36FB5DE236BC}" srcOrd="0" destOrd="0" presId="urn:microsoft.com/office/officeart/2008/layout/VerticalCurvedList"/>
    <dgm:cxn modelId="{774A15A6-2132-4299-BFFA-858378114CD3}" srcId="{277BE417-03EF-4697-9F53-959049A083A9}" destId="{6FEDE659-102A-4A7C-86FD-956EB086DA44}" srcOrd="0" destOrd="0" parTransId="{57C99ED7-F3A6-4A4C-8908-696A30FDBC85}" sibTransId="{C8D0EA10-ED53-472A-97F4-0DC7E4B1AE63}"/>
    <dgm:cxn modelId="{990301A7-F508-47A5-8197-63833C205B38}" srcId="{277BE417-03EF-4697-9F53-959049A083A9}" destId="{B998C87C-37CB-4181-81BB-B718E64A31DC}" srcOrd="3" destOrd="0" parTransId="{A46FBCF7-CBBD-42CB-ABE6-B39FB231303B}" sibTransId="{5FCA6945-1E4A-4662-A20D-FA7A2FDF0F5B}"/>
    <dgm:cxn modelId="{313487CF-7EA7-436B-8130-E9F41A49A937}" type="presOf" srcId="{6FEDE659-102A-4A7C-86FD-956EB086DA44}" destId="{F2738B41-2685-4679-BD58-CDECA3A82757}" srcOrd="0" destOrd="0" presId="urn:microsoft.com/office/officeart/2008/layout/VerticalCurvedList"/>
    <dgm:cxn modelId="{353E6ED1-9245-40B9-967A-44938067DBA8}" type="presOf" srcId="{81B8D819-74ED-40F1-8F9C-003FAA7BDC22}" destId="{870AEDF9-9CAA-464C-96CE-C6AFFFA5B065}" srcOrd="0" destOrd="0" presId="urn:microsoft.com/office/officeart/2008/layout/VerticalCurvedList"/>
    <dgm:cxn modelId="{106B06E6-43B1-4FA3-83BD-1CEF827AA915}" type="presOf" srcId="{B998C87C-37CB-4181-81BB-B718E64A31DC}" destId="{25FE63D3-AA2B-4BC1-B451-71BC2889369B}" srcOrd="0" destOrd="0" presId="urn:microsoft.com/office/officeart/2008/layout/VerticalCurvedList"/>
    <dgm:cxn modelId="{867BD7F3-6766-402E-A828-FE814DCC1F6F}" srcId="{277BE417-03EF-4697-9F53-959049A083A9}" destId="{96C83578-0F7A-4150-80F6-39D49E7536FA}" srcOrd="2" destOrd="0" parTransId="{CC5263E6-71DE-4BDD-80B2-424EDE6C03FB}" sibTransId="{8338742A-0912-4AE2-A04B-CB56BB929500}"/>
    <dgm:cxn modelId="{1E3B27FD-FAAE-4BFA-AE80-6B30C976255F}" type="presOf" srcId="{277BE417-03EF-4697-9F53-959049A083A9}" destId="{EC7C29F2-E48D-49B2-8F3C-8CF882BAAE46}" srcOrd="0" destOrd="0" presId="urn:microsoft.com/office/officeart/2008/layout/VerticalCurvedList"/>
    <dgm:cxn modelId="{525EBDAA-499C-4CA7-8761-B57BA7852A66}" type="presParOf" srcId="{EC7C29F2-E48D-49B2-8F3C-8CF882BAAE46}" destId="{4DACA730-C81C-4697-87A3-6CF51FAA60C5}" srcOrd="0" destOrd="0" presId="urn:microsoft.com/office/officeart/2008/layout/VerticalCurvedList"/>
    <dgm:cxn modelId="{7F41C8F0-8DAE-4F7D-A4F4-AF14806B5624}" type="presParOf" srcId="{4DACA730-C81C-4697-87A3-6CF51FAA60C5}" destId="{32594E5E-6164-46EE-8D62-2057AF3D682B}" srcOrd="0" destOrd="0" presId="urn:microsoft.com/office/officeart/2008/layout/VerticalCurvedList"/>
    <dgm:cxn modelId="{516E67D1-FCC1-4F0F-886C-A09EE06FA203}" type="presParOf" srcId="{32594E5E-6164-46EE-8D62-2057AF3D682B}" destId="{D4E5EBB4-4443-40BC-9DD5-049D8072D240}" srcOrd="0" destOrd="0" presId="urn:microsoft.com/office/officeart/2008/layout/VerticalCurvedList"/>
    <dgm:cxn modelId="{66DB0E4F-AA6D-48BB-AB44-D85DE337A881}" type="presParOf" srcId="{32594E5E-6164-46EE-8D62-2057AF3D682B}" destId="{4CCD4D92-CB6F-4FFF-924A-C5CEE4869F8D}" srcOrd="1" destOrd="0" presId="urn:microsoft.com/office/officeart/2008/layout/VerticalCurvedList"/>
    <dgm:cxn modelId="{F50900FF-52C3-4CEF-BE77-88B2578A8F29}" type="presParOf" srcId="{32594E5E-6164-46EE-8D62-2057AF3D682B}" destId="{906AA4CF-0ED2-4FF9-81BF-77B8079E4AA5}" srcOrd="2" destOrd="0" presId="urn:microsoft.com/office/officeart/2008/layout/VerticalCurvedList"/>
    <dgm:cxn modelId="{289A9D51-CA9D-4F18-9C13-E6C6AD65AF02}" type="presParOf" srcId="{32594E5E-6164-46EE-8D62-2057AF3D682B}" destId="{C4B01E35-4295-4EA2-9E5F-980532AB6CE5}" srcOrd="3" destOrd="0" presId="urn:microsoft.com/office/officeart/2008/layout/VerticalCurvedList"/>
    <dgm:cxn modelId="{47FEB92E-919F-467E-A8DB-24729373353D}" type="presParOf" srcId="{4DACA730-C81C-4697-87A3-6CF51FAA60C5}" destId="{F2738B41-2685-4679-BD58-CDECA3A82757}" srcOrd="1" destOrd="0" presId="urn:microsoft.com/office/officeart/2008/layout/VerticalCurvedList"/>
    <dgm:cxn modelId="{B66A5D3E-8E56-435E-9C9A-04753719962D}" type="presParOf" srcId="{4DACA730-C81C-4697-87A3-6CF51FAA60C5}" destId="{8D47F348-DFC3-43B3-86C2-7507DA9A4320}" srcOrd="2" destOrd="0" presId="urn:microsoft.com/office/officeart/2008/layout/VerticalCurvedList"/>
    <dgm:cxn modelId="{CFA3414E-CB8E-454D-947B-636E7342AD88}" type="presParOf" srcId="{8D47F348-DFC3-43B3-86C2-7507DA9A4320}" destId="{85B04281-9A45-4F2A-ADFB-2AFDD8F4A1E8}" srcOrd="0" destOrd="0" presId="urn:microsoft.com/office/officeart/2008/layout/VerticalCurvedList"/>
    <dgm:cxn modelId="{C7956611-0710-4C5A-8966-6631E03B3204}" type="presParOf" srcId="{4DACA730-C81C-4697-87A3-6CF51FAA60C5}" destId="{FC52576A-7CE8-4868-A78B-36FB5DE236BC}" srcOrd="3" destOrd="0" presId="urn:microsoft.com/office/officeart/2008/layout/VerticalCurvedList"/>
    <dgm:cxn modelId="{C98C539B-55A5-4DFF-84AD-8DC07FF1F636}" type="presParOf" srcId="{4DACA730-C81C-4697-87A3-6CF51FAA60C5}" destId="{C5992036-4F06-43C2-A900-C381F698221E}" srcOrd="4" destOrd="0" presId="urn:microsoft.com/office/officeart/2008/layout/VerticalCurvedList"/>
    <dgm:cxn modelId="{5FB00DDA-A76A-4A2C-BD42-08FD42BDB2D5}" type="presParOf" srcId="{C5992036-4F06-43C2-A900-C381F698221E}" destId="{00BA28D8-042E-4858-A087-98FC2E379814}" srcOrd="0" destOrd="0" presId="urn:microsoft.com/office/officeart/2008/layout/VerticalCurvedList"/>
    <dgm:cxn modelId="{3AA9587F-1415-427E-8CFB-6CE4B6D3DEB8}" type="presParOf" srcId="{4DACA730-C81C-4697-87A3-6CF51FAA60C5}" destId="{9A86FC1B-D10D-4346-BEBC-7DBDEC022FFA}" srcOrd="5" destOrd="0" presId="urn:microsoft.com/office/officeart/2008/layout/VerticalCurvedList"/>
    <dgm:cxn modelId="{C20DBAD0-8F45-4965-9F26-19F6A0DBEE1C}" type="presParOf" srcId="{4DACA730-C81C-4697-87A3-6CF51FAA60C5}" destId="{15AC9479-CA5E-4234-8225-9C444D05BD2B}" srcOrd="6" destOrd="0" presId="urn:microsoft.com/office/officeart/2008/layout/VerticalCurvedList"/>
    <dgm:cxn modelId="{70C1F42B-3289-4EE6-9882-DFA83FBC654F}" type="presParOf" srcId="{15AC9479-CA5E-4234-8225-9C444D05BD2B}" destId="{39881C38-B900-420F-B458-E02681169F8E}" srcOrd="0" destOrd="0" presId="urn:microsoft.com/office/officeart/2008/layout/VerticalCurvedList"/>
    <dgm:cxn modelId="{8B0D2F94-7C20-4B8C-A8CE-0415FCC1D6EA}" type="presParOf" srcId="{4DACA730-C81C-4697-87A3-6CF51FAA60C5}" destId="{25FE63D3-AA2B-4BC1-B451-71BC2889369B}" srcOrd="7" destOrd="0" presId="urn:microsoft.com/office/officeart/2008/layout/VerticalCurvedList"/>
    <dgm:cxn modelId="{29AB0C3C-697A-4099-92F4-B0056C67D82E}" type="presParOf" srcId="{4DACA730-C81C-4697-87A3-6CF51FAA60C5}" destId="{0D93E4D9-8DB3-487E-AF23-F1FA72455139}" srcOrd="8" destOrd="0" presId="urn:microsoft.com/office/officeart/2008/layout/VerticalCurvedList"/>
    <dgm:cxn modelId="{5818B16C-B329-4085-B14E-BB99A4DFE60B}" type="presParOf" srcId="{0D93E4D9-8DB3-487E-AF23-F1FA72455139}" destId="{297862ED-8CDE-4ECE-9964-09915C801F19}" srcOrd="0" destOrd="0" presId="urn:microsoft.com/office/officeart/2008/layout/VerticalCurvedList"/>
    <dgm:cxn modelId="{E60D9DAE-59B5-4290-AF37-540C37A24E1D}" type="presParOf" srcId="{4DACA730-C81C-4697-87A3-6CF51FAA60C5}" destId="{870AEDF9-9CAA-464C-96CE-C6AFFFA5B065}" srcOrd="9" destOrd="0" presId="urn:microsoft.com/office/officeart/2008/layout/VerticalCurvedList"/>
    <dgm:cxn modelId="{EFC152CE-3764-4A5A-9086-64E2373F2A3C}" type="presParOf" srcId="{4DACA730-C81C-4697-87A3-6CF51FAA60C5}" destId="{3DAAC7AB-1F32-4304-B699-C39084C0E8BE}" srcOrd="10" destOrd="0" presId="urn:microsoft.com/office/officeart/2008/layout/VerticalCurvedList"/>
    <dgm:cxn modelId="{D7A1A1F6-7C0E-4FB4-AE21-D1760CC2E43E}" type="presParOf" srcId="{3DAAC7AB-1F32-4304-B699-C39084C0E8BE}" destId="{45EDEFAE-44FE-4CA1-B265-1B6069D2FF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C65EA-5ABA-4783-B816-1D21136E9C7C}">
      <dsp:nvSpPr>
        <dsp:cNvPr id="0" name=""/>
        <dsp:cNvSpPr/>
      </dsp:nvSpPr>
      <dsp:spPr>
        <a:xfrm>
          <a:off x="1223492" y="51778"/>
          <a:ext cx="2064237" cy="1999534"/>
        </a:xfrm>
        <a:prstGeom prst="ellipse">
          <a:avLst/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Frequency</a:t>
          </a:r>
        </a:p>
      </dsp:txBody>
      <dsp:txXfrm>
        <a:off x="1525793" y="344603"/>
        <a:ext cx="1459635" cy="1413884"/>
      </dsp:txXfrm>
    </dsp:sp>
    <dsp:sp modelId="{10674EB5-999D-4DBE-93A6-62BB602DC5FA}">
      <dsp:nvSpPr>
        <dsp:cNvPr id="0" name=""/>
        <dsp:cNvSpPr/>
      </dsp:nvSpPr>
      <dsp:spPr>
        <a:xfrm>
          <a:off x="1981288" y="2103154"/>
          <a:ext cx="548644" cy="548637"/>
        </a:xfrm>
        <a:prstGeom prst="mathPlus">
          <a:avLst/>
        </a:prstGeom>
        <a:solidFill>
          <a:srgbClr val="7FAD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54011" y="2312953"/>
        <a:ext cx="403198" cy="129039"/>
      </dsp:txXfrm>
    </dsp:sp>
    <dsp:sp modelId="{0FA5B7FE-6D53-4639-A0F9-981F1E3057DF}">
      <dsp:nvSpPr>
        <dsp:cNvPr id="0" name=""/>
        <dsp:cNvSpPr/>
      </dsp:nvSpPr>
      <dsp:spPr>
        <a:xfrm>
          <a:off x="1223492" y="2727127"/>
          <a:ext cx="2064237" cy="2064237"/>
        </a:xfrm>
        <a:prstGeom prst="ellipse">
          <a:avLst/>
        </a:prstGeom>
        <a:solidFill>
          <a:srgbClr val="004E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Timing</a:t>
          </a:r>
        </a:p>
      </dsp:txBody>
      <dsp:txXfrm>
        <a:off x="1525793" y="3029428"/>
        <a:ext cx="1459635" cy="1459635"/>
      </dsp:txXfrm>
    </dsp:sp>
    <dsp:sp modelId="{EB439FD6-BD44-4514-86A9-4D646261DE41}">
      <dsp:nvSpPr>
        <dsp:cNvPr id="0" name=""/>
        <dsp:cNvSpPr/>
      </dsp:nvSpPr>
      <dsp:spPr>
        <a:xfrm rot="12994">
          <a:off x="3621574" y="2113660"/>
          <a:ext cx="708188" cy="462878"/>
        </a:xfrm>
        <a:prstGeom prst="rightArrow">
          <a:avLst>
            <a:gd name="adj1" fmla="val 60000"/>
            <a:gd name="adj2" fmla="val 50000"/>
          </a:avLst>
        </a:prstGeom>
        <a:solidFill>
          <a:srgbClr val="7FADC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21574" y="2205974"/>
        <a:ext cx="569325" cy="277726"/>
      </dsp:txXfrm>
    </dsp:sp>
    <dsp:sp modelId="{7E2D98C5-B1FE-459D-AFB2-9E67BD183B83}">
      <dsp:nvSpPr>
        <dsp:cNvPr id="0" name=""/>
        <dsp:cNvSpPr/>
      </dsp:nvSpPr>
      <dsp:spPr>
        <a:xfrm>
          <a:off x="4623103" y="986847"/>
          <a:ext cx="2743200" cy="2686037"/>
        </a:xfrm>
        <a:prstGeom prst="ellipse">
          <a:avLst/>
        </a:prstGeom>
        <a:solidFill>
          <a:srgbClr val="6DBE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SAP Evaluation Policy</a:t>
          </a:r>
        </a:p>
      </dsp:txBody>
      <dsp:txXfrm>
        <a:off x="5024835" y="1380208"/>
        <a:ext cx="1939736" cy="1899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8F831B-15A2-451A-8EE9-C8434A0C0EF9}">
      <dsp:nvSpPr>
        <dsp:cNvPr id="0" name=""/>
        <dsp:cNvSpPr/>
      </dsp:nvSpPr>
      <dsp:spPr>
        <a:xfrm>
          <a:off x="0" y="0"/>
          <a:ext cx="8504238" cy="1417320"/>
        </a:xfrm>
        <a:prstGeom prst="rect">
          <a:avLst/>
        </a:prstGeom>
        <a:solidFill>
          <a:srgbClr val="005B99"/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rial" panose="020B0604020202020204" pitchFamily="34" charset="0"/>
              <a:cs typeface="Arial" panose="020B0604020202020204" pitchFamily="34" charset="0"/>
            </a:rPr>
            <a:t>Maximum Timeframe</a:t>
          </a:r>
        </a:p>
      </dsp:txBody>
      <dsp:txXfrm>
        <a:off x="0" y="0"/>
        <a:ext cx="8504238" cy="1417320"/>
      </dsp:txXfrm>
    </dsp:sp>
    <dsp:sp modelId="{4628FC93-246F-4A93-ACB8-12E490ADFF9E}">
      <dsp:nvSpPr>
        <dsp:cNvPr id="0" name=""/>
        <dsp:cNvSpPr/>
      </dsp:nvSpPr>
      <dsp:spPr>
        <a:xfrm>
          <a:off x="0" y="1417320"/>
          <a:ext cx="4252119" cy="2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Undergraduate: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4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150% of                published length of program in credits or calendar time</a:t>
          </a:r>
        </a:p>
      </dsp:txBody>
      <dsp:txXfrm>
        <a:off x="0" y="1417320"/>
        <a:ext cx="4252119" cy="2976372"/>
      </dsp:txXfrm>
    </dsp:sp>
    <dsp:sp modelId="{1F4F26CE-0980-446B-9941-EA14855C8DE8}">
      <dsp:nvSpPr>
        <dsp:cNvPr id="0" name=""/>
        <dsp:cNvSpPr/>
      </dsp:nvSpPr>
      <dsp:spPr>
        <a:xfrm>
          <a:off x="4252119" y="1417320"/>
          <a:ext cx="4252119" cy="29763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Graduate: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Defined by the school, based on length of program</a:t>
          </a:r>
        </a:p>
      </dsp:txBody>
      <dsp:txXfrm>
        <a:off x="4252119" y="1417320"/>
        <a:ext cx="4252119" cy="2976372"/>
      </dsp:txXfrm>
    </dsp:sp>
    <dsp:sp modelId="{FBF3662D-6452-4AAC-B621-89945134BD6F}">
      <dsp:nvSpPr>
        <dsp:cNvPr id="0" name=""/>
        <dsp:cNvSpPr/>
      </dsp:nvSpPr>
      <dsp:spPr>
        <a:xfrm>
          <a:off x="0" y="4393692"/>
          <a:ext cx="8504238" cy="330708"/>
        </a:xfrm>
        <a:prstGeom prst="rect">
          <a:avLst/>
        </a:prstGeom>
        <a:solidFill>
          <a:srgbClr val="005B99"/>
        </a:solidFill>
        <a:ln w="12700"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EBFDA-8F63-4CD1-B56A-4E26C244DA49}">
      <dsp:nvSpPr>
        <dsp:cNvPr id="0" name=""/>
        <dsp:cNvSpPr/>
      </dsp:nvSpPr>
      <dsp:spPr>
        <a:xfrm rot="5400000">
          <a:off x="6604718" y="-2727035"/>
          <a:ext cx="1047750" cy="6767726"/>
        </a:xfrm>
        <a:prstGeom prst="round2SameRect">
          <a:avLst/>
        </a:prstGeom>
        <a:solidFill>
          <a:srgbClr val="DBE5F1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Define acceptable reasons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No regulatory limits on appeals</a:t>
          </a:r>
        </a:p>
      </dsp:txBody>
      <dsp:txXfrm rot="-5400000">
        <a:off x="3744731" y="184099"/>
        <a:ext cx="6716579" cy="945456"/>
      </dsp:txXfrm>
    </dsp:sp>
    <dsp:sp modelId="{5AD65A72-5B2C-4EF1-BA69-AE32284514FE}">
      <dsp:nvSpPr>
        <dsp:cNvPr id="0" name=""/>
        <dsp:cNvSpPr/>
      </dsp:nvSpPr>
      <dsp:spPr>
        <a:xfrm>
          <a:off x="0" y="1984"/>
          <a:ext cx="3741587" cy="1309687"/>
        </a:xfrm>
        <a:prstGeom prst="roundRect">
          <a:avLst/>
        </a:prstGeom>
        <a:solidFill>
          <a:srgbClr val="004E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Conditions and Circumstances</a:t>
          </a:r>
        </a:p>
      </dsp:txBody>
      <dsp:txXfrm>
        <a:off x="63934" y="65918"/>
        <a:ext cx="3613719" cy="1181819"/>
      </dsp:txXfrm>
    </dsp:sp>
    <dsp:sp modelId="{8313B63E-420E-4071-A4B4-E2C81D759168}">
      <dsp:nvSpPr>
        <dsp:cNvPr id="0" name=""/>
        <dsp:cNvSpPr/>
      </dsp:nvSpPr>
      <dsp:spPr>
        <a:xfrm rot="5400000">
          <a:off x="6604718" y="-1351863"/>
          <a:ext cx="1047750" cy="6767726"/>
        </a:xfrm>
        <a:prstGeom prst="round2SameRect">
          <a:avLst/>
        </a:prstGeom>
        <a:solidFill>
          <a:srgbClr val="DBE5F1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Student’s circumstances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Actions taken on an appeal</a:t>
          </a:r>
        </a:p>
      </dsp:txBody>
      <dsp:txXfrm rot="-5400000">
        <a:off x="3744731" y="1559271"/>
        <a:ext cx="6716579" cy="945456"/>
      </dsp:txXfrm>
    </dsp:sp>
    <dsp:sp modelId="{960B92F5-8E70-40C4-9957-24489FA7B1B3}">
      <dsp:nvSpPr>
        <dsp:cNvPr id="0" name=""/>
        <dsp:cNvSpPr/>
      </dsp:nvSpPr>
      <dsp:spPr>
        <a:xfrm>
          <a:off x="0" y="1377156"/>
          <a:ext cx="3741587" cy="1309687"/>
        </a:xfrm>
        <a:prstGeom prst="roundRect">
          <a:avLst/>
        </a:prstGeom>
        <a:solidFill>
          <a:srgbClr val="DE7E2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Documentation</a:t>
          </a:r>
        </a:p>
      </dsp:txBody>
      <dsp:txXfrm>
        <a:off x="63934" y="1441090"/>
        <a:ext cx="3613719" cy="1181819"/>
      </dsp:txXfrm>
    </dsp:sp>
    <dsp:sp modelId="{5627E894-6C8B-4345-8BFD-302F592CBA28}">
      <dsp:nvSpPr>
        <dsp:cNvPr id="0" name=""/>
        <dsp:cNvSpPr/>
      </dsp:nvSpPr>
      <dsp:spPr>
        <a:xfrm rot="5400000">
          <a:off x="6604718" y="23308"/>
          <a:ext cx="1047750" cy="6767726"/>
        </a:xfrm>
        <a:prstGeom prst="round2SameRect">
          <a:avLst/>
        </a:prstGeom>
        <a:solidFill>
          <a:srgbClr val="DBE5F1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Steps to follow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rPr>
            <a:t>Making appeal decisions</a:t>
          </a:r>
        </a:p>
      </dsp:txBody>
      <dsp:txXfrm rot="-5400000">
        <a:off x="3744731" y="2934443"/>
        <a:ext cx="6716579" cy="945456"/>
      </dsp:txXfrm>
    </dsp:sp>
    <dsp:sp modelId="{181178F1-7EE9-4506-94BC-E9ABE13083BF}">
      <dsp:nvSpPr>
        <dsp:cNvPr id="0" name=""/>
        <dsp:cNvSpPr/>
      </dsp:nvSpPr>
      <dsp:spPr>
        <a:xfrm>
          <a:off x="0" y="2752328"/>
          <a:ext cx="3741587" cy="1309687"/>
        </a:xfrm>
        <a:prstGeom prst="roundRect">
          <a:avLst/>
        </a:prstGeom>
        <a:solidFill>
          <a:srgbClr val="6DBE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latin typeface="Arial" panose="020B0604020202020204" pitchFamily="34" charset="0"/>
              <a:cs typeface="Arial" panose="020B0604020202020204" pitchFamily="34" charset="0"/>
            </a:rPr>
            <a:t>Processing SAP Appeals</a:t>
          </a:r>
        </a:p>
      </dsp:txBody>
      <dsp:txXfrm>
        <a:off x="63934" y="2816262"/>
        <a:ext cx="3613719" cy="1181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6CD8-5347-4B18-91A9-9F63997ADCBD}">
      <dsp:nvSpPr>
        <dsp:cNvPr id="0" name=""/>
        <dsp:cNvSpPr/>
      </dsp:nvSpPr>
      <dsp:spPr>
        <a:xfrm>
          <a:off x="316958" y="0"/>
          <a:ext cx="3592200" cy="2184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8D01A-AAF4-4022-A988-24012393B732}">
      <dsp:nvSpPr>
        <dsp:cNvPr id="0" name=""/>
        <dsp:cNvSpPr/>
      </dsp:nvSpPr>
      <dsp:spPr>
        <a:xfrm>
          <a:off x="0" y="647962"/>
          <a:ext cx="1654843" cy="873760"/>
        </a:xfrm>
        <a:prstGeom prst="roundRect">
          <a:avLst/>
        </a:prstGeom>
        <a:solidFill>
          <a:srgbClr val="004E7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Appeal</a:t>
          </a:r>
        </a:p>
      </dsp:txBody>
      <dsp:txXfrm>
        <a:off x="42653" y="690615"/>
        <a:ext cx="1569537" cy="788454"/>
      </dsp:txXfrm>
    </dsp:sp>
    <dsp:sp modelId="{38D3012E-22C4-47C4-B966-C1F9CCDB1257}">
      <dsp:nvSpPr>
        <dsp:cNvPr id="0" name=""/>
        <dsp:cNvSpPr/>
      </dsp:nvSpPr>
      <dsp:spPr>
        <a:xfrm>
          <a:off x="1821023" y="655320"/>
          <a:ext cx="2402869" cy="873760"/>
        </a:xfrm>
        <a:prstGeom prst="roundRect">
          <a:avLst/>
        </a:prstGeom>
        <a:solidFill>
          <a:srgbClr val="DE84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Review after one payment period</a:t>
          </a:r>
        </a:p>
      </dsp:txBody>
      <dsp:txXfrm>
        <a:off x="1863676" y="697973"/>
        <a:ext cx="2317563" cy="7884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A6CD8-5347-4B18-91A9-9F63997ADCBD}">
      <dsp:nvSpPr>
        <dsp:cNvPr id="0" name=""/>
        <dsp:cNvSpPr/>
      </dsp:nvSpPr>
      <dsp:spPr>
        <a:xfrm>
          <a:off x="316958" y="0"/>
          <a:ext cx="3592200" cy="2184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8D01A-AAF4-4022-A988-24012393B732}">
      <dsp:nvSpPr>
        <dsp:cNvPr id="0" name=""/>
        <dsp:cNvSpPr/>
      </dsp:nvSpPr>
      <dsp:spPr>
        <a:xfrm>
          <a:off x="0" y="647962"/>
          <a:ext cx="1639995" cy="873760"/>
        </a:xfrm>
        <a:prstGeom prst="roundRect">
          <a:avLst/>
        </a:prstGeom>
        <a:solidFill>
          <a:srgbClr val="004E7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Appeal</a:t>
          </a:r>
        </a:p>
      </dsp:txBody>
      <dsp:txXfrm>
        <a:off x="42653" y="690615"/>
        <a:ext cx="1554689" cy="788454"/>
      </dsp:txXfrm>
    </dsp:sp>
    <dsp:sp modelId="{38D3012E-22C4-47C4-B966-C1F9CCDB1257}">
      <dsp:nvSpPr>
        <dsp:cNvPr id="0" name=""/>
        <dsp:cNvSpPr/>
      </dsp:nvSpPr>
      <dsp:spPr>
        <a:xfrm>
          <a:off x="1844474" y="655320"/>
          <a:ext cx="2381308" cy="873760"/>
        </a:xfrm>
        <a:prstGeom prst="roundRect">
          <a:avLst/>
        </a:prstGeom>
        <a:solidFill>
          <a:srgbClr val="DE84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 pitchFamily="34" charset="0"/>
              <a:cs typeface="Arial" panose="020B0604020202020204" pitchFamily="34" charset="0"/>
            </a:rPr>
            <a:t>Periodic review against plan</a:t>
          </a:r>
        </a:p>
      </dsp:txBody>
      <dsp:txXfrm>
        <a:off x="1887127" y="697973"/>
        <a:ext cx="2296002" cy="7884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D4D92-CB6F-4FFF-924A-C5CEE4869F8D}">
      <dsp:nvSpPr>
        <dsp:cNvPr id="0" name=""/>
        <dsp:cNvSpPr/>
      </dsp:nvSpPr>
      <dsp:spPr>
        <a:xfrm>
          <a:off x="-5255288" y="-804890"/>
          <a:ext cx="6257980" cy="6257980"/>
        </a:xfrm>
        <a:prstGeom prst="blockArc">
          <a:avLst>
            <a:gd name="adj1" fmla="val 18900000"/>
            <a:gd name="adj2" fmla="val 2700000"/>
            <a:gd name="adj3" fmla="val 34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738B41-2685-4679-BD58-CDECA3A82757}">
      <dsp:nvSpPr>
        <dsp:cNvPr id="0" name=""/>
        <dsp:cNvSpPr/>
      </dsp:nvSpPr>
      <dsp:spPr>
        <a:xfrm>
          <a:off x="438521" y="290419"/>
          <a:ext cx="7193264" cy="581210"/>
        </a:xfrm>
        <a:prstGeom prst="rect">
          <a:avLst/>
        </a:prstGeom>
        <a:solidFill>
          <a:srgbClr val="585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13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Withdrawals and nonattendance</a:t>
          </a:r>
        </a:p>
      </dsp:txBody>
      <dsp:txXfrm>
        <a:off x="438521" y="290419"/>
        <a:ext cx="7193264" cy="581210"/>
      </dsp:txXfrm>
    </dsp:sp>
    <dsp:sp modelId="{85B04281-9A45-4F2A-ADFB-2AFDD8F4A1E8}">
      <dsp:nvSpPr>
        <dsp:cNvPr id="0" name=""/>
        <dsp:cNvSpPr/>
      </dsp:nvSpPr>
      <dsp:spPr>
        <a:xfrm>
          <a:off x="75265" y="217768"/>
          <a:ext cx="726513" cy="7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2576A-7CE8-4868-A78B-36FB5DE236BC}">
      <dsp:nvSpPr>
        <dsp:cNvPr id="0" name=""/>
        <dsp:cNvSpPr/>
      </dsp:nvSpPr>
      <dsp:spPr>
        <a:xfrm>
          <a:off x="855000" y="1161957"/>
          <a:ext cx="6776786" cy="581210"/>
        </a:xfrm>
        <a:prstGeom prst="rect">
          <a:avLst/>
        </a:prstGeom>
        <a:solidFill>
          <a:srgbClr val="6DBE4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13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Incomplete courses or grades</a:t>
          </a:r>
        </a:p>
      </dsp:txBody>
      <dsp:txXfrm>
        <a:off x="855000" y="1161957"/>
        <a:ext cx="6776786" cy="581210"/>
      </dsp:txXfrm>
    </dsp:sp>
    <dsp:sp modelId="{00BA28D8-042E-4858-A087-98FC2E379814}">
      <dsp:nvSpPr>
        <dsp:cNvPr id="0" name=""/>
        <dsp:cNvSpPr/>
      </dsp:nvSpPr>
      <dsp:spPr>
        <a:xfrm>
          <a:off x="524327" y="1053161"/>
          <a:ext cx="726513" cy="7476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6FC1B-D10D-4346-BEBC-7DBDEC022FFA}">
      <dsp:nvSpPr>
        <dsp:cNvPr id="0" name=""/>
        <dsp:cNvSpPr/>
      </dsp:nvSpPr>
      <dsp:spPr>
        <a:xfrm>
          <a:off x="982826" y="2033494"/>
          <a:ext cx="6648960" cy="581210"/>
        </a:xfrm>
        <a:prstGeom prst="rect">
          <a:avLst/>
        </a:prstGeom>
        <a:solidFill>
          <a:srgbClr val="004E7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13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Grade changes</a:t>
          </a:r>
        </a:p>
      </dsp:txBody>
      <dsp:txXfrm>
        <a:off x="982826" y="2033494"/>
        <a:ext cx="6648960" cy="581210"/>
      </dsp:txXfrm>
    </dsp:sp>
    <dsp:sp modelId="{39881C38-B900-420F-B458-E02681169F8E}">
      <dsp:nvSpPr>
        <dsp:cNvPr id="0" name=""/>
        <dsp:cNvSpPr/>
      </dsp:nvSpPr>
      <dsp:spPr>
        <a:xfrm>
          <a:off x="619569" y="1960843"/>
          <a:ext cx="726513" cy="7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E63D3-AA2B-4BC1-B451-71BC2889369B}">
      <dsp:nvSpPr>
        <dsp:cNvPr id="0" name=""/>
        <dsp:cNvSpPr/>
      </dsp:nvSpPr>
      <dsp:spPr>
        <a:xfrm>
          <a:off x="855000" y="2905032"/>
          <a:ext cx="6776786" cy="581210"/>
        </a:xfrm>
        <a:prstGeom prst="rect">
          <a:avLst/>
        </a:prstGeom>
        <a:solidFill>
          <a:srgbClr val="DE84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13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Repeated coursework</a:t>
          </a:r>
        </a:p>
      </dsp:txBody>
      <dsp:txXfrm>
        <a:off x="855000" y="2905032"/>
        <a:ext cx="6776786" cy="581210"/>
      </dsp:txXfrm>
    </dsp:sp>
    <dsp:sp modelId="{297862ED-8CDE-4ECE-9964-09915C801F19}">
      <dsp:nvSpPr>
        <dsp:cNvPr id="0" name=""/>
        <dsp:cNvSpPr/>
      </dsp:nvSpPr>
      <dsp:spPr>
        <a:xfrm>
          <a:off x="491743" y="2832380"/>
          <a:ext cx="726513" cy="7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0AEDF9-9CAA-464C-96CE-C6AFFFA5B065}">
      <dsp:nvSpPr>
        <dsp:cNvPr id="0" name=""/>
        <dsp:cNvSpPr/>
      </dsp:nvSpPr>
      <dsp:spPr>
        <a:xfrm>
          <a:off x="438521" y="3776569"/>
          <a:ext cx="7193264" cy="581210"/>
        </a:xfrm>
        <a:prstGeom prst="rect">
          <a:avLst/>
        </a:prstGeom>
        <a:solidFill>
          <a:srgbClr val="B9419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1336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rial" panose="020B0604020202020204" pitchFamily="34" charset="0"/>
              <a:cs typeface="Arial" panose="020B0604020202020204" pitchFamily="34" charset="0"/>
            </a:rPr>
            <a:t>Transfer hours</a:t>
          </a:r>
        </a:p>
      </dsp:txBody>
      <dsp:txXfrm>
        <a:off x="438521" y="3776569"/>
        <a:ext cx="7193264" cy="581210"/>
      </dsp:txXfrm>
    </dsp:sp>
    <dsp:sp modelId="{45EDEFAE-44FE-4CA1-B265-1B6069D2FFC7}">
      <dsp:nvSpPr>
        <dsp:cNvPr id="0" name=""/>
        <dsp:cNvSpPr/>
      </dsp:nvSpPr>
      <dsp:spPr>
        <a:xfrm>
          <a:off x="75265" y="3703918"/>
          <a:ext cx="726513" cy="7265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2561" y="8770832"/>
            <a:ext cx="196065" cy="38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6651" tIns="48325" rIns="96651" bIns="48325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D510AD-89A3-AB1C-E8F8-C94B677BB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20" y="80010"/>
            <a:ext cx="531411" cy="634427"/>
          </a:xfrm>
          <a:prstGeom prst="rect">
            <a:avLst/>
          </a:prstGeom>
        </p:spPr>
      </p:pic>
      <p:sp>
        <p:nvSpPr>
          <p:cNvPr id="4" name="Text Box 10">
            <a:extLst>
              <a:ext uri="{FF2B5EF4-FFF2-40B4-BE49-F238E27FC236}">
                <a16:creationId xmlns:a16="http://schemas.microsoft.com/office/drawing/2014/main" id="{A28264AC-0767-92ED-9274-672CD53F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0010"/>
            <a:ext cx="7315200" cy="612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110989" tIns="55496" rIns="110989" bIns="55496">
            <a:spAutoFit/>
          </a:bodyPr>
          <a:lstStyle/>
          <a:p>
            <a:pPr algn="ctr" defTabSz="1616810" eaLnBrk="0" hangingPunct="0">
              <a:defRPr/>
            </a:pPr>
            <a:r>
              <a:rPr lang="en-US" sz="1600" b="1" dirty="0">
                <a:solidFill>
                  <a:srgbClr val="005B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NASFAA Authorized Event</a:t>
            </a:r>
          </a:p>
          <a:p>
            <a:pPr algn="ctr" defTabSz="1616810" eaLnBrk="0" hangingPunct="0">
              <a:defRPr/>
            </a:pPr>
            <a:r>
              <a:rPr lang="en-US" sz="1650" b="1" dirty="0">
                <a:solidFill>
                  <a:srgbClr val="005B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Overview of Satisfactory Academic Progress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08E47-2594-C649-D190-586ACC5F3478}"/>
              </a:ext>
            </a:extLst>
          </p:cNvPr>
          <p:cNvSpPr txBox="1"/>
          <p:nvPr/>
        </p:nvSpPr>
        <p:spPr>
          <a:xfrm>
            <a:off x="243840" y="9290158"/>
            <a:ext cx="6827520" cy="304360"/>
          </a:xfrm>
          <a:prstGeom prst="rect">
            <a:avLst/>
          </a:prstGeom>
          <a:noFill/>
        </p:spPr>
        <p:txBody>
          <a:bodyPr wrap="square" lIns="149011" tIns="74508" rIns="149011" bIns="74508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© 2025 NASFAA                                                                </a:t>
            </a:r>
            <a:fld id="{EC2BFD59-8D1D-4081-BAFD-BCED3D0AEE69}" type="slidenum"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34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/>
          <a:lstStyle>
            <a:lvl1pPr algn="r">
              <a:defRPr sz="1200"/>
            </a:lvl1pPr>
          </a:lstStyle>
          <a:p>
            <a:fld id="{4DB6D666-C5D1-4EAC-B244-621F41233B73}" type="datetimeFigureOut">
              <a:rPr lang="en-US" smtClean="0"/>
              <a:t>3/20/25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5" rIns="96651" bIns="483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5" rIns="96651" bIns="483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1" tIns="48325" rIns="96651" bIns="48325" rtlCol="0" anchor="b"/>
          <a:lstStyle>
            <a:lvl1pPr algn="r">
              <a:defRPr sz="1200"/>
            </a:lvl1pPr>
          </a:lstStyle>
          <a:p>
            <a:fld id="{2E28F0AC-41F5-4738-9696-FCFD8750E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0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dots&#10;&#10;Description automatically generated">
            <a:extLst>
              <a:ext uri="{FF2B5EF4-FFF2-40B4-BE49-F238E27FC236}">
                <a16:creationId xmlns:a16="http://schemas.microsoft.com/office/drawing/2014/main" id="{E4D908D4-9FDD-A871-3394-E019400B10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308" b="45860"/>
          <a:stretch/>
        </p:blipFill>
        <p:spPr>
          <a:xfrm>
            <a:off x="0" y="5986849"/>
            <a:ext cx="12192000" cy="888832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685800" y="438150"/>
            <a:ext cx="1117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  <a:t>National Association of Student </a:t>
            </a:r>
            <a:b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</a:br>
            <a: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  <a:t>Financial Aid Administrators</a:t>
            </a:r>
          </a:p>
        </p:txBody>
      </p:sp>
      <p:pic>
        <p:nvPicPr>
          <p:cNvPr id="14" name="Picture 13" descr="A black and white logo with white text">
            <a:extLst>
              <a:ext uri="{FF2B5EF4-FFF2-40B4-BE49-F238E27FC236}">
                <a16:creationId xmlns:a16="http://schemas.microsoft.com/office/drawing/2014/main" id="{806C1CC0-3F4A-C8EB-B6C8-1E38C3FD80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57" y="6239338"/>
            <a:ext cx="1723543" cy="4056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FAF9D-98B8-CDDF-B842-5BF452D4AD8C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78F751-3709-3A11-7B4A-B82566D68ED0}"/>
              </a:ext>
            </a:extLst>
          </p:cNvPr>
          <p:cNvSpPr/>
          <p:nvPr userDrawn="1"/>
        </p:nvSpPr>
        <p:spPr>
          <a:xfrm>
            <a:off x="-1" y="5791201"/>
            <a:ext cx="12192001" cy="2007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41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A1F249-64ED-7DB1-671C-99FB28B439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854344"/>
            <a:ext cx="6553200" cy="1650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 i="0">
                <a:solidFill>
                  <a:srgbClr val="58595B"/>
                </a:solidFill>
                <a:latin typeface="ITC Officina Sans Std Book" panose="020B0506040203020204" pitchFamily="34" charset="77"/>
              </a:defRPr>
            </a:lvl1pPr>
            <a:lvl2pPr>
              <a:defRPr sz="6000">
                <a:solidFill>
                  <a:srgbClr val="58595B"/>
                </a:solidFill>
                <a:latin typeface="Avenir Book" panose="02000503020000020003" pitchFamily="2" charset="0"/>
              </a:defRPr>
            </a:lvl2pPr>
            <a:lvl3pPr>
              <a:defRPr sz="6000">
                <a:solidFill>
                  <a:srgbClr val="58595B"/>
                </a:solidFill>
                <a:latin typeface="Avenir Book" panose="02000503020000020003" pitchFamily="2" charset="0"/>
              </a:defRPr>
            </a:lvl3pPr>
            <a:lvl4pPr>
              <a:defRPr sz="6000">
                <a:solidFill>
                  <a:srgbClr val="58595B"/>
                </a:solidFill>
                <a:latin typeface="Avenir Book" panose="02000503020000020003" pitchFamily="2" charset="0"/>
              </a:defRPr>
            </a:lvl4pPr>
            <a:lvl5pPr>
              <a:defRPr sz="6000">
                <a:solidFill>
                  <a:srgbClr val="5859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s-MX" dirty="0"/>
              <a:t>Add title here</a:t>
            </a:r>
            <a:endParaRPr lang="es-ES_tradn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3DEC631-5EE9-83EF-4EF1-935E7BABD3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4105663"/>
            <a:ext cx="6553200" cy="119062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rgbClr val="DE7E26"/>
                </a:solidFill>
                <a:latin typeface="Avenir Book" panose="02000503020000020003" pitchFamily="2" charset="0"/>
              </a:defRPr>
            </a:lvl1pPr>
            <a:lvl2pPr>
              <a:defRPr sz="1800" b="1">
                <a:solidFill>
                  <a:srgbClr val="DE7E26"/>
                </a:solidFill>
                <a:latin typeface="Avenir Book" panose="02000503020000020003" pitchFamily="2" charset="0"/>
              </a:defRPr>
            </a:lvl2pPr>
            <a:lvl3pPr>
              <a:defRPr sz="1800" b="1">
                <a:solidFill>
                  <a:srgbClr val="DE7E26"/>
                </a:solidFill>
                <a:latin typeface="Avenir Book" panose="02000503020000020003" pitchFamily="2" charset="0"/>
              </a:defRPr>
            </a:lvl3pPr>
            <a:lvl4pPr>
              <a:defRPr sz="1800" b="1">
                <a:solidFill>
                  <a:srgbClr val="DE7E26"/>
                </a:solidFill>
                <a:latin typeface="Avenir Book" panose="02000503020000020003" pitchFamily="2" charset="0"/>
              </a:defRPr>
            </a:lvl4pPr>
            <a:lvl5pPr>
              <a:defRPr sz="1800" b="1">
                <a:solidFill>
                  <a:srgbClr val="DE7E26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 dirty="0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08612E73-3A4C-DB07-5978-68AC61C953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598684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87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48" userDrawn="1">
          <p15:clr>
            <a:srgbClr val="FBAE40"/>
          </p15:clr>
        </p15:guide>
        <p15:guide id="3" pos="7232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3984" userDrawn="1">
          <p15:clr>
            <a:srgbClr val="FBAE40"/>
          </p15:clr>
        </p15:guide>
        <p15:guide id="6" orient="horz" pos="3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NASFA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B5236702-444B-DC4A-8010-827C1FC484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4A8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350" dirty="0">
              <a:solidFill>
                <a:srgbClr val="2F5597"/>
              </a:solidFill>
            </a:endParaRPr>
          </a:p>
        </p:txBody>
      </p:sp>
      <p:pic>
        <p:nvPicPr>
          <p:cNvPr id="7" name="Picture 6" descr="nasfaa_white.eps">
            <a:extLst>
              <a:ext uri="{FF2B5EF4-FFF2-40B4-BE49-F238E27FC236}">
                <a16:creationId xmlns:a16="http://schemas.microsoft.com/office/drawing/2014/main" id="{353B2831-04E9-0146-A2DF-1F43E442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260" y="2413879"/>
            <a:ext cx="6663479" cy="203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4F552-A888-C99D-B5F4-F84383AA9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12489" r="12489"/>
          <a:stretch/>
        </p:blipFill>
        <p:spPr>
          <a:xfrm>
            <a:off x="-1" y="2"/>
            <a:ext cx="12192001" cy="68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38560" cy="914400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38560" cy="4724400"/>
          </a:xfrm>
        </p:spPr>
        <p:txBody>
          <a:bodyPr/>
          <a:lstStyle>
            <a:lvl1pPr>
              <a:defRPr>
                <a:solidFill>
                  <a:srgbClr val="58595B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rgbClr val="58595B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rgbClr val="58595B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rgbClr val="58595B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rgbClr val="58595B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A40E86-1B00-1E4C-731C-44765C3516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4D8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DDC059EA-63FA-7745-9E00-CD74F9A68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9FFF14CC-F22F-B2C1-2A63-69EED5154BEA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4D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D269580-3DEB-0F2B-A51E-B7F8DEBC62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52" y="6384582"/>
            <a:ext cx="1295400" cy="3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30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0"/>
            <a:ext cx="5486400" cy="4724398"/>
          </a:xfrm>
        </p:spPr>
        <p:txBody>
          <a:bodyPr/>
          <a:lstStyle>
            <a:lvl1pPr marL="342900" indent="-342900">
              <a:defRPr lang="en-US" sz="3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4863" indent="-347663">
              <a:defRPr lang="en-US" sz="2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60475" indent="-346075"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>
              <a:def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804863" lvl="1" indent="-347663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260475" lvl="2" indent="-346075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8560" y="1295400"/>
            <a:ext cx="5486400" cy="4724400"/>
          </a:xfrm>
        </p:spPr>
        <p:txBody>
          <a:bodyPr/>
          <a:lstStyle>
            <a:lvl1pPr marL="342900" indent="-342900">
              <a:defRPr lang="en-US" sz="3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4863" indent="-347663">
              <a:defRPr lang="en-US" sz="2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60475" indent="-346075">
              <a:defRPr lang="en-US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>
              <a:defRPr lang="en-US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•"/>
            </a:pPr>
            <a:r>
              <a:rPr lang="en-US" dirty="0"/>
              <a:t>Click to edit Master text styles</a:t>
            </a:r>
          </a:p>
          <a:p>
            <a:pPr marL="804863" lvl="1" indent="-347663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</a:pPr>
            <a:r>
              <a:rPr lang="en-US" dirty="0"/>
              <a:t>Second level</a:t>
            </a:r>
          </a:p>
          <a:p>
            <a:pPr marL="1260475" lvl="2" indent="-346075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»"/>
            </a:pPr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385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00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7DF443-5A6F-24FC-8CAC-7B809CAEDFEF}"/>
              </a:ext>
            </a:extLst>
          </p:cNvPr>
          <p:cNvSpPr/>
          <p:nvPr userDrawn="1"/>
        </p:nvSpPr>
        <p:spPr>
          <a:xfrm>
            <a:off x="-203200" y="-38100"/>
            <a:ext cx="12444979" cy="6934200"/>
          </a:xfrm>
          <a:prstGeom prst="rect">
            <a:avLst/>
          </a:prstGeom>
          <a:solidFill>
            <a:srgbClr val="004D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C6F0-7DE8-B650-56FC-72A4B86D6C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72" r="16800"/>
          <a:stretch/>
        </p:blipFill>
        <p:spPr>
          <a:xfrm>
            <a:off x="-203200" y="-38100"/>
            <a:ext cx="12444979" cy="693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FE906-1C74-1896-894B-550F17965008}"/>
              </a:ext>
            </a:extLst>
          </p:cNvPr>
          <p:cNvSpPr txBox="1"/>
          <p:nvPr userDrawn="1"/>
        </p:nvSpPr>
        <p:spPr>
          <a:xfrm>
            <a:off x="10261600" y="6477001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93057B3-22B2-18D3-CECA-D7E344BB27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457" y="2286000"/>
            <a:ext cx="502920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Avenir Book" panose="02000503020000020003" pitchFamily="2" charset="0"/>
              </a:defRPr>
            </a:lvl2pPr>
            <a:lvl3pPr>
              <a:defRPr sz="2800">
                <a:solidFill>
                  <a:schemeClr val="bg1"/>
                </a:solidFill>
                <a:latin typeface="Avenir Book" panose="02000503020000020003" pitchFamily="2" charset="0"/>
              </a:defRPr>
            </a:lvl3pPr>
            <a:lvl4pPr>
              <a:defRPr sz="2800">
                <a:solidFill>
                  <a:schemeClr val="bg1"/>
                </a:solidFill>
                <a:latin typeface="Avenir Book" panose="02000503020000020003" pitchFamily="2" charset="0"/>
              </a:defRPr>
            </a:lvl4pPr>
            <a:lvl5pPr>
              <a:defRPr sz="2800">
                <a:solidFill>
                  <a:schemeClr val="bg1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modify the text styles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94163C7-2CAB-6C3A-DBD2-22E252D3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456" y="3223419"/>
            <a:ext cx="6600343" cy="1325563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DE7E26"/>
                </a:solidFill>
                <a:latin typeface="ITC Officina Sans Std Book" panose="020B0506040203020204" pitchFamily="34" charset="77"/>
              </a:defRPr>
            </a:lvl1pPr>
          </a:lstStyle>
          <a:p>
            <a:r>
              <a:rPr lang="en-US" dirty="0"/>
              <a:t>Click to modify the title style of the pattern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94A28A48-A655-BA29-E1C8-EEDED9C0FD94}"/>
              </a:ext>
            </a:extLst>
          </p:cNvPr>
          <p:cNvCxnSpPr>
            <a:cxnSpLocks/>
          </p:cNvCxnSpPr>
          <p:nvPr userDrawn="1"/>
        </p:nvCxnSpPr>
        <p:spPr>
          <a:xfrm>
            <a:off x="562457" y="3048000"/>
            <a:ext cx="11031111" cy="0"/>
          </a:xfrm>
          <a:prstGeom prst="line">
            <a:avLst/>
          </a:prstGeom>
          <a:ln>
            <a:solidFill>
              <a:srgbClr val="DE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3" descr="A black and white logo with white text">
            <a:extLst>
              <a:ext uri="{FF2B5EF4-FFF2-40B4-BE49-F238E27FC236}">
                <a16:creationId xmlns:a16="http://schemas.microsoft.com/office/drawing/2014/main" id="{B043CD3A-44E5-3E27-1018-E4A27D2B28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57" y="6239338"/>
            <a:ext cx="1723543" cy="4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DB7CFB-991C-5FF7-0A85-827F5BC70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12489" r="12489"/>
          <a:stretch/>
        </p:blipFill>
        <p:spPr>
          <a:xfrm>
            <a:off x="-1" y="2"/>
            <a:ext cx="12192001" cy="6857998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D9FA85-D988-AE88-53CB-A82BDEA6E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FC6864-2AB1-D621-2CC8-8150B06B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26" y="365125"/>
            <a:ext cx="10515600" cy="594781"/>
          </a:xfrm>
          <a:prstGeom prst="rect">
            <a:avLst/>
          </a:prstGeom>
        </p:spPr>
        <p:txBody>
          <a:bodyPr/>
          <a:lstStyle>
            <a:lvl1pPr>
              <a:defRPr sz="3200" b="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modify the title style of the pattern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743AD1A-DA13-D6D3-BFD5-4C76E224113D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4D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0563D05-BA76-924D-5753-7924B66AD6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814" y="1456784"/>
            <a:ext cx="11286435" cy="400433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2pPr>
            <a:lvl3pPr>
              <a:defRPr sz="2000">
                <a:solidFill>
                  <a:srgbClr val="58595B"/>
                </a:solidFill>
                <a:latin typeface="Avenir Book" panose="02000503020000020003" pitchFamily="2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>
                <a:solidFill>
                  <a:srgbClr val="58595B"/>
                </a:solidFill>
                <a:latin typeface="Avenir Book" panose="02000503020000020003" pitchFamily="2" charset="0"/>
              </a:defRPr>
            </a:lvl4pPr>
            <a:lvl5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modify the text styles of the pattern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lvl="3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  <a:endParaRPr lang="en-US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797F956-8318-CCC9-D84E-4AF4ABBC0A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52" y="6384582"/>
            <a:ext cx="1295400" cy="31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97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48" userDrawn="1">
          <p15:clr>
            <a:srgbClr val="FBAE40"/>
          </p15:clr>
        </p15:guide>
        <p15:guide id="3" pos="7232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3984" userDrawn="1">
          <p15:clr>
            <a:srgbClr val="FBAE40"/>
          </p15:clr>
        </p15:guide>
        <p15:guide id="6" orient="horz" pos="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DB7CFB-991C-5FF7-0A85-827F5BC70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7000"/>
          </a:blip>
          <a:srcRect l="12489" r="12489"/>
          <a:stretch/>
        </p:blipFill>
        <p:spPr>
          <a:xfrm>
            <a:off x="-1" y="-6207"/>
            <a:ext cx="12192001" cy="6857998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D9FA85-D988-AE88-53CB-A82BDEA6E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400" kern="1200" smtClean="0">
                <a:solidFill>
                  <a:srgbClr val="004D82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fld id="{DDC059EA-63FA-7745-9E00-CD74F9A68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5743AD1A-DA13-D6D3-BFD5-4C76E224113D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4D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E0563D05-BA76-924D-5753-7924B66AD6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5800" y="1143000"/>
            <a:ext cx="6934200" cy="4004336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buFont typeface="+mj-lt"/>
              <a:buAutoNum type="arabicPeriod"/>
              <a:defRPr sz="250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2pPr>
            <a:lvl3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3pPr>
            <a:lvl4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4pPr>
            <a:lvl5pPr>
              <a:defRPr sz="1600">
                <a:solidFill>
                  <a:srgbClr val="58595B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 dirty="0"/>
              <a:t>Click to modify the text styles of the pattern
Second level
Third level
Fourth level
Fifth level</a:t>
            </a:r>
          </a:p>
        </p:txBody>
      </p:sp>
      <p:pic>
        <p:nvPicPr>
          <p:cNvPr id="12" name="Picture 11" descr="A blue and black logo&#10;&#10;Description automatically generated">
            <a:extLst>
              <a:ext uri="{FF2B5EF4-FFF2-40B4-BE49-F238E27FC236}">
                <a16:creationId xmlns:a16="http://schemas.microsoft.com/office/drawing/2014/main" id="{B7D201DA-4E9E-9D4B-498F-E00FAE8E53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26" y="6387860"/>
            <a:ext cx="1295400" cy="317740"/>
          </a:xfrm>
          <a:prstGeom prst="rect">
            <a:avLst/>
          </a:prstGeom>
        </p:spPr>
      </p:pic>
      <p:pic>
        <p:nvPicPr>
          <p:cNvPr id="3" name="Gráfico 7" descr="Questions con relleno sólido">
            <a:extLst>
              <a:ext uri="{FF2B5EF4-FFF2-40B4-BE49-F238E27FC236}">
                <a16:creationId xmlns:a16="http://schemas.microsoft.com/office/drawing/2014/main" id="{1BB38541-4A13-2EEE-25E9-82E287353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9326" y="1434528"/>
            <a:ext cx="3264652" cy="326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9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48">
          <p15:clr>
            <a:srgbClr val="FBAE40"/>
          </p15:clr>
        </p15:guide>
        <p15:guide id="3" pos="7232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orient="horz" pos="3984">
          <p15:clr>
            <a:srgbClr val="FBAE40"/>
          </p15:clr>
        </p15:guide>
        <p15:guide id="6" orient="horz" pos="3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DB7CFB-991C-5FF7-0A85-827F5BC70F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l="14777" r="14777"/>
          <a:stretch/>
        </p:blipFill>
        <p:spPr>
          <a:xfrm>
            <a:off x="-1" y="1"/>
            <a:ext cx="12192001" cy="6857998"/>
          </a:xfrm>
          <a:prstGeom prst="rect">
            <a:avLst/>
          </a:prstGeom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562456" y="438150"/>
            <a:ext cx="1117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  <a:t>National Association of Student </a:t>
            </a:r>
            <a:b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</a:br>
            <a:r>
              <a:rPr lang="en-US" sz="1800" b="0" dirty="0">
                <a:solidFill>
                  <a:srgbClr val="005B99"/>
                </a:solidFill>
                <a:latin typeface="Avenir LT Std 65 Medium" panose="020B0603020203020204" pitchFamily="34" charset="0"/>
                <a:cs typeface="Arial" pitchFamily="34" charset="0"/>
              </a:rPr>
              <a:t>Financial Aid Administrators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DD6068-1D47-952E-F1E6-3021536A14E2}"/>
              </a:ext>
            </a:extLst>
          </p:cNvPr>
          <p:cNvCxnSpPr>
            <a:cxnSpLocks/>
          </p:cNvCxnSpPr>
          <p:nvPr userDrawn="1"/>
        </p:nvCxnSpPr>
        <p:spPr>
          <a:xfrm>
            <a:off x="5486400" y="762000"/>
            <a:ext cx="5384800" cy="0"/>
          </a:xfrm>
          <a:prstGeom prst="line">
            <a:avLst/>
          </a:prstGeom>
          <a:ln>
            <a:solidFill>
              <a:srgbClr val="004D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ED9FA85-D988-AE88-53CB-A82BDEA6E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6344" y="5787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B5405-D75B-C276-BDC5-D01B9521364F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004D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</p:spTree>
    <p:extLst>
      <p:ext uri="{BB962C8B-B14F-4D97-AF65-F5344CB8AC3E}">
        <p14:creationId xmlns:p14="http://schemas.microsoft.com/office/powerpoint/2010/main" val="1538602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448" userDrawn="1">
          <p15:clr>
            <a:srgbClr val="FBAE40"/>
          </p15:clr>
        </p15:guide>
        <p15:guide id="3" pos="7232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3984" userDrawn="1">
          <p15:clr>
            <a:srgbClr val="FBAE40"/>
          </p15:clr>
        </p15:guide>
        <p15:guide id="6" orient="horz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7DF443-5A6F-24FC-8CAC-7B809CAEDFEF}"/>
              </a:ext>
            </a:extLst>
          </p:cNvPr>
          <p:cNvSpPr/>
          <p:nvPr userDrawn="1"/>
        </p:nvSpPr>
        <p:spPr>
          <a:xfrm>
            <a:off x="-203200" y="-38100"/>
            <a:ext cx="12444979" cy="6934200"/>
          </a:xfrm>
          <a:prstGeom prst="rect">
            <a:avLst/>
          </a:prstGeom>
          <a:solidFill>
            <a:srgbClr val="004D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C6F0-7DE8-B650-56FC-72A4B86D6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0" y="-38100"/>
            <a:ext cx="12444979" cy="693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FE906-1C74-1896-894B-550F17965008}"/>
              </a:ext>
            </a:extLst>
          </p:cNvPr>
          <p:cNvSpPr txBox="1"/>
          <p:nvPr userDrawn="1"/>
        </p:nvSpPr>
        <p:spPr>
          <a:xfrm>
            <a:off x="10261600" y="6477001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</p:spTree>
    <p:extLst>
      <p:ext uri="{BB962C8B-B14F-4D97-AF65-F5344CB8AC3E}">
        <p14:creationId xmlns:p14="http://schemas.microsoft.com/office/powerpoint/2010/main" val="171121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7DF443-5A6F-24FC-8CAC-7B809CAEDFEF}"/>
              </a:ext>
            </a:extLst>
          </p:cNvPr>
          <p:cNvSpPr/>
          <p:nvPr userDrawn="1"/>
        </p:nvSpPr>
        <p:spPr>
          <a:xfrm>
            <a:off x="-203200" y="-38100"/>
            <a:ext cx="12444979" cy="6934200"/>
          </a:xfrm>
          <a:prstGeom prst="rect">
            <a:avLst/>
          </a:prstGeom>
          <a:solidFill>
            <a:srgbClr val="004D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C6F0-7DE8-B650-56FC-72A4B86D6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3200" y="-38100"/>
            <a:ext cx="12444979" cy="69342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E150C6-1AC7-FD7D-6956-3A0820B7645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06794069"/>
              </p:ext>
            </p:extLst>
          </p:nvPr>
        </p:nvGraphicFramePr>
        <p:xfrm>
          <a:off x="152400" y="304800"/>
          <a:ext cx="11734800" cy="579243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173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2438">
                <a:tc>
                  <a:txBody>
                    <a:bodyPr/>
                    <a:lstStyle/>
                    <a:p>
                      <a:pPr marL="457200" marR="0" indent="-45720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  <a:tabLst>
                          <a:tab pos="228600" algn="l"/>
                        </a:tabLst>
                      </a:pPr>
                      <a:endParaRPr lang="en-US" sz="200" dirty="0">
                        <a:effectLst/>
                        <a:latin typeface="Arial" charset="0"/>
                        <a:ea typeface="Times New Roman" charset="0"/>
                      </a:endParaRPr>
                    </a:p>
                    <a:p>
                      <a:pPr marL="234950" marR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tabLst>
                          <a:tab pos="517525" algn="l"/>
                        </a:tabLst>
                      </a:pPr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4950" marR="0" indent="0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tabLst>
                          <a:tab pos="517525" algn="l"/>
                        </a:tabLst>
                      </a:pPr>
                      <a:endParaRPr lang="en-US" sz="16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34950" marR="0" indent="-123825" algn="l" defTabSz="914400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tabLst/>
                      </a:pPr>
                      <a:endParaRPr lang="en-US" sz="28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5D49BD5-CFC0-AAAF-5941-677FA9965E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7000"/>
          </a:blip>
          <a:srcRect l="12489" r="12489"/>
          <a:stretch/>
        </p:blipFill>
        <p:spPr>
          <a:xfrm>
            <a:off x="152400" y="304800"/>
            <a:ext cx="11734800" cy="5792438"/>
          </a:xfrm>
          <a:prstGeom prst="rect">
            <a:avLst/>
          </a:prstGeom>
        </p:spPr>
      </p:pic>
      <p:pic>
        <p:nvPicPr>
          <p:cNvPr id="9" name="Picture 13" descr="A black and white logo with white text">
            <a:extLst>
              <a:ext uri="{FF2B5EF4-FFF2-40B4-BE49-F238E27FC236}">
                <a16:creationId xmlns:a16="http://schemas.microsoft.com/office/drawing/2014/main" id="{FC636354-EACE-E109-5E9E-2FD87AE106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45" y="6393180"/>
            <a:ext cx="1359745" cy="3200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594AF9-D7BB-01D3-6B40-8693347FCCDB}"/>
              </a:ext>
            </a:extLst>
          </p:cNvPr>
          <p:cNvSpPr txBox="1"/>
          <p:nvPr userDrawn="1"/>
        </p:nvSpPr>
        <p:spPr>
          <a:xfrm>
            <a:off x="10744287" y="6423661"/>
            <a:ext cx="1143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</p:spTree>
    <p:extLst>
      <p:ext uri="{BB962C8B-B14F-4D97-AF65-F5344CB8AC3E}">
        <p14:creationId xmlns:p14="http://schemas.microsoft.com/office/powerpoint/2010/main" val="3713072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7DF443-5A6F-24FC-8CAC-7B809CAEDFEF}"/>
              </a:ext>
            </a:extLst>
          </p:cNvPr>
          <p:cNvSpPr/>
          <p:nvPr userDrawn="1"/>
        </p:nvSpPr>
        <p:spPr>
          <a:xfrm>
            <a:off x="-203200" y="-38100"/>
            <a:ext cx="12444979" cy="6934200"/>
          </a:xfrm>
          <a:prstGeom prst="rect">
            <a:avLst/>
          </a:prstGeom>
          <a:solidFill>
            <a:srgbClr val="004D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C6F0-7DE8-B650-56FC-72A4B86D6C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66" r="25066"/>
          <a:stretch/>
        </p:blipFill>
        <p:spPr>
          <a:xfrm>
            <a:off x="-203200" y="-38100"/>
            <a:ext cx="12444979" cy="6934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3FE906-1C74-1896-894B-550F17965008}"/>
              </a:ext>
            </a:extLst>
          </p:cNvPr>
          <p:cNvSpPr txBox="1"/>
          <p:nvPr userDrawn="1"/>
        </p:nvSpPr>
        <p:spPr>
          <a:xfrm>
            <a:off x="10261600" y="6477001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</p:spTree>
    <p:extLst>
      <p:ext uri="{BB962C8B-B14F-4D97-AF65-F5344CB8AC3E}">
        <p14:creationId xmlns:p14="http://schemas.microsoft.com/office/powerpoint/2010/main" val="97432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surface&#10;&#10;Description automatically generated">
            <a:extLst>
              <a:ext uri="{FF2B5EF4-FFF2-40B4-BE49-F238E27FC236}">
                <a16:creationId xmlns:a16="http://schemas.microsoft.com/office/drawing/2014/main" id="{F1806620-B2BA-4ADB-2B78-BB77C12F9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15666" r="-100001"/>
          <a:stretch/>
        </p:blipFill>
        <p:spPr>
          <a:xfrm>
            <a:off x="0" y="-1"/>
            <a:ext cx="13324379" cy="6858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1D417F-A736-7767-38C8-7335C96F8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57149"/>
            <a:ext cx="6197600" cy="6972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BC2563-6C6B-058A-92E1-57ED249E9FA9}"/>
              </a:ext>
            </a:extLst>
          </p:cNvPr>
          <p:cNvSpPr txBox="1"/>
          <p:nvPr userDrawn="1"/>
        </p:nvSpPr>
        <p:spPr>
          <a:xfrm>
            <a:off x="10160000" y="6400801"/>
            <a:ext cx="1331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2025 NASFAA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7C7A0-5F4D-66BA-2E6B-17449E180DC9}"/>
              </a:ext>
            </a:extLst>
          </p:cNvPr>
          <p:cNvSpPr/>
          <p:nvPr userDrawn="1"/>
        </p:nvSpPr>
        <p:spPr>
          <a:xfrm rot="16200000">
            <a:off x="2533135" y="3295133"/>
            <a:ext cx="6858000" cy="26773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41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5211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05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2" r:id="rId2"/>
    <p:sldLayoutId id="2147483693" r:id="rId3"/>
    <p:sldLayoutId id="2147483726" r:id="rId4"/>
    <p:sldLayoutId id="2147483692" r:id="rId5"/>
    <p:sldLayoutId id="2147483724" r:id="rId6"/>
    <p:sldLayoutId id="2147483730" r:id="rId7"/>
    <p:sldLayoutId id="2147483725" r:id="rId8"/>
    <p:sldLayoutId id="2147483723" r:id="rId9"/>
    <p:sldLayoutId id="2147483727" r:id="rId10"/>
    <p:sldLayoutId id="2147483728" r:id="rId11"/>
    <p:sldLayoutId id="2147483731" r:id="rId12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400" kern="1200" dirty="0" smtClean="0">
          <a:solidFill>
            <a:srgbClr val="005B99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5B99"/>
        </a:buClr>
        <a:buFont typeface="Arial" pitchFamily="34" charset="0"/>
        <a:buChar char="•"/>
        <a:defRPr lang="en-US" sz="32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804863" indent="-347663" algn="l" defTabSz="914400" rtl="0" eaLnBrk="1" latinLnBrk="0" hangingPunct="1">
        <a:spcBef>
          <a:spcPct val="20000"/>
        </a:spcBef>
        <a:buClr>
          <a:srgbClr val="005B99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260475" indent="-346075" algn="l" defTabSz="914400" rtl="0" eaLnBrk="1" latinLnBrk="0" hangingPunct="1">
        <a:spcBef>
          <a:spcPct val="20000"/>
        </a:spcBef>
        <a:buClr>
          <a:srgbClr val="005B99"/>
        </a:buClr>
        <a:buSzPct val="85000"/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5B99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5B99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E1B9-E760-6DB9-FF4F-365E2EEC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C156E956-389D-33E6-3472-F1890812BA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9843" r="19843"/>
          <a:stretch>
            <a:fillRect/>
          </a:stretch>
        </p:blipFill>
        <p:spPr/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C9B0F4F-F8F9-4583-BD39-7CC47EB0BFC6}"/>
              </a:ext>
            </a:extLst>
          </p:cNvPr>
          <p:cNvSpPr/>
          <p:nvPr/>
        </p:nvSpPr>
        <p:spPr>
          <a:xfrm rot="10800000">
            <a:off x="6095996" y="-1"/>
            <a:ext cx="6096001" cy="598684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white circle with dots&#10;&#10;Description automatically generated">
            <a:extLst>
              <a:ext uri="{FF2B5EF4-FFF2-40B4-BE49-F238E27FC236}">
                <a16:creationId xmlns:a16="http://schemas.microsoft.com/office/drawing/2014/main" id="{2CE8780E-F1D1-C8EB-88E7-4F0AC8268F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9000"/>
          </a:blip>
          <a:srcRect l="16661" r="16661"/>
          <a:stretch/>
        </p:blipFill>
        <p:spPr>
          <a:xfrm>
            <a:off x="-1" y="0"/>
            <a:ext cx="12192001" cy="5991999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D1E74BE-5AAF-8058-4CCE-42F15BC787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4258063"/>
            <a:ext cx="6553200" cy="145693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Presented by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Dana Kelly, NASFAA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NCASFAA 2025 Spring Conference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</a:rPr>
              <a:t>kellyd@nasfaa.org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E173372-A1FB-1B8E-78B6-68B3C5B74B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606381"/>
            <a:ext cx="5791200" cy="2279819"/>
          </a:xfrm>
        </p:spPr>
        <p:txBody>
          <a:bodyPr anchor="ctr"/>
          <a:lstStyle/>
          <a:p>
            <a:pPr marL="0" indent="0">
              <a:buNone/>
            </a:pPr>
            <a:r>
              <a:rPr lang="en-US" sz="4000" dirty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Overview of Satisfactory Academic Progress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NASFAA Authorized Event*</a:t>
            </a:r>
            <a:endParaRPr lang="es-ES_tradnl" sz="4800" dirty="0"/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A6BAFD0A-19CC-7F64-897B-804195567CC2}"/>
              </a:ext>
            </a:extLst>
          </p:cNvPr>
          <p:cNvSpPr/>
          <p:nvPr/>
        </p:nvSpPr>
        <p:spPr>
          <a:xfrm>
            <a:off x="-1" y="5791200"/>
            <a:ext cx="12192001" cy="2007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41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BAFD0A-19CC-7F64-897B-804195567CC2}"/>
              </a:ext>
            </a:extLst>
          </p:cNvPr>
          <p:cNvSpPr/>
          <p:nvPr/>
        </p:nvSpPr>
        <p:spPr>
          <a:xfrm>
            <a:off x="0" y="5666601"/>
            <a:ext cx="12192001" cy="20079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41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500" dirty="0">
                <a:solidFill>
                  <a:srgbClr val="58595B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*For training purposes only; not for credential preparation</a:t>
            </a:r>
          </a:p>
        </p:txBody>
      </p:sp>
    </p:spTree>
    <p:extLst>
      <p:ext uri="{BB962C8B-B14F-4D97-AF65-F5344CB8AC3E}">
        <p14:creationId xmlns:p14="http://schemas.microsoft.com/office/powerpoint/2010/main" val="71100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Qualitative Component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Quality of the student’s work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Grade Point Average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Comparable Qualitative Measure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Graduated Standard</a:t>
            </a:r>
          </a:p>
          <a:p>
            <a:pPr>
              <a:spcBef>
                <a:spcPts val="1800"/>
              </a:spcBef>
            </a:pPr>
            <a:r>
              <a:rPr lang="en-US" dirty="0"/>
              <a:t>Equivalent of a “C” or better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10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Bailey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95400"/>
            <a:ext cx="4013200" cy="4724400"/>
          </a:xfrm>
        </p:spPr>
        <p:txBody>
          <a:bodyPr/>
          <a:lstStyle/>
          <a:p>
            <a:pPr marL="290513" indent="-290513">
              <a:spcBef>
                <a:spcPts val="1800"/>
              </a:spcBef>
            </a:pPr>
            <a:r>
              <a:rPr lang="en-US" sz="3200" dirty="0"/>
              <a:t>Cumulative GPA of at least 2.0</a:t>
            </a:r>
          </a:p>
          <a:p>
            <a:pPr marL="290513" indent="-290513">
              <a:spcBef>
                <a:spcPts val="1800"/>
              </a:spcBef>
            </a:pPr>
            <a:r>
              <a:rPr lang="en-US" sz="3200" dirty="0"/>
              <a:t>SAP review after each semester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11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B5DE05-52F9-62E2-5AE7-4C8DD4A52852}"/>
              </a:ext>
            </a:extLst>
          </p:cNvPr>
          <p:cNvGrpSpPr/>
          <p:nvPr/>
        </p:nvGrpSpPr>
        <p:grpSpPr>
          <a:xfrm>
            <a:off x="4320865" y="4605597"/>
            <a:ext cx="708335" cy="462878"/>
            <a:chOff x="3621574" y="2121295"/>
            <a:chExt cx="708335" cy="462878"/>
          </a:xfrm>
        </p:grpSpPr>
        <p:sp>
          <p:nvSpPr>
            <p:cNvPr id="6" name="Right Arrow 8">
              <a:extLst>
                <a:ext uri="{FF2B5EF4-FFF2-40B4-BE49-F238E27FC236}">
                  <a16:creationId xmlns:a16="http://schemas.microsoft.com/office/drawing/2014/main" id="{6675B1F7-6EC5-B350-1BDB-72A6A2A91651}"/>
                </a:ext>
              </a:extLst>
            </p:cNvPr>
            <p:cNvSpPr/>
            <p:nvPr/>
          </p:nvSpPr>
          <p:spPr>
            <a:xfrm rot="21600000">
              <a:off x="3621574" y="2121295"/>
              <a:ext cx="708335" cy="46287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04E7D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ight Arrow 4">
              <a:extLst>
                <a:ext uri="{FF2B5EF4-FFF2-40B4-BE49-F238E27FC236}">
                  <a16:creationId xmlns:a16="http://schemas.microsoft.com/office/drawing/2014/main" id="{16930DA4-B333-3F94-8B41-DD9F2D51E826}"/>
                </a:ext>
              </a:extLst>
            </p:cNvPr>
            <p:cNvSpPr txBox="1"/>
            <p:nvPr/>
          </p:nvSpPr>
          <p:spPr>
            <a:xfrm>
              <a:off x="3621574" y="2213871"/>
              <a:ext cx="569472" cy="277726"/>
            </a:xfrm>
            <a:prstGeom prst="rect">
              <a:avLst/>
            </a:prstGeom>
            <a:solidFill>
              <a:srgbClr val="004E7D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52F6617-EA3C-EA7B-6AB0-3F1921AC9655}"/>
              </a:ext>
            </a:extLst>
          </p:cNvPr>
          <p:cNvSpPr/>
          <p:nvPr/>
        </p:nvSpPr>
        <p:spPr>
          <a:xfrm>
            <a:off x="2034865" y="4325881"/>
            <a:ext cx="2095557" cy="965516"/>
          </a:xfrm>
          <a:prstGeom prst="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 GPA requirement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3A462-13B8-C206-5C46-8684A714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786643"/>
            <a:ext cx="5023208" cy="32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9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Mateo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12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AA2931B-DCD8-04DA-9DBC-E9F1BC083B1D}"/>
              </a:ext>
            </a:extLst>
          </p:cNvPr>
          <p:cNvSpPr/>
          <p:nvPr/>
        </p:nvSpPr>
        <p:spPr>
          <a:xfrm>
            <a:off x="7392918" y="2209800"/>
            <a:ext cx="228600" cy="1097280"/>
          </a:xfrm>
          <a:prstGeom prst="rightBrace">
            <a:avLst/>
          </a:prstGeom>
          <a:ln w="25400">
            <a:solidFill>
              <a:srgbClr val="DE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6056E3-9FE8-61B2-F4FC-6D52117836EF}"/>
              </a:ext>
            </a:extLst>
          </p:cNvPr>
          <p:cNvSpPr/>
          <p:nvPr/>
        </p:nvSpPr>
        <p:spPr>
          <a:xfrm>
            <a:off x="7773918" y="2180772"/>
            <a:ext cx="1981200" cy="1188720"/>
          </a:xfrm>
          <a:prstGeom prst="rect">
            <a:avLst/>
          </a:prstGeom>
          <a:solidFill>
            <a:srgbClr val="DE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Standard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9C4C5-BC94-B64A-4FF3-31617725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992" y="1801417"/>
            <a:ext cx="4849049" cy="1554480"/>
          </a:xfrm>
          <a:prstGeom prst="rect">
            <a:avLst/>
          </a:prstGeom>
        </p:spPr>
      </p:pic>
      <p:sp>
        <p:nvSpPr>
          <p:cNvPr id="8" name="Snip Diagonal Corner Rectangle 10">
            <a:extLst>
              <a:ext uri="{FF2B5EF4-FFF2-40B4-BE49-F238E27FC236}">
                <a16:creationId xmlns:a16="http://schemas.microsoft.com/office/drawing/2014/main" id="{1CC110A4-D1C2-9D7D-137C-FD385762B8B8}"/>
              </a:ext>
            </a:extLst>
          </p:cNvPr>
          <p:cNvSpPr/>
          <p:nvPr/>
        </p:nvSpPr>
        <p:spPr>
          <a:xfrm>
            <a:off x="1754118" y="1371600"/>
            <a:ext cx="1327088" cy="609600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7A078-C83B-9AE2-7F4B-32D3FF6E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239" y="4221389"/>
            <a:ext cx="4860361" cy="1798411"/>
          </a:xfrm>
          <a:prstGeom prst="rect">
            <a:avLst/>
          </a:prstGeom>
        </p:spPr>
      </p:pic>
      <p:sp>
        <p:nvSpPr>
          <p:cNvPr id="10" name="Snip Diagonal Corner Rectangle 11">
            <a:extLst>
              <a:ext uri="{FF2B5EF4-FFF2-40B4-BE49-F238E27FC236}">
                <a16:creationId xmlns:a16="http://schemas.microsoft.com/office/drawing/2014/main" id="{A21723A1-950C-36B3-39C9-1EE0B6894523}"/>
              </a:ext>
            </a:extLst>
          </p:cNvPr>
          <p:cNvSpPr/>
          <p:nvPr/>
        </p:nvSpPr>
        <p:spPr>
          <a:xfrm>
            <a:off x="4315846" y="3788228"/>
            <a:ext cx="1327088" cy="576800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</a:p>
        </p:txBody>
      </p:sp>
    </p:spTree>
    <p:extLst>
      <p:ext uri="{BB962C8B-B14F-4D97-AF65-F5344CB8AC3E}">
        <p14:creationId xmlns:p14="http://schemas.microsoft.com/office/powerpoint/2010/main" val="14269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Josiah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13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BA4BF-D507-9C26-DFED-CF4297E61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794" y="3946084"/>
            <a:ext cx="4431406" cy="2033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1E9B89-171C-A9BA-C230-1EDF7914D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68" y="1542197"/>
            <a:ext cx="3915728" cy="2054664"/>
          </a:xfrm>
          <a:prstGeom prst="rect">
            <a:avLst/>
          </a:prstGeom>
        </p:spPr>
      </p:pic>
      <p:sp>
        <p:nvSpPr>
          <p:cNvPr id="12" name="Snip Diagonal Corner Rectangle 12">
            <a:extLst>
              <a:ext uri="{FF2B5EF4-FFF2-40B4-BE49-F238E27FC236}">
                <a16:creationId xmlns:a16="http://schemas.microsoft.com/office/drawing/2014/main" id="{A2F5144F-F1C4-551E-56F7-5491F75A3ED5}"/>
              </a:ext>
            </a:extLst>
          </p:cNvPr>
          <p:cNvSpPr/>
          <p:nvPr/>
        </p:nvSpPr>
        <p:spPr>
          <a:xfrm>
            <a:off x="4299856" y="3754957"/>
            <a:ext cx="1327088" cy="576800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JOSIAH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AEFA6A4-0711-E97B-B0E3-C9D37D5279A9}"/>
              </a:ext>
            </a:extLst>
          </p:cNvPr>
          <p:cNvSpPr/>
          <p:nvPr/>
        </p:nvSpPr>
        <p:spPr>
          <a:xfrm>
            <a:off x="7213242" y="2150823"/>
            <a:ext cx="228600" cy="1318846"/>
          </a:xfrm>
          <a:prstGeom prst="rightBrace">
            <a:avLst/>
          </a:prstGeom>
          <a:ln w="25400">
            <a:solidFill>
              <a:srgbClr val="DE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E24641-59EF-D6FA-F959-97EE6799E958}"/>
              </a:ext>
            </a:extLst>
          </p:cNvPr>
          <p:cNvSpPr/>
          <p:nvPr/>
        </p:nvSpPr>
        <p:spPr>
          <a:xfrm>
            <a:off x="7594242" y="2121795"/>
            <a:ext cx="2209800" cy="1371600"/>
          </a:xfrm>
          <a:prstGeom prst="rect">
            <a:avLst/>
          </a:prstGeom>
          <a:solidFill>
            <a:srgbClr val="DE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Comparable Measure</a:t>
            </a:r>
          </a:p>
        </p:txBody>
      </p:sp>
      <p:sp>
        <p:nvSpPr>
          <p:cNvPr id="15" name="Snip Diagonal Corner Rectangle 7">
            <a:extLst>
              <a:ext uri="{FF2B5EF4-FFF2-40B4-BE49-F238E27FC236}">
                <a16:creationId xmlns:a16="http://schemas.microsoft.com/office/drawing/2014/main" id="{780E76CE-6CE7-CA29-D97A-98AC88D381B4}"/>
              </a:ext>
            </a:extLst>
          </p:cNvPr>
          <p:cNvSpPr/>
          <p:nvPr/>
        </p:nvSpPr>
        <p:spPr>
          <a:xfrm>
            <a:off x="2057400" y="1371600"/>
            <a:ext cx="1327088" cy="609600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376862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of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Failure to make SAP results in immediate loss of Title IV aid eligibility</a:t>
            </a:r>
          </a:p>
          <a:p>
            <a:pPr>
              <a:spcBef>
                <a:spcPts val="1800"/>
              </a:spcBef>
            </a:pPr>
            <a:r>
              <a:rPr lang="en-US" dirty="0"/>
              <a:t>Eligibility may be regained if: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Pay for classes without federal financial aid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Successfully appeal </a:t>
            </a:r>
          </a:p>
          <a:p>
            <a:pPr>
              <a:spcBef>
                <a:spcPts val="1800"/>
              </a:spcBef>
            </a:pPr>
            <a:r>
              <a:rPr lang="en-US" dirty="0"/>
              <a:t>School decides whether to allow appeals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14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3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SAP Appeals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15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A42C85E-E3FB-DB05-F6E1-E0F6BAA328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976048"/>
              </p:ext>
            </p:extLst>
          </p:nvPr>
        </p:nvGraphicFramePr>
        <p:xfrm>
          <a:off x="533400" y="1295400"/>
          <a:ext cx="1051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543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Aid Probation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16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61DD89-1E57-FC77-BAEC-59BA8654A586}"/>
              </a:ext>
            </a:extLst>
          </p:cNvPr>
          <p:cNvGrpSpPr/>
          <p:nvPr/>
        </p:nvGrpSpPr>
        <p:grpSpPr>
          <a:xfrm>
            <a:off x="4939279" y="1486281"/>
            <a:ext cx="489578" cy="1152144"/>
            <a:chOff x="4485198" y="1486281"/>
            <a:chExt cx="489578" cy="1152144"/>
          </a:xfrm>
          <a:solidFill>
            <a:srgbClr val="D0D8E8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0DC8CF-BBE2-7EDC-916E-9E51BF75FF65}"/>
                </a:ext>
              </a:extLst>
            </p:cNvPr>
            <p:cNvSpPr/>
            <p:nvPr/>
          </p:nvSpPr>
          <p:spPr>
            <a:xfrm>
              <a:off x="4485198" y="1930719"/>
              <a:ext cx="381000" cy="202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4D3E12-8AD3-E8CB-E04E-EC8037BCBF60}"/>
                </a:ext>
              </a:extLst>
            </p:cNvPr>
            <p:cNvSpPr/>
            <p:nvPr/>
          </p:nvSpPr>
          <p:spPr>
            <a:xfrm rot="16200000">
              <a:off x="4307264" y="1970913"/>
              <a:ext cx="1152144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5FEA754-0E67-2048-0654-680702F37E14}"/>
              </a:ext>
            </a:extLst>
          </p:cNvPr>
          <p:cNvSpPr txBox="1">
            <a:spLocks/>
          </p:cNvSpPr>
          <p:nvPr/>
        </p:nvSpPr>
        <p:spPr>
          <a:xfrm>
            <a:off x="411480" y="3276600"/>
            <a:ext cx="85039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400" kern="1200" dirty="0" smtClean="0">
                <a:solidFill>
                  <a:srgbClr val="005B99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Academic Plan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F3067DD-948D-613F-D9DB-7D6AF90FBA4F}"/>
              </a:ext>
            </a:extLst>
          </p:cNvPr>
          <p:cNvGrpSpPr/>
          <p:nvPr/>
        </p:nvGrpSpPr>
        <p:grpSpPr>
          <a:xfrm>
            <a:off x="868680" y="939800"/>
            <a:ext cx="7315200" cy="2184400"/>
            <a:chOff x="457200" y="867745"/>
            <a:chExt cx="7121002" cy="2184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F8BEF1-28CA-3A4A-6480-15B038763D5D}"/>
                </a:ext>
              </a:extLst>
            </p:cNvPr>
            <p:cNvGrpSpPr/>
            <p:nvPr/>
          </p:nvGrpSpPr>
          <p:grpSpPr>
            <a:xfrm>
              <a:off x="5344322" y="1066800"/>
              <a:ext cx="2233880" cy="873760"/>
              <a:chOff x="5585441" y="655320"/>
              <a:chExt cx="1780401" cy="87376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64C99FB-1F6A-5576-3CFC-3EC6F7F352E4}"/>
                  </a:ext>
                </a:extLst>
              </p:cNvPr>
              <p:cNvSpPr/>
              <p:nvPr/>
            </p:nvSpPr>
            <p:spPr>
              <a:xfrm>
                <a:off x="5585441" y="655320"/>
                <a:ext cx="1780401" cy="873760"/>
              </a:xfrm>
              <a:prstGeom prst="roundRect">
                <a:avLst/>
              </a:prstGeom>
              <a:solidFill>
                <a:srgbClr val="6DBE4B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92D5E456-37A8-18EF-1C55-757FF7C2100E}"/>
                  </a:ext>
                </a:extLst>
              </p:cNvPr>
              <p:cNvSpPr txBox="1"/>
              <p:nvPr/>
            </p:nvSpPr>
            <p:spPr>
              <a:xfrm>
                <a:off x="5629273" y="697973"/>
                <a:ext cx="1695095" cy="78845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Meeting SAP requirements</a:t>
                </a: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BAE9BF3-71A3-2030-5482-F0E54F5DF89A}"/>
                </a:ext>
              </a:extLst>
            </p:cNvPr>
            <p:cNvSpPr/>
            <p:nvPr/>
          </p:nvSpPr>
          <p:spPr>
            <a:xfrm>
              <a:off x="5342088" y="2005379"/>
              <a:ext cx="2231136" cy="873760"/>
            </a:xfrm>
            <a:prstGeom prst="roundRect">
              <a:avLst/>
            </a:prstGeom>
            <a:solidFill>
              <a:srgbClr val="58595B"/>
            </a:solidFill>
            <a:ln w="25400" cap="flat" cmpd="sng" algn="ctr">
              <a:noFill/>
              <a:prstDash val="solid"/>
            </a:ln>
            <a:effectLst/>
          </p:spPr>
          <p:txBody>
            <a:bodyPr/>
            <a:lstStyle/>
            <a:p>
              <a:pPr algn="ctr"/>
              <a:r>
                <a:rPr lang="en-US" sz="2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Academic plan or ineligible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526E0E41-1284-51B0-0938-6D69371A2C0A}"/>
                </a:ext>
              </a:extLst>
            </p:cNvPr>
            <p:cNvSpPr/>
            <p:nvPr/>
          </p:nvSpPr>
          <p:spPr>
            <a:xfrm>
              <a:off x="4719481" y="2243687"/>
              <a:ext cx="601191" cy="436983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87775C52-3875-56F2-5892-FED018D8B5E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8028725"/>
                </p:ext>
              </p:extLst>
            </p:nvPr>
          </p:nvGraphicFramePr>
          <p:xfrm>
            <a:off x="457200" y="867745"/>
            <a:ext cx="4113926" cy="2184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EECE6A98-D3BC-66F6-2554-97D45F7DB60D}"/>
                </a:ext>
              </a:extLst>
            </p:cNvPr>
            <p:cNvSpPr/>
            <p:nvPr/>
          </p:nvSpPr>
          <p:spPr>
            <a:xfrm>
              <a:off x="4719481" y="1299545"/>
              <a:ext cx="601191" cy="436983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50B7D1-D7CE-E380-154A-72B0843E3947}"/>
              </a:ext>
            </a:extLst>
          </p:cNvPr>
          <p:cNvGrpSpPr/>
          <p:nvPr/>
        </p:nvGrpSpPr>
        <p:grpSpPr>
          <a:xfrm>
            <a:off x="4939279" y="4610481"/>
            <a:ext cx="489578" cy="1152144"/>
            <a:chOff x="4485198" y="1486281"/>
            <a:chExt cx="489578" cy="1152144"/>
          </a:xfrm>
          <a:solidFill>
            <a:srgbClr val="D0D8E8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18A624-CD7F-8FA8-4560-194B2726CB05}"/>
                </a:ext>
              </a:extLst>
            </p:cNvPr>
            <p:cNvSpPr/>
            <p:nvPr/>
          </p:nvSpPr>
          <p:spPr>
            <a:xfrm>
              <a:off x="4485198" y="1930719"/>
              <a:ext cx="381000" cy="2025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396904-1ADF-7CEA-4BD8-EE120088CE20}"/>
                </a:ext>
              </a:extLst>
            </p:cNvPr>
            <p:cNvSpPr/>
            <p:nvPr/>
          </p:nvSpPr>
          <p:spPr>
            <a:xfrm rot="16200000">
              <a:off x="4307264" y="1970913"/>
              <a:ext cx="1152144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1CE64A-1677-A811-FEE1-736A39F924F2}"/>
              </a:ext>
            </a:extLst>
          </p:cNvPr>
          <p:cNvGrpSpPr/>
          <p:nvPr/>
        </p:nvGrpSpPr>
        <p:grpSpPr>
          <a:xfrm>
            <a:off x="868680" y="4064000"/>
            <a:ext cx="7315200" cy="2184400"/>
            <a:chOff x="457200" y="867745"/>
            <a:chExt cx="7121002" cy="218440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C47E66-0AC5-D7F8-3E37-54D3E31379EA}"/>
                </a:ext>
              </a:extLst>
            </p:cNvPr>
            <p:cNvGrpSpPr/>
            <p:nvPr/>
          </p:nvGrpSpPr>
          <p:grpSpPr>
            <a:xfrm>
              <a:off x="5344322" y="1066800"/>
              <a:ext cx="2233880" cy="873760"/>
              <a:chOff x="5585441" y="655320"/>
              <a:chExt cx="1780401" cy="873760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F1183C5-54E1-CE6B-8E7C-70276611422A}"/>
                  </a:ext>
                </a:extLst>
              </p:cNvPr>
              <p:cNvSpPr/>
              <p:nvPr/>
            </p:nvSpPr>
            <p:spPr>
              <a:xfrm>
                <a:off x="5585441" y="655320"/>
                <a:ext cx="1780401" cy="873760"/>
              </a:xfrm>
              <a:prstGeom prst="roundRect">
                <a:avLst/>
              </a:prstGeom>
              <a:solidFill>
                <a:srgbClr val="6DBE4B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: Rounded Corners 4">
                <a:extLst>
                  <a:ext uri="{FF2B5EF4-FFF2-40B4-BE49-F238E27FC236}">
                    <a16:creationId xmlns:a16="http://schemas.microsoft.com/office/drawing/2014/main" id="{962EFA37-5AAB-A2A9-EA27-887E8AEF159F}"/>
                  </a:ext>
                </a:extLst>
              </p:cNvPr>
              <p:cNvSpPr txBox="1"/>
              <p:nvPr/>
            </p:nvSpPr>
            <p:spPr>
              <a:xfrm>
                <a:off x="5629273" y="697973"/>
                <a:ext cx="1695095" cy="78845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Meeting plan requirements</a:t>
                </a:r>
              </a:p>
            </p:txBody>
          </p:sp>
        </p:grp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5C254FA-F160-D717-3000-DABD403B2446}"/>
                </a:ext>
              </a:extLst>
            </p:cNvPr>
            <p:cNvSpPr/>
            <p:nvPr/>
          </p:nvSpPr>
          <p:spPr>
            <a:xfrm>
              <a:off x="5342088" y="2005379"/>
              <a:ext cx="2231136" cy="873760"/>
            </a:xfrm>
            <a:prstGeom prst="roundRect">
              <a:avLst/>
            </a:prstGeom>
            <a:solidFill>
              <a:srgbClr val="58595B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/>
              <a:r>
                <a:rPr lang="en-US" sz="2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Ineligible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D766CBA6-9C5E-6A27-D287-E2B24A2119E4}"/>
                </a:ext>
              </a:extLst>
            </p:cNvPr>
            <p:cNvSpPr/>
            <p:nvPr/>
          </p:nvSpPr>
          <p:spPr>
            <a:xfrm>
              <a:off x="4719481" y="2243687"/>
              <a:ext cx="601191" cy="436983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graphicFrame>
          <p:nvGraphicFramePr>
            <p:cNvPr id="24" name="Diagram 23">
              <a:extLst>
                <a:ext uri="{FF2B5EF4-FFF2-40B4-BE49-F238E27FC236}">
                  <a16:creationId xmlns:a16="http://schemas.microsoft.com/office/drawing/2014/main" id="{2B119609-6452-946D-8F70-3A2B5DEAD53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661289"/>
                </p:ext>
              </p:extLst>
            </p:nvPr>
          </p:nvGraphicFramePr>
          <p:xfrm>
            <a:off x="457200" y="867745"/>
            <a:ext cx="4113926" cy="2184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4994D10A-6DCF-B590-5E5C-563549528FD2}"/>
                </a:ext>
              </a:extLst>
            </p:cNvPr>
            <p:cNvSpPr/>
            <p:nvPr/>
          </p:nvSpPr>
          <p:spPr>
            <a:xfrm>
              <a:off x="4719481" y="1299545"/>
              <a:ext cx="601191" cy="436983"/>
            </a:xfrm>
            <a:prstGeom prst="rightArrow">
              <a:avLst/>
            </a:prstGeom>
            <a:solidFill>
              <a:srgbClr val="D0D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36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Aid Probation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granted only after successful appeal</a:t>
            </a:r>
          </a:p>
          <a:p>
            <a:pPr>
              <a:spcBef>
                <a:spcPts val="1200"/>
              </a:spcBef>
            </a:pPr>
            <a:r>
              <a:rPr lang="en-US" dirty="0"/>
              <a:t>May follow or replace financial aid warning</a:t>
            </a:r>
          </a:p>
          <a:p>
            <a:pPr>
              <a:spcBef>
                <a:spcPts val="1200"/>
              </a:spcBef>
            </a:pPr>
            <a:r>
              <a:rPr lang="en-US" dirty="0"/>
              <a:t>School may choose to limit number of times</a:t>
            </a:r>
          </a:p>
          <a:p>
            <a:pPr>
              <a:spcBef>
                <a:spcPts val="1200"/>
              </a:spcBef>
            </a:pPr>
            <a:r>
              <a:rPr lang="en-US" dirty="0"/>
              <a:t>One payment period only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Potential must exist for student to make SAP by end of the payment period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If still failing, student is ineligible unless subsequent appeal results in academic plan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17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0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Long-range plan for success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Tailored to the student’s unique needs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Appropriate checkpoints and milestones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Specific point in time for meeting SAP standards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May extend beyond 150% maximum timeframe</a:t>
            </a:r>
          </a:p>
          <a:p>
            <a:pPr>
              <a:spcBef>
                <a:spcPts val="1200"/>
              </a:spcBef>
            </a:pPr>
            <a:r>
              <a:rPr lang="en-US" dirty="0"/>
              <a:t>May be granted only after successful appeal</a:t>
            </a:r>
          </a:p>
          <a:p>
            <a:pPr>
              <a:spcBef>
                <a:spcPts val="1200"/>
              </a:spcBef>
            </a:pPr>
            <a:r>
              <a:rPr lang="en-US" dirty="0"/>
              <a:t>May follow or replace financial aid warning or probation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18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87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School reviews progress after first payment period</a:t>
            </a:r>
          </a:p>
          <a:p>
            <a:pPr>
              <a:spcBef>
                <a:spcPts val="1800"/>
              </a:spcBef>
            </a:pPr>
            <a:r>
              <a:rPr lang="en-US" dirty="0"/>
              <a:t>Subsequent reviews may align with school’s SAP review cycle or happen more often</a:t>
            </a:r>
          </a:p>
          <a:p>
            <a:pPr>
              <a:spcBef>
                <a:spcPts val="1800"/>
              </a:spcBef>
            </a:pPr>
            <a:r>
              <a:rPr lang="en-US" dirty="0"/>
              <a:t>Failure to follow the plan and not otherwise meet SAP standards results in loss of Title IV eligibility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19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344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SAP Requirements </a:t>
            </a:r>
          </a:p>
          <a:p>
            <a:pPr>
              <a:spcBef>
                <a:spcPts val="1200"/>
              </a:spcBef>
            </a:pPr>
            <a:r>
              <a:rPr lang="en-US" dirty="0"/>
              <a:t>Evaluating SAP</a:t>
            </a:r>
          </a:p>
          <a:p>
            <a:pPr>
              <a:spcBef>
                <a:spcPts val="1200"/>
              </a:spcBef>
            </a:pPr>
            <a:r>
              <a:rPr lang="en-US" dirty="0"/>
              <a:t>Loss of Eligibility</a:t>
            </a:r>
          </a:p>
          <a:p>
            <a:pPr>
              <a:spcBef>
                <a:spcPts val="1200"/>
              </a:spcBef>
            </a:pPr>
            <a:r>
              <a:rPr lang="en-US" dirty="0"/>
              <a:t>Appeals, Probation and Academic Plans</a:t>
            </a:r>
          </a:p>
          <a:p>
            <a:pPr>
              <a:spcBef>
                <a:spcPts val="1200"/>
              </a:spcBef>
            </a:pPr>
            <a:r>
              <a:rPr lang="en-US" dirty="0"/>
              <a:t>Additional SAP Policy Elements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F774E8A-A9D1-D142-3A27-103CA2EA1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76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Re-Establishing Eligibility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F962-D492-C1BE-922C-87C713C27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0" y="1295400"/>
            <a:ext cx="8696960" cy="4724400"/>
          </a:xfrm>
        </p:spPr>
        <p:txBody>
          <a:bodyPr/>
          <a:lstStyle/>
          <a:p>
            <a:r>
              <a:rPr lang="en-US" dirty="0"/>
              <a:t>SAP policy must describe how to re-establish eligibility</a:t>
            </a:r>
          </a:p>
          <a:p>
            <a:pPr lvl="1"/>
            <a:r>
              <a:rPr lang="en-US" dirty="0"/>
              <a:t>Financial aid warning</a:t>
            </a:r>
          </a:p>
          <a:p>
            <a:pPr lvl="1"/>
            <a:r>
              <a:rPr lang="en-US" dirty="0"/>
              <a:t>Appeal, if available</a:t>
            </a:r>
          </a:p>
          <a:p>
            <a:pPr lvl="1"/>
            <a:r>
              <a:rPr lang="en-US" dirty="0"/>
              <a:t>Attend without Title IV aid</a:t>
            </a:r>
          </a:p>
          <a:p>
            <a:r>
              <a:rPr lang="en-US" dirty="0"/>
              <a:t>Students must be notified</a:t>
            </a:r>
          </a:p>
          <a:p>
            <a:pPr lvl="1"/>
            <a:r>
              <a:rPr lang="en-US" dirty="0"/>
              <a:t>School policies and procedures</a:t>
            </a:r>
          </a:p>
          <a:p>
            <a:pPr lvl="1"/>
            <a:r>
              <a:rPr lang="en-US" dirty="0"/>
              <a:t>Consequences of failure</a:t>
            </a:r>
          </a:p>
          <a:p>
            <a:pPr lvl="1"/>
            <a:r>
              <a:rPr lang="en-US" dirty="0"/>
              <a:t>How to re-establish eligibility</a:t>
            </a:r>
          </a:p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20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16096-EC9E-13AA-E6A1-9B3178D58C3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91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SAP Policy Elements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21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0CAE9EE-408C-33A8-AE16-2C4B452D0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232112"/>
              </p:ext>
            </p:extLst>
          </p:nvPr>
        </p:nvGraphicFramePr>
        <p:xfrm>
          <a:off x="1981200" y="1219200"/>
          <a:ext cx="76962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FE8602D-DD37-4847-B58F-08143AF8FA8A}"/>
              </a:ext>
            </a:extLst>
          </p:cNvPr>
          <p:cNvSpPr/>
          <p:nvPr/>
        </p:nvSpPr>
        <p:spPr>
          <a:xfrm>
            <a:off x="1981200" y="1544171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5B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FBCB0D-04A4-AF61-B1A8-C2EC30421128}"/>
              </a:ext>
            </a:extLst>
          </p:cNvPr>
          <p:cNvSpPr/>
          <p:nvPr/>
        </p:nvSpPr>
        <p:spPr>
          <a:xfrm>
            <a:off x="2438400" y="2362200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5B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36CAF6-71AE-7F4F-B076-6FC95ADB6B20}"/>
              </a:ext>
            </a:extLst>
          </p:cNvPr>
          <p:cNvSpPr/>
          <p:nvPr/>
        </p:nvSpPr>
        <p:spPr>
          <a:xfrm>
            <a:off x="2438400" y="4151893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5B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9114F-392D-CBF7-EF19-2DE060C56E62}"/>
              </a:ext>
            </a:extLst>
          </p:cNvPr>
          <p:cNvSpPr/>
          <p:nvPr/>
        </p:nvSpPr>
        <p:spPr>
          <a:xfrm>
            <a:off x="1981200" y="5012575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5B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870715-D6FA-BA17-220D-A4048644EAAD}"/>
              </a:ext>
            </a:extLst>
          </p:cNvPr>
          <p:cNvSpPr txBox="1"/>
          <p:nvPr/>
        </p:nvSpPr>
        <p:spPr>
          <a:xfrm>
            <a:off x="2590800" y="3258088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</a:p>
        </p:txBody>
      </p:sp>
    </p:spTree>
    <p:extLst>
      <p:ext uri="{BB962C8B-B14F-4D97-AF65-F5344CB8AC3E}">
        <p14:creationId xmlns:p14="http://schemas.microsoft.com/office/powerpoint/2010/main" val="111480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SAP Policy Elements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22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8FD7C9D8-3909-CE75-38FE-4E21E4B1C116}"/>
              </a:ext>
            </a:extLst>
          </p:cNvPr>
          <p:cNvSpPr txBox="1">
            <a:spLocks/>
          </p:cNvSpPr>
          <p:nvPr/>
        </p:nvSpPr>
        <p:spPr>
          <a:xfrm>
            <a:off x="4038600" y="1219200"/>
            <a:ext cx="670560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4863" indent="-347663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60475" indent="-346075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SzPct val="85000"/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58595B"/>
                </a:solidFill>
              </a:rPr>
              <a:t>Audited Courses</a:t>
            </a:r>
          </a:p>
          <a:p>
            <a:r>
              <a:rPr lang="en-US" sz="2800" dirty="0">
                <a:solidFill>
                  <a:srgbClr val="58595B"/>
                </a:solidFill>
              </a:rPr>
              <a:t>Pass-or-Fail Courses</a:t>
            </a:r>
          </a:p>
          <a:p>
            <a:r>
              <a:rPr lang="en-US" sz="2800" dirty="0">
                <a:solidFill>
                  <a:srgbClr val="58595B"/>
                </a:solidFill>
              </a:rPr>
              <a:t>Remedial Coursework</a:t>
            </a:r>
          </a:p>
          <a:p>
            <a:r>
              <a:rPr lang="en-US" sz="2800" dirty="0">
                <a:solidFill>
                  <a:srgbClr val="58595B"/>
                </a:solidFill>
              </a:rPr>
              <a:t>English as a Second Language</a:t>
            </a:r>
          </a:p>
          <a:p>
            <a:r>
              <a:rPr lang="en-US" sz="2800" dirty="0">
                <a:solidFill>
                  <a:srgbClr val="58595B"/>
                </a:solidFill>
              </a:rPr>
              <a:t>Continuing Education or Enrichment Courses</a:t>
            </a:r>
          </a:p>
          <a:p>
            <a:r>
              <a:rPr lang="en-US" sz="2800" dirty="0">
                <a:solidFill>
                  <a:srgbClr val="58595B"/>
                </a:solidFill>
              </a:rPr>
              <a:t>Comprehensive Transition and Postsecondary Program</a:t>
            </a:r>
          </a:p>
          <a:p>
            <a:r>
              <a:rPr lang="en-US" sz="2800" dirty="0">
                <a:solidFill>
                  <a:srgbClr val="58595B"/>
                </a:solidFill>
              </a:rPr>
              <a:t>Subscription-Based Program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3C237E6-DB78-629B-AF9D-E8BF606309E4}"/>
              </a:ext>
            </a:extLst>
          </p:cNvPr>
          <p:cNvSpPr/>
          <p:nvPr/>
        </p:nvSpPr>
        <p:spPr>
          <a:xfrm rot="10800000">
            <a:off x="3429000" y="1378854"/>
            <a:ext cx="457200" cy="4114800"/>
          </a:xfrm>
          <a:prstGeom prst="rightBrace">
            <a:avLst>
              <a:gd name="adj1" fmla="val 8333"/>
              <a:gd name="adj2" fmla="val 52005"/>
            </a:avLst>
          </a:prstGeom>
          <a:ln w="25400">
            <a:solidFill>
              <a:srgbClr val="6DBE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034802-3B84-4BC9-AFFE-AB4CE87C919A}"/>
              </a:ext>
            </a:extLst>
          </p:cNvPr>
          <p:cNvSpPr/>
          <p:nvPr/>
        </p:nvSpPr>
        <p:spPr>
          <a:xfrm>
            <a:off x="914400" y="1752600"/>
            <a:ext cx="2282370" cy="3048000"/>
          </a:xfrm>
          <a:prstGeom prst="rect">
            <a:avLst/>
          </a:prstGeom>
          <a:solidFill>
            <a:srgbClr val="6DBE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School policy required </a:t>
            </a:r>
          </a:p>
        </p:txBody>
      </p:sp>
    </p:spTree>
    <p:extLst>
      <p:ext uri="{BB962C8B-B14F-4D97-AF65-F5344CB8AC3E}">
        <p14:creationId xmlns:p14="http://schemas.microsoft.com/office/powerpoint/2010/main" val="4216965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SAP Policy Elements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23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06CF57-DE15-6B4B-CE96-CA591581858C}"/>
              </a:ext>
            </a:extLst>
          </p:cNvPr>
          <p:cNvSpPr/>
          <p:nvPr/>
        </p:nvSpPr>
        <p:spPr>
          <a:xfrm>
            <a:off x="914400" y="1879242"/>
            <a:ext cx="2282370" cy="3048000"/>
          </a:xfrm>
          <a:prstGeom prst="rect">
            <a:avLst/>
          </a:prstGeom>
          <a:solidFill>
            <a:srgbClr val="DE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School must determine SAP treatment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05010A7F-333D-0DAD-2ED8-1A27162B6079}"/>
              </a:ext>
            </a:extLst>
          </p:cNvPr>
          <p:cNvSpPr txBox="1">
            <a:spLocks/>
          </p:cNvSpPr>
          <p:nvPr/>
        </p:nvSpPr>
        <p:spPr>
          <a:xfrm>
            <a:off x="4116253" y="2209800"/>
            <a:ext cx="6780347" cy="2743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•"/>
              <a:defRPr lang="en-US" sz="32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04863" indent="-347663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60475" indent="-346075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SzPct val="85000"/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5B99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58595B"/>
                </a:solidFill>
              </a:rPr>
              <a:t>Multiple Degrees or Credentials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58595B"/>
                </a:solidFill>
              </a:rPr>
              <a:t>Double Majors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58595B"/>
                </a:solidFill>
              </a:rPr>
              <a:t>Change of Program</a:t>
            </a:r>
          </a:p>
          <a:p>
            <a:pPr>
              <a:spcBef>
                <a:spcPts val="1800"/>
              </a:spcBef>
            </a:pPr>
            <a:r>
              <a:rPr lang="en-US" sz="2800" dirty="0">
                <a:solidFill>
                  <a:srgbClr val="58595B"/>
                </a:solidFill>
              </a:rPr>
              <a:t>Academic Amnesty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EB45944-513D-CC60-242B-DBCC4513738C}"/>
              </a:ext>
            </a:extLst>
          </p:cNvPr>
          <p:cNvSpPr/>
          <p:nvPr/>
        </p:nvSpPr>
        <p:spPr>
          <a:xfrm rot="10800000">
            <a:off x="3429000" y="2362200"/>
            <a:ext cx="457200" cy="2148108"/>
          </a:xfrm>
          <a:prstGeom prst="rightBrace">
            <a:avLst>
              <a:gd name="adj1" fmla="val 8333"/>
              <a:gd name="adj2" fmla="val 52005"/>
            </a:avLst>
          </a:prstGeom>
          <a:ln w="25400">
            <a:solidFill>
              <a:srgbClr val="DE8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925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723FBE-3B89-5A39-04D3-CB1F288C4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does your school’s SAP policy address incomplete grades? </a:t>
            </a:r>
          </a:p>
          <a:p>
            <a:r>
              <a:rPr lang="en-US" dirty="0"/>
              <a:t>Does your school use the financial aid warning and/or financial aid probation statuses? If so, how does your school structure its appeal process? Does your school have an Appeals Committee, or is only written documentation permitted?</a:t>
            </a:r>
          </a:p>
          <a:p>
            <a:r>
              <a:rPr lang="en-US" dirty="0"/>
              <a:t>Should all schools be required to evaluate SAP after each payment period?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ED0036-CEA4-ED75-7647-F6E4AF2AB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24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17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4A218-5791-6E7A-DF25-158DD34352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Any lingering questions?</a:t>
            </a:r>
          </a:p>
        </p:txBody>
      </p:sp>
    </p:spTree>
    <p:extLst>
      <p:ext uri="{BB962C8B-B14F-4D97-AF65-F5344CB8AC3E}">
        <p14:creationId xmlns:p14="http://schemas.microsoft.com/office/powerpoint/2010/main" val="846281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02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0847B2-A835-BB62-94C1-3C7C19CE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SAP General Policy Requirements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E9CB292-21BE-7761-626E-E4C1D072A222}"/>
              </a:ext>
            </a:extLst>
          </p:cNvPr>
          <p:cNvSpPr/>
          <p:nvPr/>
        </p:nvSpPr>
        <p:spPr>
          <a:xfrm>
            <a:off x="4800600" y="1295400"/>
            <a:ext cx="2560320" cy="1828800"/>
          </a:xfrm>
          <a:custGeom>
            <a:avLst/>
            <a:gdLst>
              <a:gd name="connsiteX0" fmla="*/ 0 w 1798594"/>
              <a:gd name="connsiteY0" fmla="*/ 1292722 h 2585443"/>
              <a:gd name="connsiteX1" fmla="*/ 449649 w 1798594"/>
              <a:gd name="connsiteY1" fmla="*/ 1 h 2585443"/>
              <a:gd name="connsiteX2" fmla="*/ 1348946 w 1798594"/>
              <a:gd name="connsiteY2" fmla="*/ 1 h 2585443"/>
              <a:gd name="connsiteX3" fmla="*/ 1798594 w 1798594"/>
              <a:gd name="connsiteY3" fmla="*/ 1292722 h 2585443"/>
              <a:gd name="connsiteX4" fmla="*/ 1348946 w 1798594"/>
              <a:gd name="connsiteY4" fmla="*/ 2585442 h 2585443"/>
              <a:gd name="connsiteX5" fmla="*/ 449649 w 1798594"/>
              <a:gd name="connsiteY5" fmla="*/ 2585442 h 2585443"/>
              <a:gd name="connsiteX6" fmla="*/ 0 w 1798594"/>
              <a:gd name="connsiteY6" fmla="*/ 1292722 h 2585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8594" h="2585443">
                <a:moveTo>
                  <a:pt x="899297" y="1"/>
                </a:moveTo>
                <a:lnTo>
                  <a:pt x="1798593" y="646362"/>
                </a:lnTo>
                <a:lnTo>
                  <a:pt x="1798593" y="1939083"/>
                </a:lnTo>
                <a:lnTo>
                  <a:pt x="899297" y="2585442"/>
                </a:lnTo>
                <a:lnTo>
                  <a:pt x="1" y="1939083"/>
                </a:lnTo>
                <a:lnTo>
                  <a:pt x="1" y="646362"/>
                </a:lnTo>
                <a:lnTo>
                  <a:pt x="899297" y="1"/>
                </a:lnTo>
                <a:close/>
              </a:path>
            </a:pathLst>
          </a:custGeom>
          <a:solidFill>
            <a:srgbClr val="DE7E2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0" tIns="274320" rIns="457200" bIns="368347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For all categories of students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1483F60-9A7F-DC82-665B-52AB760764C7}"/>
              </a:ext>
            </a:extLst>
          </p:cNvPr>
          <p:cNvSpPr/>
          <p:nvPr/>
        </p:nvSpPr>
        <p:spPr>
          <a:xfrm>
            <a:off x="1828800" y="1689358"/>
            <a:ext cx="2876574" cy="1040883"/>
          </a:xfrm>
          <a:custGeom>
            <a:avLst/>
            <a:gdLst>
              <a:gd name="connsiteX0" fmla="*/ 0 w 1936042"/>
              <a:gd name="connsiteY0" fmla="*/ 0 h 1040883"/>
              <a:gd name="connsiteX1" fmla="*/ 1936042 w 1936042"/>
              <a:gd name="connsiteY1" fmla="*/ 0 h 1040883"/>
              <a:gd name="connsiteX2" fmla="*/ 1936042 w 1936042"/>
              <a:gd name="connsiteY2" fmla="*/ 1040883 h 1040883"/>
              <a:gd name="connsiteX3" fmla="*/ 0 w 1936042"/>
              <a:gd name="connsiteY3" fmla="*/ 1040883 h 1040883"/>
              <a:gd name="connsiteX4" fmla="*/ 0 w 1936042"/>
              <a:gd name="connsiteY4" fmla="*/ 0 h 104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6042" h="1040883">
                <a:moveTo>
                  <a:pt x="0" y="0"/>
                </a:moveTo>
                <a:lnTo>
                  <a:pt x="1936042" y="0"/>
                </a:lnTo>
                <a:lnTo>
                  <a:pt x="1936042" y="1040883"/>
                </a:lnTo>
                <a:lnTo>
                  <a:pt x="0" y="10408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or Stricter Than</a:t>
            </a: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25498DFE-B48E-5A7A-DE74-2B901EC4B974}"/>
              </a:ext>
            </a:extLst>
          </p:cNvPr>
          <p:cNvSpPr/>
          <p:nvPr/>
        </p:nvSpPr>
        <p:spPr>
          <a:xfrm>
            <a:off x="6068756" y="2743201"/>
            <a:ext cx="2560320" cy="1828800"/>
          </a:xfrm>
          <a:custGeom>
            <a:avLst/>
            <a:gdLst>
              <a:gd name="connsiteX0" fmla="*/ 0 w 1811934"/>
              <a:gd name="connsiteY0" fmla="*/ 1205810 h 2411619"/>
              <a:gd name="connsiteX1" fmla="*/ 452984 w 1811934"/>
              <a:gd name="connsiteY1" fmla="*/ 1 h 2411619"/>
              <a:gd name="connsiteX2" fmla="*/ 1358951 w 1811934"/>
              <a:gd name="connsiteY2" fmla="*/ 1 h 2411619"/>
              <a:gd name="connsiteX3" fmla="*/ 1811934 w 1811934"/>
              <a:gd name="connsiteY3" fmla="*/ 1205810 h 2411619"/>
              <a:gd name="connsiteX4" fmla="*/ 1358951 w 1811934"/>
              <a:gd name="connsiteY4" fmla="*/ 2411618 h 2411619"/>
              <a:gd name="connsiteX5" fmla="*/ 452984 w 1811934"/>
              <a:gd name="connsiteY5" fmla="*/ 2411618 h 2411619"/>
              <a:gd name="connsiteX6" fmla="*/ 0 w 1811934"/>
              <a:gd name="connsiteY6" fmla="*/ 1205810 h 241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1934" h="2411619">
                <a:moveTo>
                  <a:pt x="905967" y="1"/>
                </a:moveTo>
                <a:lnTo>
                  <a:pt x="1811933" y="602906"/>
                </a:lnTo>
                <a:lnTo>
                  <a:pt x="1811933" y="1808715"/>
                </a:lnTo>
                <a:lnTo>
                  <a:pt x="905967" y="2411618"/>
                </a:lnTo>
                <a:lnTo>
                  <a:pt x="1" y="1808715"/>
                </a:lnTo>
                <a:lnTo>
                  <a:pt x="1" y="602906"/>
                </a:lnTo>
                <a:lnTo>
                  <a:pt x="905967" y="1"/>
                </a:lnTo>
                <a:close/>
              </a:path>
            </a:pathLst>
          </a:custGeom>
          <a:solidFill>
            <a:srgbClr val="6DBE4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370570" rIns="182880" bIns="370569" numCol="1" spcCol="1270" anchor="ctr" anchorCtr="0">
            <a:noAutofit/>
          </a:bodyPr>
          <a:lstStyle/>
          <a:p>
            <a:pPr marL="182880" lvl="0" indent="-182880" algn="l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</a:p>
          <a:p>
            <a:pPr marL="182880" lvl="0" indent="-182880" algn="l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</a:p>
          <a:p>
            <a:pPr marL="182880" lvl="0" indent="-182880" algn="l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Other factors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74904AF5-957D-E7A3-8378-577C6ABA192D}"/>
              </a:ext>
            </a:extLst>
          </p:cNvPr>
          <p:cNvSpPr/>
          <p:nvPr/>
        </p:nvSpPr>
        <p:spPr>
          <a:xfrm>
            <a:off x="3048000" y="3124881"/>
            <a:ext cx="2987293" cy="1040883"/>
          </a:xfrm>
          <a:custGeom>
            <a:avLst/>
            <a:gdLst>
              <a:gd name="connsiteX0" fmla="*/ 0 w 1779011"/>
              <a:gd name="connsiteY0" fmla="*/ 0 h 1040883"/>
              <a:gd name="connsiteX1" fmla="*/ 1779011 w 1779011"/>
              <a:gd name="connsiteY1" fmla="*/ 0 h 1040883"/>
              <a:gd name="connsiteX2" fmla="*/ 1779011 w 1779011"/>
              <a:gd name="connsiteY2" fmla="*/ 1040883 h 1040883"/>
              <a:gd name="connsiteX3" fmla="*/ 0 w 1779011"/>
              <a:gd name="connsiteY3" fmla="*/ 1040883 h 1040883"/>
              <a:gd name="connsiteX4" fmla="*/ 0 w 1779011"/>
              <a:gd name="connsiteY4" fmla="*/ 0 h 104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011" h="1040883">
                <a:moveTo>
                  <a:pt x="0" y="0"/>
                </a:moveTo>
                <a:lnTo>
                  <a:pt x="1779011" y="0"/>
                </a:lnTo>
                <a:lnTo>
                  <a:pt x="1779011" y="1040883"/>
                </a:lnTo>
                <a:lnTo>
                  <a:pt x="0" y="10408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Components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C8B465F7-4798-BD1F-FB1B-E03290C069BD}"/>
              </a:ext>
            </a:extLst>
          </p:cNvPr>
          <p:cNvSpPr/>
          <p:nvPr/>
        </p:nvSpPr>
        <p:spPr>
          <a:xfrm>
            <a:off x="4800600" y="4191001"/>
            <a:ext cx="2560320" cy="1828800"/>
          </a:xfrm>
          <a:custGeom>
            <a:avLst/>
            <a:gdLst>
              <a:gd name="connsiteX0" fmla="*/ 0 w 1535164"/>
              <a:gd name="connsiteY0" fmla="*/ 1251050 h 2502100"/>
              <a:gd name="connsiteX1" fmla="*/ 383791 w 1535164"/>
              <a:gd name="connsiteY1" fmla="*/ 1 h 2502100"/>
              <a:gd name="connsiteX2" fmla="*/ 1151373 w 1535164"/>
              <a:gd name="connsiteY2" fmla="*/ 1 h 2502100"/>
              <a:gd name="connsiteX3" fmla="*/ 1535164 w 1535164"/>
              <a:gd name="connsiteY3" fmla="*/ 1251050 h 2502100"/>
              <a:gd name="connsiteX4" fmla="*/ 1151373 w 1535164"/>
              <a:gd name="connsiteY4" fmla="*/ 2502099 h 2502100"/>
              <a:gd name="connsiteX5" fmla="*/ 383791 w 1535164"/>
              <a:gd name="connsiteY5" fmla="*/ 2502099 h 2502100"/>
              <a:gd name="connsiteX6" fmla="*/ 0 w 1535164"/>
              <a:gd name="connsiteY6" fmla="*/ 1251050 h 25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5164" h="2502100">
                <a:moveTo>
                  <a:pt x="767582" y="1"/>
                </a:moveTo>
                <a:lnTo>
                  <a:pt x="1535163" y="625525"/>
                </a:lnTo>
                <a:lnTo>
                  <a:pt x="1535163" y="1876575"/>
                </a:lnTo>
                <a:lnTo>
                  <a:pt x="767582" y="2502099"/>
                </a:lnTo>
                <a:lnTo>
                  <a:pt x="1" y="1876575"/>
                </a:lnTo>
                <a:lnTo>
                  <a:pt x="1" y="625525"/>
                </a:lnTo>
                <a:lnTo>
                  <a:pt x="767582" y="1"/>
                </a:lnTo>
                <a:close/>
              </a:path>
            </a:pathLst>
          </a:custGeom>
          <a:solidFill>
            <a:srgbClr val="B9419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0" tIns="324441" rIns="274320" bIns="324441" numCol="1" spcCol="1270" anchor="ctr" anchorCtr="0">
            <a:noAutofit/>
          </a:bodyPr>
          <a:lstStyle/>
          <a:p>
            <a:pPr marL="182880" indent="-18288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Warning</a:t>
            </a:r>
          </a:p>
          <a:p>
            <a:pPr marL="182880" indent="-18288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Probation</a:t>
            </a:r>
          </a:p>
          <a:p>
            <a:pPr marL="182880" indent="-182880" defTabSz="8001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Appeals</a:t>
            </a:r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B550D4E-1ED3-11B3-DA28-BA4CE6F49C67}"/>
              </a:ext>
            </a:extLst>
          </p:cNvPr>
          <p:cNvSpPr/>
          <p:nvPr/>
        </p:nvSpPr>
        <p:spPr>
          <a:xfrm>
            <a:off x="7398920" y="4587285"/>
            <a:ext cx="2735679" cy="1040883"/>
          </a:xfrm>
          <a:custGeom>
            <a:avLst/>
            <a:gdLst>
              <a:gd name="connsiteX0" fmla="*/ 0 w 1561476"/>
              <a:gd name="connsiteY0" fmla="*/ 0 h 1040883"/>
              <a:gd name="connsiteX1" fmla="*/ 1561476 w 1561476"/>
              <a:gd name="connsiteY1" fmla="*/ 0 h 1040883"/>
              <a:gd name="connsiteX2" fmla="*/ 1561476 w 1561476"/>
              <a:gd name="connsiteY2" fmla="*/ 1040883 h 1040883"/>
              <a:gd name="connsiteX3" fmla="*/ 0 w 1561476"/>
              <a:gd name="connsiteY3" fmla="*/ 1040883 h 1040883"/>
              <a:gd name="connsiteX4" fmla="*/ 0 w 1561476"/>
              <a:gd name="connsiteY4" fmla="*/ 0 h 104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76" h="1040883">
                <a:moveTo>
                  <a:pt x="0" y="0"/>
                </a:moveTo>
                <a:lnTo>
                  <a:pt x="1561476" y="0"/>
                </a:lnTo>
                <a:lnTo>
                  <a:pt x="1561476" y="1040883"/>
                </a:lnTo>
                <a:lnTo>
                  <a:pt x="0" y="104088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200" kern="1200" dirty="0">
                <a:solidFill>
                  <a:srgbClr val="5859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EEFE9E3-5824-6842-3D15-39643D0D9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3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95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26EC9-70C8-45E1-7698-D1E81481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Consumer Information Requirements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881579-D441-43B5-ADE6-7C260B455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4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38EF71-D79E-C526-71DB-A63473E91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589763"/>
              </p:ext>
            </p:extLst>
          </p:nvPr>
        </p:nvGraphicFramePr>
        <p:xfrm>
          <a:off x="1905000" y="1295400"/>
          <a:ext cx="8229600" cy="464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4024033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666189789"/>
                    </a:ext>
                  </a:extLst>
                </a:gridCol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Prospective </a:t>
                      </a:r>
                    </a:p>
                    <a:p>
                      <a:pPr algn="ctr"/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Currently Enrolled </a:t>
                      </a:r>
                    </a:p>
                    <a:p>
                      <a:pPr algn="ctr"/>
                      <a:r>
                        <a:rPr lang="en-US" sz="2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Students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531302"/>
                  </a:ext>
                </a:extLst>
              </a:tr>
              <a:tr h="49558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Readily</a:t>
                      </a:r>
                      <a:r>
                        <a:rPr lang="en-US" sz="2400" b="0" baseline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</a:t>
                      </a:r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vailable in paper or electronic format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804415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Accessible to the public</a:t>
                      </a:r>
                      <a:endParaRPr lang="en-US" sz="2400" b="0" dirty="0">
                        <a:solidFill>
                          <a:srgbClr val="5859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400" b="0" kern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Easily accessible to students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8775681"/>
                  </a:ext>
                </a:extLst>
              </a:tr>
              <a:tr h="89205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400" b="0" kern="12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Describe standards for </a:t>
                      </a:r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maintaining and re-establishing</a:t>
                      </a:r>
                      <a:r>
                        <a:rPr lang="en-US" sz="2400" b="0" baseline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Title IV aid eligibility</a:t>
                      </a:r>
                      <a:endParaRPr lang="en-US" sz="2400" b="0" dirty="0">
                        <a:solidFill>
                          <a:srgbClr val="5859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744417"/>
                  </a:ext>
                </a:extLst>
              </a:tr>
              <a:tr h="495586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via restricted Intranet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If online, provide exact URL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263061"/>
                  </a:ext>
                </a:extLst>
              </a:tr>
              <a:tr h="495586">
                <a:tc rowSpan="2">
                  <a:txBody>
                    <a:bodyPr/>
                    <a:lstStyle/>
                    <a:p>
                      <a:endParaRPr lang="en-US" sz="2400" b="0" dirty="0">
                        <a:solidFill>
                          <a:srgbClr val="5859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notice of SAP policy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3582291"/>
                  </a:ext>
                </a:extLst>
              </a:tr>
              <a:tr h="495586">
                <a:tc vMerge="1">
                  <a:txBody>
                    <a:bodyPr/>
                    <a:lstStyle/>
                    <a:p>
                      <a:endParaRPr lang="en-US" sz="2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SAP evaluation results,</a:t>
                      </a:r>
                      <a:r>
                        <a:rPr lang="en-US" sz="2400" b="0" baseline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if eligibility is affected</a:t>
                      </a:r>
                      <a:endParaRPr lang="en-US" sz="2400" b="0" dirty="0">
                        <a:solidFill>
                          <a:srgbClr val="58595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5B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5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877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42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0847B2-A835-BB62-94C1-3C7C19CE0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71BBCB-963D-C524-6F82-9E8DFFA66B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85998"/>
              </p:ext>
            </p:extLst>
          </p:nvPr>
        </p:nvGraphicFramePr>
        <p:xfrm>
          <a:off x="1786626" y="1143000"/>
          <a:ext cx="8001000" cy="481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79AA3B6-6862-10DA-316A-008B3CFAA3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>
                <a:latin typeface="Verdana" panose="020B0604030504040204" pitchFamily="34" charset="0"/>
                <a:ea typeface="Verdana" panose="020B0604030504040204" pitchFamily="34" charset="0"/>
              </a:rPr>
              <a:pPr/>
              <a:t>5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53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Component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6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9389A8E-A826-83B4-B92A-DA8FEB04D6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767357"/>
              </p:ext>
            </p:extLst>
          </p:nvPr>
        </p:nvGraphicFramePr>
        <p:xfrm>
          <a:off x="1981200" y="1219200"/>
          <a:ext cx="8504238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269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Component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7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27B9B-39B0-FAED-7289-01451D6ED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Pace: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4193D5-B95F-30AE-38D8-6A5F403C9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971100"/>
              </p:ext>
            </p:extLst>
          </p:nvPr>
        </p:nvGraphicFramePr>
        <p:xfrm>
          <a:off x="2971800" y="1905000"/>
          <a:ext cx="6476999" cy="194422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476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42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tabLst>
                          <a:tab pos="568325" algn="l"/>
                        </a:tabLst>
                      </a:pPr>
                      <a:r>
                        <a:rPr lang="en-US" sz="28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2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Cumulative credit hours successfully completed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68325" algn="l"/>
                        </a:tabLst>
                      </a:pPr>
                      <a:r>
                        <a:rPr lang="en-US" sz="280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en-US" sz="22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Cumulative credit hours attempted</a:t>
                      </a:r>
                    </a:p>
                  </a:txBody>
                  <a:tcPr marL="68580" marR="68580" marT="0" marB="0" anchor="ctr">
                    <a:solidFill>
                      <a:srgbClr val="004E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3C2AF7-26D6-1514-31AE-FED0777E470C}"/>
              </a:ext>
            </a:extLst>
          </p:cNvPr>
          <p:cNvCxnSpPr/>
          <p:nvPr/>
        </p:nvCxnSpPr>
        <p:spPr>
          <a:xfrm>
            <a:off x="3775367" y="2983282"/>
            <a:ext cx="47548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F1661-8ECF-04AC-EE55-CBFFED57E7A1}"/>
              </a:ext>
            </a:extLst>
          </p:cNvPr>
          <p:cNvCxnSpPr>
            <a:cxnSpLocks/>
          </p:cNvCxnSpPr>
          <p:nvPr/>
        </p:nvCxnSpPr>
        <p:spPr>
          <a:xfrm flipV="1">
            <a:off x="1959683" y="5150203"/>
            <a:ext cx="3947160" cy="1374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7D3DC01-528C-A378-5B47-303AA11964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24065"/>
              </p:ext>
            </p:extLst>
          </p:nvPr>
        </p:nvGraphicFramePr>
        <p:xfrm>
          <a:off x="3604502" y="4089441"/>
          <a:ext cx="5211594" cy="196826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211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2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tabLst>
                          <a:tab pos="568325" algn="l"/>
                        </a:tabLst>
                      </a:pPr>
                      <a:r>
                        <a:rPr lang="en-US" sz="22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Credits by specific date needed</a:t>
                      </a:r>
                    </a:p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tabLst>
                          <a:tab pos="568325" algn="l"/>
                        </a:tabLst>
                      </a:pPr>
                      <a:r>
                        <a:rPr lang="en-US" sz="2200" b="0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Maximum timeframe</a:t>
                      </a:r>
                    </a:p>
                  </a:txBody>
                  <a:tcPr marL="68580" marR="68580" marT="0" marB="0" anchor="ctr">
                    <a:solidFill>
                      <a:srgbClr val="DE84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D0D130-60C2-4B4D-30DD-57702877651D}"/>
              </a:ext>
            </a:extLst>
          </p:cNvPr>
          <p:cNvCxnSpPr/>
          <p:nvPr/>
        </p:nvCxnSpPr>
        <p:spPr>
          <a:xfrm>
            <a:off x="3775367" y="5193082"/>
            <a:ext cx="475488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961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 Component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8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427B9B-39B0-FAED-7289-01451D6ED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Graduated quantitative standard (optional)</a:t>
            </a:r>
          </a:p>
          <a:p>
            <a:pPr>
              <a:spcBef>
                <a:spcPts val="1800"/>
              </a:spcBef>
            </a:pPr>
            <a:r>
              <a:rPr lang="en-US" dirty="0"/>
              <a:t>Transfer students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Credits accepted count in both completed and attempted hours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8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F1DF0-7719-F3D0-2777-16EBFD4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Henri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F0F1FFD-FDDB-93B0-1F8A-300946316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9278" y="354939"/>
            <a:ext cx="609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4D82"/>
                </a:solidFill>
                <a:latin typeface="Avenir LT Std 55 Roman" panose="020B0503020203020204" pitchFamily="34" charset="0"/>
              </a:defRPr>
            </a:lvl1pPr>
          </a:lstStyle>
          <a:p>
            <a:fld id="{DDC059EA-63FA-7745-9E00-CD74F9A68D5C}" type="slidenum">
              <a:rPr lang="en-US" sz="1400" smtClean="0">
                <a:latin typeface="Verdana" panose="020B0604030504040204" pitchFamily="34" charset="0"/>
                <a:ea typeface="Verdana" panose="020B0604030504040204" pitchFamily="34" charset="0"/>
              </a:rPr>
              <a:pPr/>
              <a:t>9</a:t>
            </a:fld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312269-79E0-E582-982F-4BA411914E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28776"/>
              </p:ext>
            </p:extLst>
          </p:nvPr>
        </p:nvGraphicFramePr>
        <p:xfrm>
          <a:off x="3468508" y="1510843"/>
          <a:ext cx="2956692" cy="195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346">
                  <a:extLst>
                    <a:ext uri="{9D8B030D-6E8A-4147-A177-3AD203B41FA5}">
                      <a16:colId xmlns:a16="http://schemas.microsoft.com/office/drawing/2014/main" val="4263279440"/>
                    </a:ext>
                  </a:extLst>
                </a:gridCol>
                <a:gridCol w="1478346">
                  <a:extLst>
                    <a:ext uri="{9D8B030D-6E8A-4147-A177-3AD203B41FA5}">
                      <a16:colId xmlns:a16="http://schemas.microsoft.com/office/drawing/2014/main" val="1491342466"/>
                    </a:ext>
                  </a:extLst>
                </a:gridCol>
              </a:tblGrid>
              <a:tr h="64559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Number </a:t>
                      </a:r>
                      <a:r>
                        <a:rPr lang="en-US" sz="120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of Attempted </a:t>
                      </a:r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Credits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Pace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906951"/>
                  </a:ext>
                </a:extLst>
              </a:tr>
              <a:tr h="3740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0 - 15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77739"/>
                  </a:ext>
                </a:extLst>
              </a:tr>
              <a:tr h="3740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16 - 30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878209"/>
                  </a:ext>
                </a:extLst>
              </a:tr>
              <a:tr h="56260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or more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78622" marR="78622" marT="39311" marB="393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264353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A708E6D-13EA-05D8-0781-E4F15DE18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896938"/>
              </p:ext>
            </p:extLst>
          </p:nvPr>
        </p:nvGraphicFramePr>
        <p:xfrm>
          <a:off x="5469992" y="3890968"/>
          <a:ext cx="4435038" cy="228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580">
                  <a:extLst>
                    <a:ext uri="{9D8B030D-6E8A-4147-A177-3AD203B41FA5}">
                      <a16:colId xmlns:a16="http://schemas.microsoft.com/office/drawing/2014/main" val="550748206"/>
                    </a:ext>
                  </a:extLst>
                </a:gridCol>
                <a:gridCol w="1271870">
                  <a:extLst>
                    <a:ext uri="{9D8B030D-6E8A-4147-A177-3AD203B41FA5}">
                      <a16:colId xmlns:a16="http://schemas.microsoft.com/office/drawing/2014/main" val="23728909"/>
                    </a:ext>
                  </a:extLst>
                </a:gridCol>
                <a:gridCol w="1130551">
                  <a:extLst>
                    <a:ext uri="{9D8B030D-6E8A-4147-A177-3AD203B41FA5}">
                      <a16:colId xmlns:a16="http://schemas.microsoft.com/office/drawing/2014/main" val="3434012342"/>
                    </a:ext>
                  </a:extLst>
                </a:gridCol>
                <a:gridCol w="1052037">
                  <a:extLst>
                    <a:ext uri="{9D8B030D-6E8A-4147-A177-3AD203B41FA5}">
                      <a16:colId xmlns:a16="http://schemas.microsoft.com/office/drawing/2014/main" val="1033473572"/>
                    </a:ext>
                  </a:extLst>
                </a:gridCol>
              </a:tblGrid>
              <a:tr h="5728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Completed Credits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Attempted Credits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5B99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Pace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8961401"/>
                  </a:ext>
                </a:extLst>
              </a:tr>
              <a:tr h="57285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Fall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</a:p>
                  </a:txBody>
                  <a:tcPr marL="80081" marR="80081" marT="40040" marB="400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34724"/>
                  </a:ext>
                </a:extLst>
              </a:tr>
              <a:tr h="56056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2026</a:t>
                      </a:r>
                    </a:p>
                  </a:txBody>
                  <a:tcPr marL="80081" marR="80081" marT="40040" marB="400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9217653"/>
                  </a:ext>
                </a:extLst>
              </a:tr>
              <a:tr h="56056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Summer 2026</a:t>
                      </a:r>
                    </a:p>
                  </a:txBody>
                  <a:tcPr marL="80081" marR="80081" marT="40040" marB="400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80081" marR="80081" marT="40040" marB="400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28996"/>
                  </a:ext>
                </a:extLst>
              </a:tr>
            </a:tbl>
          </a:graphicData>
        </a:graphic>
      </p:graphicFrame>
      <p:sp>
        <p:nvSpPr>
          <p:cNvPr id="9" name="Snip Diagonal Corner Rectangle 10">
            <a:extLst>
              <a:ext uri="{FF2B5EF4-FFF2-40B4-BE49-F238E27FC236}">
                <a16:creationId xmlns:a16="http://schemas.microsoft.com/office/drawing/2014/main" id="{8D6DD715-78C8-40FB-4223-AFDF2A66D050}"/>
              </a:ext>
            </a:extLst>
          </p:cNvPr>
          <p:cNvSpPr/>
          <p:nvPr/>
        </p:nvSpPr>
        <p:spPr>
          <a:xfrm>
            <a:off x="4222688" y="3728512"/>
            <a:ext cx="1327088" cy="554672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HENRI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5C8B674-AA9D-B36A-C91A-D4BDF1F6D042}"/>
              </a:ext>
            </a:extLst>
          </p:cNvPr>
          <p:cNvSpPr/>
          <p:nvPr/>
        </p:nvSpPr>
        <p:spPr>
          <a:xfrm>
            <a:off x="6646069" y="2259731"/>
            <a:ext cx="228600" cy="1188720"/>
          </a:xfrm>
          <a:prstGeom prst="rightBrace">
            <a:avLst/>
          </a:prstGeom>
          <a:noFill/>
          <a:ln w="25400">
            <a:solidFill>
              <a:srgbClr val="DE7E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2D87A1-ECF0-CB4C-373A-72903B401F36}"/>
              </a:ext>
            </a:extLst>
          </p:cNvPr>
          <p:cNvSpPr/>
          <p:nvPr/>
        </p:nvSpPr>
        <p:spPr>
          <a:xfrm>
            <a:off x="7095538" y="2279325"/>
            <a:ext cx="1981200" cy="1188720"/>
          </a:xfrm>
          <a:prstGeom prst="rect">
            <a:avLst/>
          </a:prstGeom>
          <a:solidFill>
            <a:srgbClr val="DE7E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Graduated Standard</a:t>
            </a:r>
          </a:p>
        </p:txBody>
      </p:sp>
      <p:sp>
        <p:nvSpPr>
          <p:cNvPr id="12" name="Snip Diagonal Corner Rectangle 9">
            <a:extLst>
              <a:ext uri="{FF2B5EF4-FFF2-40B4-BE49-F238E27FC236}">
                <a16:creationId xmlns:a16="http://schemas.microsoft.com/office/drawing/2014/main" id="{6EC2948A-589E-6BB2-2C43-4F8D1F6CBD74}"/>
              </a:ext>
            </a:extLst>
          </p:cNvPr>
          <p:cNvSpPr/>
          <p:nvPr/>
        </p:nvSpPr>
        <p:spPr>
          <a:xfrm>
            <a:off x="1905000" y="1322626"/>
            <a:ext cx="1327088" cy="609600"/>
          </a:xfrm>
          <a:prstGeom prst="snip2DiagRect">
            <a:avLst/>
          </a:prstGeom>
          <a:solidFill>
            <a:srgbClr val="004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29462593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11098</TotalTime>
  <Words>760</Words>
  <Application>Microsoft Macintosh PowerPoint</Application>
  <PresentationFormat>Widescreen</PresentationFormat>
  <Paragraphs>209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Avenir Book</vt:lpstr>
      <vt:lpstr>Avenir LT Std 55 Roman</vt:lpstr>
      <vt:lpstr>Avenir LT Std 65 Medium</vt:lpstr>
      <vt:lpstr>Calibri</vt:lpstr>
      <vt:lpstr>ITC Officina Sans Std Book</vt:lpstr>
      <vt:lpstr>Verdana</vt:lpstr>
      <vt:lpstr>Wingdings</vt:lpstr>
      <vt:lpstr>1_Office Theme</vt:lpstr>
      <vt:lpstr>PowerPoint Presentation</vt:lpstr>
      <vt:lpstr>Agenda</vt:lpstr>
      <vt:lpstr>SAP General Policy Requirements</vt:lpstr>
      <vt:lpstr>Consumer Information Requirements</vt:lpstr>
      <vt:lpstr>Evaluation</vt:lpstr>
      <vt:lpstr>Quantitative Component</vt:lpstr>
      <vt:lpstr>Quantitative Component</vt:lpstr>
      <vt:lpstr>Quantitative Component</vt:lpstr>
      <vt:lpstr>Example: Henri</vt:lpstr>
      <vt:lpstr>Qualitative Component</vt:lpstr>
      <vt:lpstr>Example: Bailey</vt:lpstr>
      <vt:lpstr>Example: Mateo</vt:lpstr>
      <vt:lpstr>Example: Josiah</vt:lpstr>
      <vt:lpstr>Loss of Eligibility</vt:lpstr>
      <vt:lpstr>SAP Appeals</vt:lpstr>
      <vt:lpstr>Financial Aid Probation</vt:lpstr>
      <vt:lpstr>Financial Aid Probation</vt:lpstr>
      <vt:lpstr>Academic Plans</vt:lpstr>
      <vt:lpstr>Academic Plans</vt:lpstr>
      <vt:lpstr>Re-Establishing Eligibility</vt:lpstr>
      <vt:lpstr>Additional SAP Policy Elements</vt:lpstr>
      <vt:lpstr>Additional SAP Policy Elements</vt:lpstr>
      <vt:lpstr>Additional SAP Policy Elements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Schlichting</dc:creator>
  <cp:lastModifiedBy>Dana Kelly</cp:lastModifiedBy>
  <cp:revision>277</cp:revision>
  <cp:lastPrinted>2016-02-02T03:34:06Z</cp:lastPrinted>
  <dcterms:created xsi:type="dcterms:W3CDTF">2012-12-09T20:42:20Z</dcterms:created>
  <dcterms:modified xsi:type="dcterms:W3CDTF">2025-03-20T17:53:38Z</dcterms:modified>
</cp:coreProperties>
</file>