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2"/>
  </p:notesMasterIdLst>
  <p:sldIdLst>
    <p:sldId id="263" r:id="rId2"/>
    <p:sldId id="28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66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chez, Daniel L." initials="SDL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9E"/>
    <a:srgbClr val="1F4E79"/>
    <a:srgbClr val="8FA4C7"/>
    <a:srgbClr val="0323A0"/>
    <a:srgbClr val="708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5" autoAdjust="0"/>
    <p:restoredTop sz="95701"/>
  </p:normalViewPr>
  <p:slideViewPr>
    <p:cSldViewPr snapToGrid="0">
      <p:cViewPr varScale="1">
        <p:scale>
          <a:sx n="68" d="100"/>
          <a:sy n="68" d="100"/>
        </p:scale>
        <p:origin x="832" y="4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5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98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BA864-16D8-432B-A615-5B1882D8214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F3F23-44E9-4726-BB4D-0C64B90949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936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7 – 10,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6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7 – 10,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8288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7 – 10,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7631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8906" y="347386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rabic Typesetting" panose="03020402040406030203" pitchFamily="66" charset="-78"/>
              </a:rPr>
              <a:t>NCASFAA would like to thank our Professional Affiliates!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13887" y="6356349"/>
            <a:ext cx="5564222" cy="365125"/>
          </a:xfrm>
        </p:spPr>
        <p:txBody>
          <a:bodyPr/>
          <a:lstStyle/>
          <a:p>
            <a:r>
              <a:rPr lang="en-US" dirty="0"/>
              <a:t>Spring Conference    April 7 – 10, 2019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78" y="1965960"/>
            <a:ext cx="2087560" cy="6762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7" y="1965960"/>
            <a:ext cx="1742175" cy="9180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81" y="1965960"/>
            <a:ext cx="2415782" cy="4539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773" y="3246120"/>
            <a:ext cx="2100453" cy="673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1" t="26567" r="21798" b="44107"/>
          <a:stretch/>
        </p:blipFill>
        <p:spPr>
          <a:xfrm>
            <a:off x="7903220" y="3246120"/>
            <a:ext cx="1620001" cy="10945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14" y="4709160"/>
            <a:ext cx="1708134" cy="8984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36" y="4709160"/>
            <a:ext cx="2175622" cy="6255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065" y="1965960"/>
            <a:ext cx="1434217" cy="8307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877" y="1965960"/>
            <a:ext cx="1896369" cy="53098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76" y="4709160"/>
            <a:ext cx="1726223" cy="8631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14834" r="8379" b="17564"/>
          <a:stretch/>
        </p:blipFill>
        <p:spPr>
          <a:xfrm>
            <a:off x="8085003" y="4709160"/>
            <a:ext cx="1776046" cy="6262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357" y="3246120"/>
            <a:ext cx="1699889" cy="6622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96" y="4709160"/>
            <a:ext cx="1118176" cy="111817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328329" y="4709160"/>
            <a:ext cx="1493760" cy="91567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3312" y="3246120"/>
            <a:ext cx="2369966" cy="103984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824063" y="3246120"/>
            <a:ext cx="1664352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7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7 – 10,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6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7 – 10,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6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7 – 10,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8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7 – 10,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2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7 – 10,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7 – 10,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2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7 – 10,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6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Conference    April 7 – 10,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0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A53E-5897-428B-894C-8E74C6BB9F4E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Spring Conference    April 7 – 10,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E4F6-5DBB-467A-B1C4-2E27796DE4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26460"/>
          </a:xfrm>
          <a:prstGeom prst="rect">
            <a:avLst/>
          </a:prstGeom>
          <a:solidFill>
            <a:srgbClr val="00659E"/>
          </a:solidFill>
          <a:ln>
            <a:solidFill>
              <a:srgbClr val="006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2" y="5884018"/>
            <a:ext cx="12192000" cy="126460"/>
          </a:xfrm>
          <a:prstGeom prst="rect">
            <a:avLst/>
          </a:prstGeom>
          <a:solidFill>
            <a:srgbClr val="00659E"/>
          </a:solidFill>
          <a:ln>
            <a:solidFill>
              <a:srgbClr val="006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15559" r="2378" b="21813"/>
          <a:stretch/>
        </p:blipFill>
        <p:spPr>
          <a:xfrm>
            <a:off x="0" y="6077564"/>
            <a:ext cx="2340077" cy="71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1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658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ifap.ed.gov/fsa-assessments/05-22-2017-consumer-informatio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mailto:aybuchanan@wcu.edu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3AB377B-321D-4A76-B436-2B92AF46E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892" y="1122363"/>
            <a:ext cx="10744199" cy="3089152"/>
          </a:xfrm>
        </p:spPr>
        <p:txBody>
          <a:bodyPr>
            <a:normAutofit/>
          </a:bodyPr>
          <a:lstStyle/>
          <a:p>
            <a:r>
              <a:rPr lang="en-US" sz="7000" b="1" dirty="0"/>
              <a:t>Consumer Information </a:t>
            </a:r>
            <a:br>
              <a:rPr lang="en-US" dirty="0"/>
            </a:br>
            <a:r>
              <a:rPr lang="en-US" dirty="0"/>
              <a:t>(Annual Notice to Enrolled Students)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7E4FEC2-9D51-426B-892A-CE65E3C1B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23436"/>
            <a:ext cx="9144000" cy="1655762"/>
          </a:xfrm>
        </p:spPr>
        <p:txBody>
          <a:bodyPr/>
          <a:lstStyle/>
          <a:p>
            <a:r>
              <a:rPr lang="en-US" dirty="0"/>
              <a:t>Amanda Buchanan, Western Carolina University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6E849-B8E9-4115-AEBA-F6C75658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Fall Conference October 29-30, 2020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06ACE-C573-472C-BF99-8A88DA08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0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4EAE71-7999-423B-A193-2781009F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2372941"/>
            <a:ext cx="3197656" cy="1980695"/>
          </a:xfrm>
        </p:spPr>
        <p:txBody>
          <a:bodyPr anchor="t">
            <a:noAutofit/>
          </a:bodyPr>
          <a:lstStyle/>
          <a:p>
            <a:pPr algn="r"/>
            <a:r>
              <a:rPr lang="en-US" sz="3800" dirty="0"/>
              <a:t>What Must Be Included?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368E05-81BD-41BB-9ABD-D6C584A02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7158" y="311727"/>
            <a:ext cx="3752498" cy="5515867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/>
              <a:t>Financial assistance information</a:t>
            </a:r>
          </a:p>
          <a:p>
            <a:r>
              <a:rPr lang="en-US" sz="1900" dirty="0"/>
              <a:t>Institutional educational cost information*</a:t>
            </a:r>
          </a:p>
          <a:p>
            <a:r>
              <a:rPr lang="en-US" sz="1900" dirty="0"/>
              <a:t>Tuition refund policies</a:t>
            </a:r>
          </a:p>
          <a:p>
            <a:r>
              <a:rPr lang="en-US" sz="1900" dirty="0"/>
              <a:t>Withdrawal procedures and requirements</a:t>
            </a:r>
          </a:p>
          <a:p>
            <a:r>
              <a:rPr lang="en-US" sz="1900" dirty="0"/>
              <a:t>Return of Title IV funds summary</a:t>
            </a:r>
          </a:p>
          <a:p>
            <a:r>
              <a:rPr lang="en-US" sz="1900" dirty="0"/>
              <a:t>Accreditation and licensure provisions </a:t>
            </a:r>
          </a:p>
          <a:p>
            <a:r>
              <a:rPr lang="en-US" sz="1900" dirty="0"/>
              <a:t>Academic program information</a:t>
            </a:r>
          </a:p>
          <a:p>
            <a:r>
              <a:rPr lang="en-US" sz="1900" dirty="0"/>
              <a:t>Contact information for consumer information assistance </a:t>
            </a:r>
          </a:p>
          <a:p>
            <a:r>
              <a:rPr lang="en-US" sz="1900" dirty="0"/>
              <a:t>Transfer credit policies </a:t>
            </a:r>
          </a:p>
          <a:p>
            <a:r>
              <a:rPr lang="en-US" sz="1900" dirty="0"/>
              <a:t>Instructional arrangements with other public institutions, if applicable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*this includes textbook pricing information to the extent possible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659995-ABC7-4EB9-827A-6D12F30F6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311727"/>
            <a:ext cx="3421957" cy="6328916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/>
              <a:t>Retention, completion, and placement rate disclosures</a:t>
            </a:r>
          </a:p>
          <a:p>
            <a:r>
              <a:rPr lang="en-US" sz="1900" dirty="0"/>
              <a:t>Gainful employment program disclosures</a:t>
            </a:r>
          </a:p>
          <a:p>
            <a:r>
              <a:rPr lang="en-US" sz="1900" dirty="0"/>
              <a:t>Drug and alcohol abuse prevention program information</a:t>
            </a:r>
          </a:p>
          <a:p>
            <a:r>
              <a:rPr lang="en-US" sz="1900" dirty="0"/>
              <a:t>Copyright infringement disclosures</a:t>
            </a:r>
          </a:p>
          <a:p>
            <a:r>
              <a:rPr lang="en-US" sz="1900" dirty="0"/>
              <a:t>Special services and facilities information </a:t>
            </a:r>
          </a:p>
          <a:p>
            <a:r>
              <a:rPr lang="en-US" sz="1900" dirty="0"/>
              <a:t>Vaccination policies </a:t>
            </a:r>
          </a:p>
          <a:p>
            <a:r>
              <a:rPr lang="en-US" sz="1900" dirty="0"/>
              <a:t>Voter registration procedures</a:t>
            </a:r>
          </a:p>
          <a:p>
            <a:r>
              <a:rPr lang="en-US" sz="1900" dirty="0"/>
              <a:t>Constitution Day and Citizenship Day disclosures</a:t>
            </a:r>
          </a:p>
          <a:p>
            <a:r>
              <a:rPr lang="en-US" sz="1900" dirty="0"/>
              <a:t>FERPA disclosures</a:t>
            </a:r>
          </a:p>
          <a:p>
            <a:r>
              <a:rPr lang="en-US" sz="1900" dirty="0"/>
              <a:t>Campus security and fire information </a:t>
            </a:r>
          </a:p>
          <a:p>
            <a:r>
              <a:rPr lang="en-US" sz="1900" dirty="0"/>
              <a:t>Athletic Information, if applicable</a:t>
            </a:r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7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Fall Conference October 29-30, 2020 </a:t>
            </a:r>
          </a:p>
        </p:txBody>
      </p:sp>
    </p:spTree>
    <p:extLst>
      <p:ext uri="{BB962C8B-B14F-4D97-AF65-F5344CB8AC3E}">
        <p14:creationId xmlns:p14="http://schemas.microsoft.com/office/powerpoint/2010/main" val="2788849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359"/>
            <a:ext cx="10515600" cy="1325563"/>
          </a:xfrm>
        </p:spPr>
        <p:txBody>
          <a:bodyPr/>
          <a:lstStyle/>
          <a:p>
            <a:r>
              <a:rPr lang="en-US" dirty="0"/>
              <a:t>All In This Together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1792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Other offices besides Financial Aid will need to be involved in the construction of your Annual Notice to Enrolled Students. Some examples include:</a:t>
            </a:r>
          </a:p>
          <a:p>
            <a:pPr lvl="1"/>
            <a:r>
              <a:rPr lang="en-US" dirty="0"/>
              <a:t>Campus Police/Security</a:t>
            </a:r>
          </a:p>
          <a:p>
            <a:pPr lvl="1"/>
            <a:r>
              <a:rPr lang="en-US" dirty="0"/>
              <a:t>Registrar</a:t>
            </a:r>
          </a:p>
          <a:p>
            <a:pPr lvl="1"/>
            <a:r>
              <a:rPr lang="en-US" dirty="0"/>
              <a:t>Advising</a:t>
            </a:r>
          </a:p>
          <a:p>
            <a:pPr lvl="1"/>
            <a:r>
              <a:rPr lang="en-US" dirty="0"/>
              <a:t>Dining Services, if applicable </a:t>
            </a:r>
          </a:p>
          <a:p>
            <a:pPr lvl="1"/>
            <a:r>
              <a:rPr lang="en-US" dirty="0"/>
              <a:t>Residential Living, if applicable</a:t>
            </a:r>
          </a:p>
          <a:p>
            <a:pPr lvl="1"/>
            <a:r>
              <a:rPr lang="en-US" dirty="0"/>
              <a:t>Legal</a:t>
            </a:r>
          </a:p>
          <a:p>
            <a:pPr lvl="1"/>
            <a:r>
              <a:rPr lang="en-US" dirty="0"/>
              <a:t>Health Services, if applicable</a:t>
            </a:r>
          </a:p>
          <a:p>
            <a:pPr lvl="1"/>
            <a:r>
              <a:rPr lang="en-US" dirty="0"/>
              <a:t>Bursar/Business Office</a:t>
            </a:r>
          </a:p>
          <a:p>
            <a:pPr lvl="1"/>
            <a:r>
              <a:rPr lang="en-US" dirty="0"/>
              <a:t>Athletics, if applicable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Fall Conference October 29-30, 2020 </a:t>
            </a:r>
          </a:p>
        </p:txBody>
      </p:sp>
    </p:spTree>
    <p:extLst>
      <p:ext uri="{BB962C8B-B14F-4D97-AF65-F5344CB8AC3E}">
        <p14:creationId xmlns:p14="http://schemas.microsoft.com/office/powerpoint/2010/main" val="2504950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and How Often?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7167"/>
            <a:ext cx="10515600" cy="4351338"/>
          </a:xfrm>
        </p:spPr>
        <p:txBody>
          <a:bodyPr/>
          <a:lstStyle/>
          <a:p>
            <a:r>
              <a:rPr lang="en-US" dirty="0"/>
              <a:t>ED requires the information be shared </a:t>
            </a:r>
            <a:r>
              <a:rPr lang="en-US" b="1" dirty="0"/>
              <a:t>annually. </a:t>
            </a:r>
          </a:p>
          <a:p>
            <a:r>
              <a:rPr lang="en-US" dirty="0"/>
              <a:t>Schools can decide when to disseminate information. </a:t>
            </a:r>
          </a:p>
          <a:p>
            <a:pPr lvl="1"/>
            <a:r>
              <a:rPr lang="en-US" dirty="0"/>
              <a:t>Census date! 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r>
              <a:rPr lang="en-US" i="1" dirty="0"/>
              <a:t>Keep in mind that some information included in the Annual Notice to Enrolled Students may have other dates that information must be made available. </a:t>
            </a:r>
          </a:p>
        </p:txBody>
      </p:sp>
      <p:pic>
        <p:nvPicPr>
          <p:cNvPr id="5" name="Picture 4" descr="THE VIEW FROM FEZ: Morocco Launches National Population &lt;strong&gt;Census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88" y="3042663"/>
            <a:ext cx="1433511" cy="882161"/>
          </a:xfrm>
          <a:prstGeom prst="rect">
            <a:avLst/>
          </a:prstGeom>
        </p:spPr>
      </p:pic>
      <p:sp>
        <p:nvSpPr>
          <p:cNvPr id="6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Fall Conference October 29-30, 2020 </a:t>
            </a:r>
          </a:p>
        </p:txBody>
      </p:sp>
    </p:spTree>
    <p:extLst>
      <p:ext uri="{BB962C8B-B14F-4D97-AF65-F5344CB8AC3E}">
        <p14:creationId xmlns:p14="http://schemas.microsoft.com/office/powerpoint/2010/main" val="484897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A2FFBB-E7E5-4F0D-B734-33EE9B0D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dirty="0"/>
              <a:t>Contact Person(s)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3B50-BA6E-4D84-B7BF-A29EBEE9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07704"/>
            <a:ext cx="525486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All institutions </a:t>
            </a:r>
            <a:r>
              <a:rPr lang="en-US" b="1" dirty="0"/>
              <a:t>must</a:t>
            </a:r>
            <a:r>
              <a:rPr lang="en-US" dirty="0"/>
              <a:t> have at least one FT employee during normal business hours to discuss Consumer Information*. </a:t>
            </a:r>
          </a:p>
          <a:p>
            <a:endParaRPr lang="en-US" dirty="0"/>
          </a:p>
          <a:p>
            <a:r>
              <a:rPr lang="en-US" i="1" dirty="0"/>
              <a:t>If an institution has only one designated employee to assist in obtaining consumer information, that individual must be available, upon reasonable notice, throughout the institution’s normal administrative working hours.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A1DD91-5A41-4F21-B854-249618C70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762" y="723400"/>
            <a:ext cx="4842164" cy="493564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968617" y="2633267"/>
            <a:ext cx="499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*Waivers can be given for this rule, per ED. </a:t>
            </a:r>
          </a:p>
        </p:txBody>
      </p:sp>
      <p:sp>
        <p:nvSpPr>
          <p:cNvPr id="8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Fall Conference October 29-30, 2020 </a:t>
            </a:r>
          </a:p>
        </p:txBody>
      </p:sp>
    </p:spTree>
    <p:extLst>
      <p:ext uri="{BB962C8B-B14F-4D97-AF65-F5344CB8AC3E}">
        <p14:creationId xmlns:p14="http://schemas.microsoft.com/office/powerpoint/2010/main" val="2732120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8579" y="-219808"/>
            <a:ext cx="4629027" cy="1600200"/>
          </a:xfrm>
        </p:spPr>
        <p:txBody>
          <a:bodyPr/>
          <a:lstStyle/>
          <a:p>
            <a:r>
              <a:rPr lang="en-US" dirty="0"/>
              <a:t>Other Information &amp; Tips</a:t>
            </a:r>
          </a:p>
        </p:txBody>
      </p:sp>
      <p:pic>
        <p:nvPicPr>
          <p:cNvPr id="8" name="Picture Placeholder 7" descr="just &lt;strong&gt;good information&lt;/strong&gt; to know - twitter-trends.de 2.0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" t="17326" r="6723" b="2423"/>
          <a:stretch/>
        </p:blipFill>
        <p:spPr>
          <a:xfrm>
            <a:off x="2931081" y="1692323"/>
            <a:ext cx="5762544" cy="3657600"/>
          </a:xfrm>
        </p:spPr>
      </p:pic>
      <p:sp>
        <p:nvSpPr>
          <p:cNvPr id="5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Fall Conference October 29-30, 2020 </a:t>
            </a:r>
          </a:p>
        </p:txBody>
      </p:sp>
    </p:spTree>
    <p:extLst>
      <p:ext uri="{BB962C8B-B14F-4D97-AF65-F5344CB8AC3E}">
        <p14:creationId xmlns:p14="http://schemas.microsoft.com/office/powerpoint/2010/main" val="2902089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28106-69D8-471B-AEA7-39800E75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5" y="391502"/>
            <a:ext cx="10515600" cy="1325563"/>
          </a:xfrm>
        </p:spPr>
        <p:txBody>
          <a:bodyPr/>
          <a:lstStyle/>
          <a:p>
            <a:r>
              <a:rPr lang="en-US" dirty="0"/>
              <a:t>Net Price Calculator &amp; College Financing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3CF0-F1E3-4A49-80AD-1A5E28DAA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 Price Calculator </a:t>
            </a:r>
            <a:r>
              <a:rPr lang="en-US" b="1" dirty="0"/>
              <a:t>must </a:t>
            </a:r>
            <a:r>
              <a:rPr lang="en-US" dirty="0"/>
              <a:t>be included in the Annual Notice to Enrolled Students/Guide to Consumer Information. </a:t>
            </a:r>
          </a:p>
          <a:p>
            <a:pPr lvl="1"/>
            <a:r>
              <a:rPr lang="en-US" dirty="0"/>
              <a:t>NPC is mean to help students determine how much it would cost to attend the institution for 1 year. </a:t>
            </a:r>
          </a:p>
          <a:p>
            <a:pPr lvl="1"/>
            <a:r>
              <a:rPr lang="en-US" dirty="0"/>
              <a:t>Different types of NPC formats, but ED does not have a standard format requirement for presenting the data to students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College Financing Plan is </a:t>
            </a:r>
            <a:r>
              <a:rPr lang="en-US" i="1" dirty="0"/>
              <a:t>not</a:t>
            </a:r>
            <a:r>
              <a:rPr lang="en-US" dirty="0"/>
              <a:t> required, but highly recommended. </a:t>
            </a:r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Fall Conference October 29-30, 2020 </a:t>
            </a:r>
          </a:p>
        </p:txBody>
      </p:sp>
    </p:spTree>
    <p:extLst>
      <p:ext uri="{BB962C8B-B14F-4D97-AF65-F5344CB8AC3E}">
        <p14:creationId xmlns:p14="http://schemas.microsoft.com/office/powerpoint/2010/main" val="1037102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Information and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https://ifap.ed.gov/sites/default/files/attachments/2020-01/1920FSAHbkVol2Ch6.pdf</a:t>
            </a:r>
          </a:p>
          <a:p>
            <a:r>
              <a:rPr lang="en-US" dirty="0">
                <a:hlinkClick r:id="rId2"/>
              </a:rPr>
              <a:t>https://ifap.ed.gov/fsa-assessments/05-22-2017-consumer-information</a:t>
            </a:r>
            <a:r>
              <a:rPr lang="en-US" dirty="0"/>
              <a:t> </a:t>
            </a:r>
          </a:p>
          <a:p>
            <a:r>
              <a:rPr lang="en-US" dirty="0"/>
              <a:t>NASFAA </a:t>
            </a:r>
            <a:r>
              <a:rPr lang="en-US" dirty="0" err="1"/>
              <a:t>AskRegs</a:t>
            </a:r>
            <a:endParaRPr lang="en-US" dirty="0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Fall Conference October 29-30, 2020 </a:t>
            </a:r>
          </a:p>
        </p:txBody>
      </p:sp>
    </p:spTree>
    <p:extLst>
      <p:ext uri="{BB962C8B-B14F-4D97-AF65-F5344CB8AC3E}">
        <p14:creationId xmlns:p14="http://schemas.microsoft.com/office/powerpoint/2010/main" val="3504149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y | 2012 | The Unknown Cyst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79388"/>
            <a:ext cx="6815406" cy="5111555"/>
          </a:xfrm>
          <a:prstGeom prst="rect">
            <a:avLst/>
          </a:prstGeom>
        </p:spPr>
      </p:pic>
      <p:sp>
        <p:nvSpPr>
          <p:cNvPr id="3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Fall Conference October 29-30, 2020 </a:t>
            </a:r>
          </a:p>
        </p:txBody>
      </p:sp>
    </p:spTree>
    <p:extLst>
      <p:ext uri="{BB962C8B-B14F-4D97-AF65-F5344CB8AC3E}">
        <p14:creationId xmlns:p14="http://schemas.microsoft.com/office/powerpoint/2010/main" val="909035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4186" y="3998794"/>
            <a:ext cx="106998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Amanda Buchanan, Assistant Director </a:t>
            </a:r>
          </a:p>
          <a:p>
            <a:pPr algn="ctr"/>
            <a:r>
              <a:rPr lang="en-US" sz="2600" dirty="0"/>
              <a:t>Western Carolina University </a:t>
            </a:r>
          </a:p>
          <a:p>
            <a:pPr algn="ctr"/>
            <a:r>
              <a:rPr lang="en-US" sz="2600" dirty="0"/>
              <a:t>(828) 227-2609</a:t>
            </a:r>
          </a:p>
          <a:p>
            <a:pPr algn="ctr"/>
            <a:r>
              <a:rPr lang="en-US" sz="2600" dirty="0">
                <a:hlinkClick r:id="rId2"/>
              </a:rPr>
              <a:t>aybuchanan@wcu.edu</a:t>
            </a:r>
            <a:r>
              <a:rPr lang="en-US" sz="2600" dirty="0"/>
              <a:t> </a:t>
            </a:r>
          </a:p>
        </p:txBody>
      </p:sp>
      <p:pic>
        <p:nvPicPr>
          <p:cNvPr id="6" name="Picture 5" descr="My At-Work Gratitude List — The People Equa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79" y="372463"/>
            <a:ext cx="4861661" cy="3225855"/>
          </a:xfrm>
          <a:prstGeom prst="rect">
            <a:avLst/>
          </a:prstGeom>
        </p:spPr>
      </p:pic>
      <p:sp>
        <p:nvSpPr>
          <p:cNvPr id="7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994639" y="6356349"/>
            <a:ext cx="4114800" cy="365125"/>
          </a:xfrm>
        </p:spPr>
        <p:txBody>
          <a:bodyPr/>
          <a:lstStyle/>
          <a:p>
            <a:r>
              <a:rPr lang="en-US" dirty="0"/>
              <a:t>Fall Conference October 29-30, 2020 </a:t>
            </a:r>
          </a:p>
        </p:txBody>
      </p:sp>
    </p:spTree>
    <p:extLst>
      <p:ext uri="{BB962C8B-B14F-4D97-AF65-F5344CB8AC3E}">
        <p14:creationId xmlns:p14="http://schemas.microsoft.com/office/powerpoint/2010/main" val="1459798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CCF990-778E-4A40-ACF5-F2AA76A9CD32}"/>
              </a:ext>
            </a:extLst>
          </p:cNvPr>
          <p:cNvSpPr txBox="1"/>
          <p:nvPr/>
        </p:nvSpPr>
        <p:spPr>
          <a:xfrm>
            <a:off x="1096153" y="337206"/>
            <a:ext cx="1050174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en-US" sz="6000" b="1" dirty="0">
                <a:solidFill>
                  <a:schemeClr val="bg2">
                    <a:lumMod val="50000"/>
                  </a:schemeClr>
                </a:solidFill>
              </a:rPr>
              <a:t>Platinum Level Supporters</a:t>
            </a: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6B3450-0D62-4566-B7DA-1812FFCB9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27" y="1718642"/>
            <a:ext cx="2605830" cy="1910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B0420C-4875-4236-AC93-26D1B46A5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102" y="2164411"/>
            <a:ext cx="2484770" cy="13952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F3A62E-1633-4778-B651-068E7C6FE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223" y="2164411"/>
            <a:ext cx="3605952" cy="14835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087A73-7ECA-4294-9074-AE1EC9EFE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779" y="3559644"/>
            <a:ext cx="2212772" cy="2212772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0B92FB8-0D1B-4A2E-A431-EDB202161F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02" y="4236346"/>
            <a:ext cx="3059097" cy="677471"/>
          </a:xfrm>
          <a:prstGeom prst="rect">
            <a:avLst/>
          </a:prstGeom>
        </p:spPr>
      </p:pic>
      <p:sp>
        <p:nvSpPr>
          <p:cNvPr id="11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64423" y="6356349"/>
            <a:ext cx="4114800" cy="365125"/>
          </a:xfrm>
        </p:spPr>
        <p:txBody>
          <a:bodyPr/>
          <a:lstStyle/>
          <a:p>
            <a:r>
              <a:rPr lang="en-US" dirty="0"/>
              <a:t>Fall Conference October 29-30, 2020 </a:t>
            </a:r>
          </a:p>
        </p:txBody>
      </p:sp>
    </p:spTree>
    <p:extLst>
      <p:ext uri="{BB962C8B-B14F-4D97-AF65-F5344CB8AC3E}">
        <p14:creationId xmlns:p14="http://schemas.microsoft.com/office/powerpoint/2010/main" val="177418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Spring Conference    April 7 – 10,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&lt;strong&gt;Disclaimer&lt;/strong&gt; Symbol PNG Transparent Images | PNG A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2" y="1161303"/>
            <a:ext cx="4226858" cy="42268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42330" y="2312377"/>
            <a:ext cx="70921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3906259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746" y="263236"/>
            <a:ext cx="9144000" cy="10668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4">
                    <a:lumMod val="75000"/>
                  </a:schemeClr>
                </a:solidFill>
              </a:rPr>
              <a:t>Gold Level Supporters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E4F6-5DBB-467A-B1C4-2E27796DE4FB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D14FCB-D93E-4483-BCA4-4E90F55B6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54" y="1365200"/>
            <a:ext cx="2897619" cy="835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30EF54-8BDB-4C62-8676-B5EA01E1D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03" y="4737881"/>
            <a:ext cx="3777273" cy="699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474F1C-C486-436A-8078-6E86601A8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993" y="2552526"/>
            <a:ext cx="2684401" cy="11965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7F355B-A0FC-48C2-8F1A-53D2817D2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9472" y="4459851"/>
            <a:ext cx="4167461" cy="11965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9D4AB3-A1CD-4FE9-902F-2518CE3F2B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8336" y="1417405"/>
            <a:ext cx="4167461" cy="7834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9C7434-A01E-4C53-BA0E-6725EDD7CD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8922" y="1278830"/>
            <a:ext cx="4130544" cy="9417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071E82-8461-4138-8F4E-F5AC2556C3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39" y="2783203"/>
            <a:ext cx="3810000" cy="1066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7364E6-2CC2-4DD4-B32F-42E58B936B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67763" y="2792926"/>
            <a:ext cx="3124672" cy="10748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E1E5E6-8A61-4BF5-9768-CEB2446714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8454" y="3867813"/>
            <a:ext cx="1371477" cy="1994875"/>
          </a:xfrm>
          <a:prstGeom prst="rect">
            <a:avLst/>
          </a:prstGeom>
        </p:spPr>
      </p:pic>
      <p:sp>
        <p:nvSpPr>
          <p:cNvPr id="13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07876" y="6325254"/>
            <a:ext cx="4114800" cy="365125"/>
          </a:xfrm>
        </p:spPr>
        <p:txBody>
          <a:bodyPr/>
          <a:lstStyle/>
          <a:p>
            <a:r>
              <a:rPr lang="en-US" dirty="0"/>
              <a:t>Fall Conference October 29-30, 2020 </a:t>
            </a:r>
          </a:p>
        </p:txBody>
      </p:sp>
    </p:spTree>
    <p:extLst>
      <p:ext uri="{BB962C8B-B14F-4D97-AF65-F5344CB8AC3E}">
        <p14:creationId xmlns:p14="http://schemas.microsoft.com/office/powerpoint/2010/main" val="508290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9048D-C7E7-44C8-9D77-34718BFDA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F1B25-84CE-4EF4-89F3-5CB048F3D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179"/>
            <a:ext cx="10515600" cy="47949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is Consumer Information?</a:t>
            </a:r>
          </a:p>
          <a:p>
            <a:r>
              <a:rPr lang="en-US" dirty="0"/>
              <a:t>Who must to receive this information?</a:t>
            </a:r>
          </a:p>
          <a:p>
            <a:pPr lvl="1"/>
            <a:r>
              <a:rPr lang="en-US" dirty="0"/>
              <a:t>Individual One-to-One Basis </a:t>
            </a:r>
          </a:p>
          <a:p>
            <a:pPr lvl="1"/>
            <a:r>
              <a:rPr lang="en-US" dirty="0"/>
              <a:t>Web Posting</a:t>
            </a:r>
          </a:p>
          <a:p>
            <a:pPr lvl="1"/>
            <a:r>
              <a:rPr lang="en-US" dirty="0"/>
              <a:t>Exact URL Information</a:t>
            </a:r>
          </a:p>
          <a:p>
            <a:pPr lvl="1"/>
            <a:r>
              <a:rPr lang="en-US" dirty="0"/>
              <a:t>Paper copies</a:t>
            </a:r>
          </a:p>
          <a:p>
            <a:r>
              <a:rPr lang="en-US" dirty="0"/>
              <a:t>What must be included?</a:t>
            </a:r>
          </a:p>
          <a:p>
            <a:pPr lvl="1"/>
            <a:r>
              <a:rPr lang="en-US" dirty="0"/>
              <a:t>Other offices</a:t>
            </a:r>
          </a:p>
          <a:p>
            <a:r>
              <a:rPr lang="en-US" dirty="0"/>
              <a:t>When and how often?</a:t>
            </a:r>
          </a:p>
          <a:p>
            <a:r>
              <a:rPr lang="en-US" dirty="0"/>
              <a:t>Contact Person(s)</a:t>
            </a:r>
          </a:p>
          <a:p>
            <a:r>
              <a:rPr lang="en-US" dirty="0"/>
              <a:t>Other Information/Tips</a:t>
            </a:r>
          </a:p>
          <a:p>
            <a:r>
              <a:rPr lang="en-US" dirty="0"/>
              <a:t>Q&amp;A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Fall Conference October 29-30, 2020 </a:t>
            </a:r>
          </a:p>
        </p:txBody>
      </p:sp>
    </p:spTree>
    <p:extLst>
      <p:ext uri="{BB962C8B-B14F-4D97-AF65-F5344CB8AC3E}">
        <p14:creationId xmlns:p14="http://schemas.microsoft.com/office/powerpoint/2010/main" val="420701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23082-D6E7-4C14-8A0D-1C5CB852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82"/>
            <a:ext cx="10515600" cy="1325563"/>
          </a:xfrm>
        </p:spPr>
        <p:txBody>
          <a:bodyPr/>
          <a:lstStyle/>
          <a:p>
            <a:r>
              <a:rPr lang="en-US" dirty="0"/>
              <a:t>What is Consumer Information?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D75C-D483-417B-BFE3-07E331DEC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71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Consumer Information provides institutional information to:</a:t>
            </a:r>
          </a:p>
          <a:p>
            <a:pPr lvl="2"/>
            <a:r>
              <a:rPr lang="en-US" dirty="0"/>
              <a:t>Perspective students</a:t>
            </a:r>
          </a:p>
          <a:p>
            <a:pPr lvl="2"/>
            <a:r>
              <a:rPr lang="en-US" dirty="0"/>
              <a:t>Current students</a:t>
            </a:r>
          </a:p>
          <a:p>
            <a:pPr lvl="2"/>
            <a:r>
              <a:rPr lang="en-US" dirty="0"/>
              <a:t>Parents</a:t>
            </a:r>
          </a:p>
          <a:p>
            <a:pPr lvl="2"/>
            <a:r>
              <a:rPr lang="en-US" dirty="0"/>
              <a:t>Perspective employees</a:t>
            </a:r>
          </a:p>
          <a:p>
            <a:pPr lvl="2"/>
            <a:r>
              <a:rPr lang="en-US" dirty="0"/>
              <a:t>Current employees </a:t>
            </a:r>
          </a:p>
          <a:p>
            <a:pPr lvl="2"/>
            <a:endParaRPr lang="en-US" dirty="0"/>
          </a:p>
          <a:p>
            <a:r>
              <a:rPr lang="en-US" dirty="0"/>
              <a:t>The most important aspects of Consumer Information is the </a:t>
            </a:r>
            <a:r>
              <a:rPr lang="en-US" i="1" dirty="0"/>
              <a:t>Annual Notice to Enrolled Students. </a:t>
            </a:r>
          </a:p>
          <a:p>
            <a:pPr lvl="1"/>
            <a:r>
              <a:rPr lang="en-US" dirty="0"/>
              <a:t>This is distributed </a:t>
            </a:r>
            <a:r>
              <a:rPr lang="en-US" b="1" dirty="0"/>
              <a:t>annually</a:t>
            </a:r>
            <a:r>
              <a:rPr lang="en-US" dirty="0"/>
              <a:t> to all enrolled students, faculty, and staff</a:t>
            </a:r>
          </a:p>
          <a:p>
            <a:pPr lvl="1"/>
            <a:r>
              <a:rPr lang="en-US" dirty="0"/>
              <a:t>Explains Consumer Information and how to obtain it</a:t>
            </a:r>
          </a:p>
          <a:p>
            <a:pPr lvl="1"/>
            <a:r>
              <a:rPr lang="en-US" dirty="0"/>
              <a:t>Distributed on an individual one-on-one basis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Fall Conference October 29-30, 2020 </a:t>
            </a:r>
          </a:p>
        </p:txBody>
      </p:sp>
    </p:spTree>
    <p:extLst>
      <p:ext uri="{BB962C8B-B14F-4D97-AF65-F5344CB8AC3E}">
        <p14:creationId xmlns:p14="http://schemas.microsoft.com/office/powerpoint/2010/main" val="189170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8A753-FF49-4A1D-BE88-8ACC5BC81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One-to-One Notice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D76CBF-BE42-431D-B86E-F94343FB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15320" cy="4351338"/>
          </a:xfrm>
        </p:spPr>
        <p:txBody>
          <a:bodyPr>
            <a:normAutofit/>
          </a:bodyPr>
          <a:lstStyle/>
          <a:p>
            <a:r>
              <a:rPr lang="en-US" dirty="0"/>
              <a:t>Each institution must provide this notice to </a:t>
            </a:r>
            <a:r>
              <a:rPr lang="en-US" b="1" dirty="0"/>
              <a:t>all </a:t>
            </a:r>
            <a:r>
              <a:rPr lang="en-US" dirty="0"/>
              <a:t>enrolled students, faculty and staff on an </a:t>
            </a:r>
            <a:r>
              <a:rPr lang="en-US" u="sng" dirty="0"/>
              <a:t>individual one-to-one </a:t>
            </a:r>
            <a:r>
              <a:rPr lang="en-US" dirty="0"/>
              <a:t>basis through appropriate mailings or publications, including:</a:t>
            </a:r>
          </a:p>
          <a:p>
            <a:pPr lvl="1"/>
            <a:r>
              <a:rPr lang="en-US" dirty="0"/>
              <a:t>direct mail using the USPS</a:t>
            </a:r>
          </a:p>
          <a:p>
            <a:pPr lvl="1"/>
            <a:r>
              <a:rPr lang="en-US" dirty="0"/>
              <a:t>campus  mail</a:t>
            </a:r>
          </a:p>
          <a:p>
            <a:pPr lvl="1"/>
            <a:r>
              <a:rPr lang="en-US" dirty="0"/>
              <a:t>email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Mailbox 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15" y="3558045"/>
            <a:ext cx="2208814" cy="2208814"/>
          </a:xfrm>
          <a:prstGeom prst="rect">
            <a:avLst/>
          </a:prstGeom>
        </p:spPr>
      </p:pic>
      <p:pic>
        <p:nvPicPr>
          <p:cNvPr id="9" name="Picture 8" descr="File:&lt;strong&gt;Email&lt;/strong&gt; Shiny Icon.sv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29" y="3691415"/>
            <a:ext cx="2075444" cy="2075444"/>
          </a:xfrm>
          <a:prstGeom prst="rect">
            <a:avLst/>
          </a:prstGeom>
        </p:spPr>
      </p:pic>
      <p:sp>
        <p:nvSpPr>
          <p:cNvPr id="6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Fall Conference October 29-30, 2020 </a:t>
            </a:r>
          </a:p>
        </p:txBody>
      </p:sp>
    </p:spTree>
    <p:extLst>
      <p:ext uri="{BB962C8B-B14F-4D97-AF65-F5344CB8AC3E}">
        <p14:creationId xmlns:p14="http://schemas.microsoft.com/office/powerpoint/2010/main" val="249249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Email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86854" cy="2075815"/>
          </a:xfrm>
        </p:spPr>
        <p:txBody>
          <a:bodyPr/>
          <a:lstStyle/>
          <a:p>
            <a:r>
              <a:rPr lang="en-US" dirty="0"/>
              <a:t>If email is the dissemination method used, the email </a:t>
            </a:r>
            <a:r>
              <a:rPr lang="en-US" b="1" u="sng" dirty="0"/>
              <a:t>must</a:t>
            </a:r>
            <a:r>
              <a:rPr lang="en-US" dirty="0"/>
              <a:t> include a direct link to the Annual Notice to Enrolled Students.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464" y="249079"/>
            <a:ext cx="4410790" cy="3752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120" y="4001294"/>
            <a:ext cx="4577478" cy="1804583"/>
          </a:xfrm>
          <a:prstGeom prst="rect">
            <a:avLst/>
          </a:prstGeom>
        </p:spPr>
      </p:pic>
      <p:sp>
        <p:nvSpPr>
          <p:cNvPr id="6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Fall Conference October 29-30, 2020 </a:t>
            </a:r>
          </a:p>
        </p:txBody>
      </p:sp>
    </p:spTree>
    <p:extLst>
      <p:ext uri="{BB962C8B-B14F-4D97-AF65-F5344CB8AC3E}">
        <p14:creationId xmlns:p14="http://schemas.microsoft.com/office/powerpoint/2010/main" val="347082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Posting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47640" cy="4351338"/>
          </a:xfrm>
        </p:spPr>
        <p:txBody>
          <a:bodyPr/>
          <a:lstStyle/>
          <a:p>
            <a:r>
              <a:rPr lang="en-US" dirty="0"/>
              <a:t>A website posting/listing does </a:t>
            </a:r>
            <a:r>
              <a:rPr lang="en-US" b="1" dirty="0"/>
              <a:t>not</a:t>
            </a:r>
            <a:r>
              <a:rPr lang="en-US" dirty="0"/>
              <a:t> constitute a notice. </a:t>
            </a:r>
            <a:r>
              <a:rPr lang="en-US" i="1" dirty="0"/>
              <a:t>However, the Consumer Information disclosures outlined in your Annual Notice </a:t>
            </a:r>
            <a:r>
              <a:rPr lang="en-US" i="1" u="sng" dirty="0"/>
              <a:t>may be</a:t>
            </a:r>
            <a:r>
              <a:rPr lang="en-US" dirty="0"/>
              <a:t> </a:t>
            </a:r>
            <a:r>
              <a:rPr lang="en-US" i="1" dirty="0"/>
              <a:t>put on your website.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303" y="921633"/>
            <a:ext cx="4667202" cy="45657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031796" y="1983036"/>
            <a:ext cx="3982720" cy="5283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Fall Conference October 29-30, 2020 </a:t>
            </a:r>
          </a:p>
        </p:txBody>
      </p:sp>
    </p:spTree>
    <p:extLst>
      <p:ext uri="{BB962C8B-B14F-4D97-AF65-F5344CB8AC3E}">
        <p14:creationId xmlns:p14="http://schemas.microsoft.com/office/powerpoint/2010/main" val="2656975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 URL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1221"/>
            <a:ext cx="10515600" cy="1067044"/>
          </a:xfrm>
        </p:spPr>
        <p:txBody>
          <a:bodyPr/>
          <a:lstStyle/>
          <a:p>
            <a:r>
              <a:rPr lang="en-US" dirty="0"/>
              <a:t>The Annual Notice to Enrolled Students </a:t>
            </a:r>
            <a:r>
              <a:rPr lang="en-US" b="1" dirty="0"/>
              <a:t>must</a:t>
            </a:r>
            <a:r>
              <a:rPr lang="en-US" dirty="0"/>
              <a:t> include direct URL links to the information being provided.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59" y="2543599"/>
            <a:ext cx="3215981" cy="322312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6840" y="5130800"/>
            <a:ext cx="3103880" cy="701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835" y="2806309"/>
            <a:ext cx="5595311" cy="3025531"/>
          </a:xfrm>
          <a:prstGeom prst="rect">
            <a:avLst/>
          </a:prstGeom>
        </p:spPr>
      </p:pic>
      <p:sp>
        <p:nvSpPr>
          <p:cNvPr id="7" name="Arrow: Right 6"/>
          <p:cNvSpPr/>
          <p:nvPr/>
        </p:nvSpPr>
        <p:spPr>
          <a:xfrm>
            <a:off x="4475766" y="5239004"/>
            <a:ext cx="1482042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95185" y="2358933"/>
            <a:ext cx="514596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https://www.wcu.edu/apply/financial-aid/index.aspx</a:t>
            </a:r>
          </a:p>
        </p:txBody>
      </p:sp>
      <p:sp>
        <p:nvSpPr>
          <p:cNvPr id="9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Fall Conference October 29-30, 2020 </a:t>
            </a:r>
          </a:p>
        </p:txBody>
      </p:sp>
    </p:spTree>
    <p:extLst>
      <p:ext uri="{BB962C8B-B14F-4D97-AF65-F5344CB8AC3E}">
        <p14:creationId xmlns:p14="http://schemas.microsoft.com/office/powerpoint/2010/main" val="197414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362EF-6F53-417F-8893-878F85BEC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Copies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7F63C-C2EE-46A5-A679-8FB3FAF32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851883"/>
          </a:xfrm>
        </p:spPr>
        <p:txBody>
          <a:bodyPr>
            <a:normAutofit/>
          </a:bodyPr>
          <a:lstStyle/>
          <a:p>
            <a:r>
              <a:rPr lang="en-US" dirty="0"/>
              <a:t>Although the information can be shared electronically, by means of email, the institution </a:t>
            </a:r>
            <a:r>
              <a:rPr lang="en-US" b="1" u="sng" dirty="0"/>
              <a:t>must</a:t>
            </a:r>
            <a:r>
              <a:rPr lang="en-US" dirty="0"/>
              <a:t> notify students, employees, etc. that a paper copy of the disclosures are available.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Writing your first academic &lt;strong&gt;paper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61" y="3167503"/>
            <a:ext cx="3830320" cy="2551951"/>
          </a:xfrm>
          <a:prstGeom prst="rect">
            <a:avLst/>
          </a:prstGeom>
        </p:spPr>
      </p:pic>
      <p:sp>
        <p:nvSpPr>
          <p:cNvPr id="6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Fall Conference October 29-30, 2020 </a:t>
            </a:r>
          </a:p>
        </p:txBody>
      </p:sp>
    </p:spTree>
    <p:extLst>
      <p:ext uri="{BB962C8B-B14F-4D97-AF65-F5344CB8AC3E}">
        <p14:creationId xmlns:p14="http://schemas.microsoft.com/office/powerpoint/2010/main" val="1573069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3143</TotalTime>
  <Words>846</Words>
  <Application>Microsoft Office PowerPoint</Application>
  <PresentationFormat>Widescreen</PresentationFormat>
  <Paragraphs>134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Arabic Typesetting</vt:lpstr>
      <vt:lpstr>Arial</vt:lpstr>
      <vt:lpstr>Arial Black</vt:lpstr>
      <vt:lpstr>Calibri</vt:lpstr>
      <vt:lpstr>Calibri Light</vt:lpstr>
      <vt:lpstr>Office Theme</vt:lpstr>
      <vt:lpstr>Consumer Information  (Annual Notice to Enrolled Students)</vt:lpstr>
      <vt:lpstr>PowerPoint Presentation</vt:lpstr>
      <vt:lpstr>Topics</vt:lpstr>
      <vt:lpstr>What is Consumer Information?</vt:lpstr>
      <vt:lpstr>Individual One-to-One Notice </vt:lpstr>
      <vt:lpstr>University Email </vt:lpstr>
      <vt:lpstr>Web Posting</vt:lpstr>
      <vt:lpstr>Exact URL Information</vt:lpstr>
      <vt:lpstr>Paper Copies </vt:lpstr>
      <vt:lpstr>What Must Be Included?</vt:lpstr>
      <vt:lpstr>All In This Together</vt:lpstr>
      <vt:lpstr>When and How Often?</vt:lpstr>
      <vt:lpstr>Contact Person(s)</vt:lpstr>
      <vt:lpstr>Other Information &amp; Tips</vt:lpstr>
      <vt:lpstr>Net Price Calculator &amp; College Financing Plan</vt:lpstr>
      <vt:lpstr>Good Information and Resources</vt:lpstr>
      <vt:lpstr>PowerPoint Presentation</vt:lpstr>
      <vt:lpstr>PowerPoint Presentation</vt:lpstr>
      <vt:lpstr>PowerPoint Presentation</vt:lpstr>
      <vt:lpstr>Gold Level Supporters</vt:lpstr>
    </vt:vector>
  </TitlesOfParts>
  <Company>UMO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Katrina K.</dc:creator>
  <cp:lastModifiedBy>Lee Jane Bray</cp:lastModifiedBy>
  <cp:revision>331</cp:revision>
  <cp:lastPrinted>2018-10-22T00:43:43Z</cp:lastPrinted>
  <dcterms:created xsi:type="dcterms:W3CDTF">2016-10-19T18:55:34Z</dcterms:created>
  <dcterms:modified xsi:type="dcterms:W3CDTF">2020-10-28T21:58:42Z</dcterms:modified>
</cp:coreProperties>
</file>