
<file path=[Content_Types].xml><?xml version="1.0" encoding="utf-8"?>
<Types xmlns="http://schemas.openxmlformats.org/package/2006/content-types">
  <Default Extension="emf" ContentType="image/x-emf"/>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2" r:id="rId1"/>
  </p:sldMasterIdLst>
  <p:notesMasterIdLst>
    <p:notesMasterId r:id="rId63"/>
  </p:notesMasterIdLst>
  <p:handoutMasterIdLst>
    <p:handoutMasterId r:id="rId64"/>
  </p:handoutMasterIdLst>
  <p:sldIdLst>
    <p:sldId id="1252" r:id="rId2"/>
    <p:sldId id="1135" r:id="rId3"/>
    <p:sldId id="1163" r:id="rId4"/>
    <p:sldId id="1172" r:id="rId5"/>
    <p:sldId id="1182" r:id="rId6"/>
    <p:sldId id="1184" r:id="rId7"/>
    <p:sldId id="1185" r:id="rId8"/>
    <p:sldId id="1183" r:id="rId9"/>
    <p:sldId id="1189" r:id="rId10"/>
    <p:sldId id="1190" r:id="rId11"/>
    <p:sldId id="1191" r:id="rId12"/>
    <p:sldId id="1192" r:id="rId13"/>
    <p:sldId id="1194" r:id="rId14"/>
    <p:sldId id="1195" r:id="rId15"/>
    <p:sldId id="1196" r:id="rId16"/>
    <p:sldId id="1197" r:id="rId17"/>
    <p:sldId id="1251" r:id="rId18"/>
    <p:sldId id="276" r:id="rId19"/>
    <p:sldId id="1199" r:id="rId20"/>
    <p:sldId id="280" r:id="rId21"/>
    <p:sldId id="1200" r:id="rId22"/>
    <p:sldId id="1201" r:id="rId23"/>
    <p:sldId id="1210" r:id="rId24"/>
    <p:sldId id="1202" r:id="rId25"/>
    <p:sldId id="1203" r:id="rId26"/>
    <p:sldId id="1205" r:id="rId27"/>
    <p:sldId id="1206" r:id="rId28"/>
    <p:sldId id="1136" r:id="rId29"/>
    <p:sldId id="1208" r:id="rId30"/>
    <p:sldId id="1223" r:id="rId31"/>
    <p:sldId id="1224" r:id="rId32"/>
    <p:sldId id="1209" r:id="rId33"/>
    <p:sldId id="1212" r:id="rId34"/>
    <p:sldId id="1228" r:id="rId35"/>
    <p:sldId id="1213" r:id="rId36"/>
    <p:sldId id="1215" r:id="rId37"/>
    <p:sldId id="1231" r:id="rId38"/>
    <p:sldId id="1216" r:id="rId39"/>
    <p:sldId id="1230" r:id="rId40"/>
    <p:sldId id="1232" r:id="rId41"/>
    <p:sldId id="1218" r:id="rId42"/>
    <p:sldId id="1219" r:id="rId43"/>
    <p:sldId id="1236" r:id="rId44"/>
    <p:sldId id="1237" r:id="rId45"/>
    <p:sldId id="1225" r:id="rId46"/>
    <p:sldId id="1226" r:id="rId47"/>
    <p:sldId id="1227" r:id="rId48"/>
    <p:sldId id="1233" r:id="rId49"/>
    <p:sldId id="1239" r:id="rId50"/>
    <p:sldId id="1234" r:id="rId51"/>
    <p:sldId id="1235" r:id="rId52"/>
    <p:sldId id="1238" r:id="rId53"/>
    <p:sldId id="1248" r:id="rId54"/>
    <p:sldId id="1240" r:id="rId55"/>
    <p:sldId id="1249" r:id="rId56"/>
    <p:sldId id="1241" r:id="rId57"/>
    <p:sldId id="1250" r:id="rId58"/>
    <p:sldId id="1242" r:id="rId59"/>
    <p:sldId id="1243" r:id="rId60"/>
    <p:sldId id="1244" r:id="rId61"/>
    <p:sldId id="275" r:id="rId6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5702E2-E775-1D66-C350-377327D5A916}" name="Jackie" initials="J" userId="S::cottomj@nasfaa.org::590e376b-23a2-4005-9dfe-ce2e653beee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B54B"/>
    <a:srgbClr val="004E7D"/>
    <a:srgbClr val="DE7E26"/>
    <a:srgbClr val="DE7E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94"/>
  </p:normalViewPr>
  <p:slideViewPr>
    <p:cSldViewPr snapToGrid="0">
      <p:cViewPr varScale="1">
        <p:scale>
          <a:sx n="121" d="100"/>
          <a:sy n="121" d="100"/>
        </p:scale>
        <p:origin x="784"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2" d="100"/>
          <a:sy n="92" d="100"/>
        </p:scale>
        <p:origin x="4288"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825322-8DF4-452E-8630-79829ED21422}"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639582DD-3379-4953-8F5D-B1408BE9988A}">
      <dgm:prSet phldrT="[Text]" custT="1"/>
      <dgm:spPr>
        <a:xfrm>
          <a:off x="3898609" y="2625598"/>
          <a:ext cx="2535351" cy="1945227"/>
        </a:xfrm>
        <a:prstGeom prst="ellipse">
          <a:avLst/>
        </a:prstGeom>
        <a:solidFill>
          <a:srgbClr val="6DBE4B"/>
        </a:solidFill>
        <a:ln w="12700" cap="flat" cmpd="sng" algn="ctr">
          <a:solidFill>
            <a:srgbClr val="6DBE4B"/>
          </a:solidFill>
          <a:prstDash val="solid"/>
          <a:miter lim="800000"/>
        </a:ln>
        <a:effectLst/>
      </dgm:spPr>
      <dgm:t>
        <a:bodyPr/>
        <a:lstStyle/>
        <a:p>
          <a:pPr>
            <a:buNone/>
          </a:pPr>
          <a:r>
            <a:rPr lang="en-US" sz="3200" dirty="0">
              <a:solidFill>
                <a:sysClr val="windowText" lastClr="000000"/>
              </a:solidFill>
              <a:latin typeface="Arial" panose="020B0604020202020204" pitchFamily="34" charset="0"/>
              <a:ea typeface="+mn-ea"/>
              <a:cs typeface="Arial" panose="020B0604020202020204" pitchFamily="34" charset="0"/>
            </a:rPr>
            <a:t>FTI via FA-DDX</a:t>
          </a:r>
        </a:p>
      </dgm:t>
    </dgm:pt>
    <dgm:pt modelId="{488B83AF-5B6E-4534-87CA-74CF4A29B7A6}" type="parTrans" cxnId="{344457CE-C491-4EC1-B6DB-9C4D4B18432A}">
      <dgm:prSet/>
      <dgm:spPr/>
      <dgm:t>
        <a:bodyPr/>
        <a:lstStyle/>
        <a:p>
          <a:endParaRPr lang="en-US">
            <a:latin typeface="Arial" panose="020B0604020202020204" pitchFamily="34" charset="0"/>
            <a:cs typeface="Arial" panose="020B0604020202020204" pitchFamily="34" charset="0"/>
          </a:endParaRPr>
        </a:p>
      </dgm:t>
    </dgm:pt>
    <dgm:pt modelId="{27B553AD-B7F9-4FB7-80F2-99A639D35828}" type="sibTrans" cxnId="{344457CE-C491-4EC1-B6DB-9C4D4B18432A}">
      <dgm:prSet/>
      <dgm:spPr/>
      <dgm:t>
        <a:bodyPr/>
        <a:lstStyle/>
        <a:p>
          <a:endParaRPr lang="en-US">
            <a:latin typeface="Arial" panose="020B0604020202020204" pitchFamily="34" charset="0"/>
            <a:cs typeface="Arial" panose="020B0604020202020204" pitchFamily="34" charset="0"/>
          </a:endParaRPr>
        </a:p>
      </dgm:t>
    </dgm:pt>
    <dgm:pt modelId="{05DEEA38-4430-4DA6-9F40-E1D2E9E5E8EA}">
      <dgm:prSet phldrT="[Text]"/>
      <dgm:spPr>
        <a:xfrm>
          <a:off x="1384573" y="2859025"/>
          <a:ext cx="1847966" cy="1478372"/>
        </a:xfrm>
        <a:solidFill>
          <a:srgbClr val="0E4E7D"/>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Arial" panose="020B0604020202020204" pitchFamily="34" charset="0"/>
              <a:ea typeface="+mn-ea"/>
              <a:cs typeface="Arial" panose="020B0604020202020204" pitchFamily="34" charset="0"/>
            </a:rPr>
            <a:t>Number of dependents (family size)</a:t>
          </a:r>
        </a:p>
      </dgm:t>
    </dgm:pt>
    <dgm:pt modelId="{95901E74-8BC2-4FD9-9DAC-F1EEFE79586A}" type="parTrans" cxnId="{61CDC1F3-3C25-45EB-A72A-BD02E4698E48}">
      <dgm:prSet/>
      <dgm:spPr>
        <a:solidFill>
          <a:srgbClr val="B94F9C"/>
        </a:solidFill>
      </dgm:spPr>
      <dgm:t>
        <a:bodyPr/>
        <a:lstStyle/>
        <a:p>
          <a:endParaRPr lang="en-US">
            <a:solidFill>
              <a:srgbClr val="0E4E7D"/>
            </a:solidFill>
          </a:endParaRPr>
        </a:p>
      </dgm:t>
    </dgm:pt>
    <dgm:pt modelId="{A607330D-4D46-4692-94EC-EB46C3967B3C}" type="sibTrans" cxnId="{61CDC1F3-3C25-45EB-A72A-BD02E4698E48}">
      <dgm:prSet/>
      <dgm:spPr/>
      <dgm:t>
        <a:bodyPr/>
        <a:lstStyle/>
        <a:p>
          <a:endParaRPr lang="en-US"/>
        </a:p>
      </dgm:t>
    </dgm:pt>
    <dgm:pt modelId="{48FD6279-1E56-4DD6-8B26-6B44CC1208F3}">
      <dgm:prSet phldrT="[Text]"/>
      <dgm:spPr>
        <a:xfrm>
          <a:off x="1384573" y="2859025"/>
          <a:ext cx="1847966" cy="1478372"/>
        </a:xfrm>
        <a:solidFill>
          <a:srgbClr val="0E4E7D"/>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Arial" panose="020B0604020202020204" pitchFamily="34" charset="0"/>
              <a:ea typeface="+mn-ea"/>
              <a:cs typeface="Arial" panose="020B0604020202020204" pitchFamily="34" charset="0"/>
            </a:rPr>
            <a:t>Income earned from work</a:t>
          </a:r>
        </a:p>
      </dgm:t>
    </dgm:pt>
    <dgm:pt modelId="{891AB8CB-4BDE-461C-A7B5-89D87D0A151C}" type="parTrans" cxnId="{E55E7DDF-ED7C-4853-B49E-A093CA017CD8}">
      <dgm:prSet/>
      <dgm:spPr>
        <a:solidFill>
          <a:srgbClr val="DF7F26"/>
        </a:solidFill>
      </dgm:spPr>
      <dgm:t>
        <a:bodyPr/>
        <a:lstStyle/>
        <a:p>
          <a:endParaRPr lang="en-US"/>
        </a:p>
      </dgm:t>
    </dgm:pt>
    <dgm:pt modelId="{C5D95BAF-C019-482B-B0D9-2F018B3ED89D}" type="sibTrans" cxnId="{E55E7DDF-ED7C-4853-B49E-A093CA017CD8}">
      <dgm:prSet/>
      <dgm:spPr/>
      <dgm:t>
        <a:bodyPr/>
        <a:lstStyle/>
        <a:p>
          <a:endParaRPr lang="en-US"/>
        </a:p>
      </dgm:t>
    </dgm:pt>
    <dgm:pt modelId="{DB63CEFC-B7BD-4A0C-A4AD-4760D4D31B63}">
      <dgm:prSet phldrT="[Text]"/>
      <dgm:spPr>
        <a:xfrm>
          <a:off x="1384573" y="2859025"/>
          <a:ext cx="1847966" cy="1478372"/>
        </a:xfrm>
        <a:solidFill>
          <a:srgbClr val="0E4E7D"/>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Arial" panose="020B0604020202020204" pitchFamily="34" charset="0"/>
              <a:ea typeface="+mn-ea"/>
              <a:cs typeface="Arial" panose="020B0604020202020204" pitchFamily="34" charset="0"/>
            </a:rPr>
            <a:t>Adjusted gross income (AGI)</a:t>
          </a:r>
        </a:p>
      </dgm:t>
    </dgm:pt>
    <dgm:pt modelId="{A0D14211-17CE-42EB-957B-DB4F66DED589}" type="parTrans" cxnId="{EFCEC0DF-3D00-4E19-B355-3CDCD6A05B50}">
      <dgm:prSet/>
      <dgm:spPr/>
      <dgm:t>
        <a:bodyPr/>
        <a:lstStyle/>
        <a:p>
          <a:endParaRPr lang="en-US"/>
        </a:p>
      </dgm:t>
    </dgm:pt>
    <dgm:pt modelId="{C53B84C4-231A-4203-8647-57C9D0B128CA}" type="sibTrans" cxnId="{EFCEC0DF-3D00-4E19-B355-3CDCD6A05B50}">
      <dgm:prSet/>
      <dgm:spPr/>
      <dgm:t>
        <a:bodyPr/>
        <a:lstStyle/>
        <a:p>
          <a:endParaRPr lang="en-US"/>
        </a:p>
      </dgm:t>
    </dgm:pt>
    <dgm:pt modelId="{985F7062-1896-454B-BEDB-F79960CF34D4}">
      <dgm:prSet phldrT="[Text]"/>
      <dgm:spPr>
        <a:xfrm>
          <a:off x="1384573" y="2859025"/>
          <a:ext cx="1847966" cy="1478372"/>
        </a:xfrm>
        <a:solidFill>
          <a:srgbClr val="0E4E7D"/>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Arial" panose="020B0604020202020204" pitchFamily="34" charset="0"/>
              <a:ea typeface="+mn-ea"/>
              <a:cs typeface="Arial" panose="020B0604020202020204" pitchFamily="34" charset="0"/>
            </a:rPr>
            <a:t>Taxes paid</a:t>
          </a:r>
        </a:p>
      </dgm:t>
    </dgm:pt>
    <dgm:pt modelId="{37DDBCC9-AA6E-4805-8C6C-D6368D1AF141}" type="parTrans" cxnId="{E05D99FE-6936-4E1E-BC5B-62CA444EA6C3}">
      <dgm:prSet/>
      <dgm:spPr>
        <a:solidFill>
          <a:srgbClr val="6DBE4B"/>
        </a:solidFill>
      </dgm:spPr>
      <dgm:t>
        <a:bodyPr/>
        <a:lstStyle/>
        <a:p>
          <a:endParaRPr lang="en-US"/>
        </a:p>
      </dgm:t>
    </dgm:pt>
    <dgm:pt modelId="{387F9C02-D864-4AF3-A42C-C7ABFFD031D8}" type="sibTrans" cxnId="{E05D99FE-6936-4E1E-BC5B-62CA444EA6C3}">
      <dgm:prSet/>
      <dgm:spPr/>
      <dgm:t>
        <a:bodyPr/>
        <a:lstStyle/>
        <a:p>
          <a:endParaRPr lang="en-US"/>
        </a:p>
      </dgm:t>
    </dgm:pt>
    <dgm:pt modelId="{D34EA12A-9E58-4FB0-A428-D2175ED4326A}">
      <dgm:prSet phldrT="[Text]"/>
      <dgm:spPr>
        <a:xfrm>
          <a:off x="1384573" y="2859025"/>
          <a:ext cx="1847966" cy="1478372"/>
        </a:xfrm>
        <a:solidFill>
          <a:srgbClr val="0E4E7D"/>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Arial" panose="020B0604020202020204" pitchFamily="34" charset="0"/>
              <a:ea typeface="+mn-ea"/>
              <a:cs typeface="Arial" panose="020B0604020202020204" pitchFamily="34" charset="0"/>
            </a:rPr>
            <a:t>Untaxed IRA distributions</a:t>
          </a:r>
        </a:p>
      </dgm:t>
    </dgm:pt>
    <dgm:pt modelId="{D728789F-ADBC-4F9C-8986-F90E1E4B4BDE}" type="parTrans" cxnId="{736BAD86-A93E-408B-B43C-81B4FD2B4ABE}">
      <dgm:prSet/>
      <dgm:spPr>
        <a:solidFill>
          <a:srgbClr val="0E4E7D"/>
        </a:solidFill>
      </dgm:spPr>
      <dgm:t>
        <a:bodyPr/>
        <a:lstStyle/>
        <a:p>
          <a:endParaRPr lang="en-US"/>
        </a:p>
      </dgm:t>
    </dgm:pt>
    <dgm:pt modelId="{C8513730-0B45-46B1-990C-55189D1B26CA}" type="sibTrans" cxnId="{736BAD86-A93E-408B-B43C-81B4FD2B4ABE}">
      <dgm:prSet/>
      <dgm:spPr/>
      <dgm:t>
        <a:bodyPr/>
        <a:lstStyle/>
        <a:p>
          <a:endParaRPr lang="en-US"/>
        </a:p>
      </dgm:t>
    </dgm:pt>
    <dgm:pt modelId="{C1B1D35A-498D-4E91-8867-9D4E88FCE5E0}">
      <dgm:prSet phldrT="[Text]"/>
      <dgm:spPr>
        <a:xfrm>
          <a:off x="1384573" y="2859025"/>
          <a:ext cx="1847966" cy="1478372"/>
        </a:xfrm>
        <a:solidFill>
          <a:srgbClr val="0E4E7D"/>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Arial" panose="020B0604020202020204" pitchFamily="34" charset="0"/>
              <a:ea typeface="+mn-ea"/>
              <a:cs typeface="Arial" panose="020B0604020202020204" pitchFamily="34" charset="0"/>
            </a:rPr>
            <a:t>Untaxed pension and annuity distributions</a:t>
          </a:r>
        </a:p>
      </dgm:t>
    </dgm:pt>
    <dgm:pt modelId="{B4D6EE51-2971-428A-87AF-BDD89A921F24}" type="parTrans" cxnId="{ACDE67A9-9D74-402C-85BB-C68ECFAE7F7B}">
      <dgm:prSet/>
      <dgm:spPr>
        <a:solidFill>
          <a:srgbClr val="B94F9C"/>
        </a:solidFill>
      </dgm:spPr>
      <dgm:t>
        <a:bodyPr/>
        <a:lstStyle/>
        <a:p>
          <a:endParaRPr lang="en-US"/>
        </a:p>
      </dgm:t>
    </dgm:pt>
    <dgm:pt modelId="{DB37339D-F372-41EC-8215-F10BC14CC3B1}" type="sibTrans" cxnId="{ACDE67A9-9D74-402C-85BB-C68ECFAE7F7B}">
      <dgm:prSet/>
      <dgm:spPr/>
      <dgm:t>
        <a:bodyPr/>
        <a:lstStyle/>
        <a:p>
          <a:endParaRPr lang="en-US"/>
        </a:p>
      </dgm:t>
    </dgm:pt>
    <dgm:pt modelId="{7D6F9570-5B97-4579-93F3-DA7C6B5CE4F8}">
      <dgm:prSet phldrT="[Text]"/>
      <dgm:spPr>
        <a:xfrm>
          <a:off x="1384573" y="2859025"/>
          <a:ext cx="1847966" cy="1478372"/>
        </a:xfrm>
        <a:solidFill>
          <a:srgbClr val="0E4E7D"/>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Arial" panose="020B0604020202020204" pitchFamily="34" charset="0"/>
              <a:ea typeface="+mn-ea"/>
              <a:cs typeface="Arial" panose="020B0604020202020204" pitchFamily="34" charset="0"/>
            </a:rPr>
            <a:t>IRA deductions and payments</a:t>
          </a:r>
        </a:p>
      </dgm:t>
    </dgm:pt>
    <dgm:pt modelId="{1128249D-75B2-45CD-BAAB-FD543B528A29}" type="parTrans" cxnId="{47AC8EF8-B653-4361-936B-2BEA47720B2D}">
      <dgm:prSet/>
      <dgm:spPr/>
      <dgm:t>
        <a:bodyPr/>
        <a:lstStyle/>
        <a:p>
          <a:endParaRPr lang="en-US"/>
        </a:p>
      </dgm:t>
    </dgm:pt>
    <dgm:pt modelId="{2962033A-7AE0-4322-B4D8-5198929B93A8}" type="sibTrans" cxnId="{47AC8EF8-B653-4361-936B-2BEA47720B2D}">
      <dgm:prSet/>
      <dgm:spPr/>
      <dgm:t>
        <a:bodyPr/>
        <a:lstStyle/>
        <a:p>
          <a:endParaRPr lang="en-US"/>
        </a:p>
      </dgm:t>
    </dgm:pt>
    <dgm:pt modelId="{BA04E612-2828-4B79-9FCB-984BEB12AF9B}">
      <dgm:prSet phldrT="[Text]"/>
      <dgm:spPr>
        <a:xfrm>
          <a:off x="1384573" y="2859025"/>
          <a:ext cx="1847966" cy="1478372"/>
        </a:xfrm>
        <a:solidFill>
          <a:srgbClr val="0E4E7D"/>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Arial" panose="020B0604020202020204" pitchFamily="34" charset="0"/>
              <a:ea typeface="+mn-ea"/>
              <a:cs typeface="Arial" panose="020B0604020202020204" pitchFamily="34" charset="0"/>
            </a:rPr>
            <a:t>Tax-exempt interest</a:t>
          </a:r>
        </a:p>
      </dgm:t>
    </dgm:pt>
    <dgm:pt modelId="{D6DE4A15-FE9A-44F1-B696-659426DE82D3}" type="parTrans" cxnId="{9B668EB9-6328-4BB3-ABFA-CDF02D5847FF}">
      <dgm:prSet/>
      <dgm:spPr>
        <a:solidFill>
          <a:srgbClr val="DF7F26"/>
        </a:solidFill>
      </dgm:spPr>
      <dgm:t>
        <a:bodyPr/>
        <a:lstStyle/>
        <a:p>
          <a:endParaRPr lang="en-US"/>
        </a:p>
      </dgm:t>
    </dgm:pt>
    <dgm:pt modelId="{CB81E087-30F9-4694-8E8B-458B4E571AD4}" type="sibTrans" cxnId="{9B668EB9-6328-4BB3-ABFA-CDF02D5847FF}">
      <dgm:prSet/>
      <dgm:spPr/>
      <dgm:t>
        <a:bodyPr/>
        <a:lstStyle/>
        <a:p>
          <a:endParaRPr lang="en-US"/>
        </a:p>
      </dgm:t>
    </dgm:pt>
    <dgm:pt modelId="{B0ADB013-E2F3-4B16-95C5-702CFEE54C58}">
      <dgm:prSet phldrT="[Text]"/>
      <dgm:spPr>
        <a:xfrm>
          <a:off x="1384573" y="2859025"/>
          <a:ext cx="1847966" cy="1478372"/>
        </a:xfrm>
        <a:solidFill>
          <a:srgbClr val="0E4E7D"/>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Arial" panose="020B0604020202020204" pitchFamily="34" charset="0"/>
              <a:ea typeface="+mn-ea"/>
              <a:cs typeface="Arial" panose="020B0604020202020204" pitchFamily="34" charset="0"/>
            </a:rPr>
            <a:t>Education tax credits</a:t>
          </a:r>
        </a:p>
      </dgm:t>
    </dgm:pt>
    <dgm:pt modelId="{8504F0A0-B985-47CF-997B-01C994321979}" type="parTrans" cxnId="{A3C5A72B-845B-419C-9D70-5321B11BD95E}">
      <dgm:prSet/>
      <dgm:spPr>
        <a:solidFill>
          <a:srgbClr val="6DBE4B"/>
        </a:solidFill>
      </dgm:spPr>
      <dgm:t>
        <a:bodyPr/>
        <a:lstStyle/>
        <a:p>
          <a:endParaRPr lang="en-US"/>
        </a:p>
      </dgm:t>
    </dgm:pt>
    <dgm:pt modelId="{2CADBAE4-7267-4C4E-8706-9F4E23153733}" type="sibTrans" cxnId="{A3C5A72B-845B-419C-9D70-5321B11BD95E}">
      <dgm:prSet/>
      <dgm:spPr/>
      <dgm:t>
        <a:bodyPr/>
        <a:lstStyle/>
        <a:p>
          <a:endParaRPr lang="en-US"/>
        </a:p>
      </dgm:t>
    </dgm:pt>
    <dgm:pt modelId="{3472D23D-92DC-4CCD-82F1-513727E7D214}" type="pres">
      <dgm:prSet presAssocID="{3E825322-8DF4-452E-8630-79829ED21422}" presName="cycle" presStyleCnt="0">
        <dgm:presLayoutVars>
          <dgm:chMax val="1"/>
          <dgm:dir/>
          <dgm:animLvl val="ctr"/>
          <dgm:resizeHandles val="exact"/>
        </dgm:presLayoutVars>
      </dgm:prSet>
      <dgm:spPr/>
    </dgm:pt>
    <dgm:pt modelId="{F5E486B6-CFA7-4724-857B-14B75A08A50F}" type="pres">
      <dgm:prSet presAssocID="{639582DD-3379-4953-8F5D-B1408BE9988A}" presName="centerShape" presStyleLbl="node0" presStyleIdx="0" presStyleCnt="1" custScaleX="130337"/>
      <dgm:spPr/>
    </dgm:pt>
    <dgm:pt modelId="{71DA8527-45E0-4955-AF4B-3E1A98A49AEE}" type="pres">
      <dgm:prSet presAssocID="{95901E74-8BC2-4FD9-9DAC-F1EEFE79586A}" presName="parTrans" presStyleLbl="bgSibTrans2D1" presStyleIdx="0" presStyleCnt="9"/>
      <dgm:spPr/>
    </dgm:pt>
    <dgm:pt modelId="{FD9CF289-60AD-47EE-8BC2-CAE8B0F2753D}" type="pres">
      <dgm:prSet presAssocID="{05DEEA38-4430-4DA6-9F40-E1D2E9E5E8EA}" presName="node" presStyleLbl="node1" presStyleIdx="0" presStyleCnt="9">
        <dgm:presLayoutVars>
          <dgm:bulletEnabled val="1"/>
        </dgm:presLayoutVars>
      </dgm:prSet>
      <dgm:spPr>
        <a:prstGeom prst="roundRect">
          <a:avLst>
            <a:gd name="adj" fmla="val 10000"/>
          </a:avLst>
        </a:prstGeom>
      </dgm:spPr>
    </dgm:pt>
    <dgm:pt modelId="{9C2675E1-AB49-48EB-B3C3-9B98A85C9297}" type="pres">
      <dgm:prSet presAssocID="{A0D14211-17CE-42EB-957B-DB4F66DED589}" presName="parTrans" presStyleLbl="bgSibTrans2D1" presStyleIdx="1" presStyleCnt="9"/>
      <dgm:spPr/>
    </dgm:pt>
    <dgm:pt modelId="{6AD74163-C2D6-48CF-841A-F616EFABE0AD}" type="pres">
      <dgm:prSet presAssocID="{DB63CEFC-B7BD-4A0C-A4AD-4760D4D31B63}" presName="node" presStyleLbl="node1" presStyleIdx="1" presStyleCnt="9">
        <dgm:presLayoutVars>
          <dgm:bulletEnabled val="1"/>
        </dgm:presLayoutVars>
      </dgm:prSet>
      <dgm:spPr/>
    </dgm:pt>
    <dgm:pt modelId="{25007941-02A0-4965-9482-6F3A91E66FF3}" type="pres">
      <dgm:prSet presAssocID="{891AB8CB-4BDE-461C-A7B5-89D87D0A151C}" presName="parTrans" presStyleLbl="bgSibTrans2D1" presStyleIdx="2" presStyleCnt="9"/>
      <dgm:spPr/>
    </dgm:pt>
    <dgm:pt modelId="{00AB693F-769A-4D19-AFC3-D528C4195DFF}" type="pres">
      <dgm:prSet presAssocID="{48FD6279-1E56-4DD6-8B26-6B44CC1208F3}" presName="node" presStyleLbl="node1" presStyleIdx="2" presStyleCnt="9">
        <dgm:presLayoutVars>
          <dgm:bulletEnabled val="1"/>
        </dgm:presLayoutVars>
      </dgm:prSet>
      <dgm:spPr/>
    </dgm:pt>
    <dgm:pt modelId="{73B0B7EF-BA9E-4F21-B641-594E7FE88B02}" type="pres">
      <dgm:prSet presAssocID="{37DDBCC9-AA6E-4805-8C6C-D6368D1AF141}" presName="parTrans" presStyleLbl="bgSibTrans2D1" presStyleIdx="3" presStyleCnt="9"/>
      <dgm:spPr/>
    </dgm:pt>
    <dgm:pt modelId="{0BADD5DF-4592-45A6-883B-2D47CF48B2FC}" type="pres">
      <dgm:prSet presAssocID="{985F7062-1896-454B-BEDB-F79960CF34D4}" presName="node" presStyleLbl="node1" presStyleIdx="3" presStyleCnt="9">
        <dgm:presLayoutVars>
          <dgm:bulletEnabled val="1"/>
        </dgm:presLayoutVars>
      </dgm:prSet>
      <dgm:spPr/>
    </dgm:pt>
    <dgm:pt modelId="{82BB3C79-DDCF-4921-9A89-0B4CEAB28CF9}" type="pres">
      <dgm:prSet presAssocID="{D728789F-ADBC-4F9C-8986-F90E1E4B4BDE}" presName="parTrans" presStyleLbl="bgSibTrans2D1" presStyleIdx="4" presStyleCnt="9"/>
      <dgm:spPr/>
    </dgm:pt>
    <dgm:pt modelId="{B9C6FCC8-2C5E-4925-B5B4-4F350BDDAFC6}" type="pres">
      <dgm:prSet presAssocID="{D34EA12A-9E58-4FB0-A428-D2175ED4326A}" presName="node" presStyleLbl="node1" presStyleIdx="4" presStyleCnt="9">
        <dgm:presLayoutVars>
          <dgm:bulletEnabled val="1"/>
        </dgm:presLayoutVars>
      </dgm:prSet>
      <dgm:spPr/>
    </dgm:pt>
    <dgm:pt modelId="{0F63D56E-F687-4E1C-8A73-4715347727B4}" type="pres">
      <dgm:prSet presAssocID="{B4D6EE51-2971-428A-87AF-BDD89A921F24}" presName="parTrans" presStyleLbl="bgSibTrans2D1" presStyleIdx="5" presStyleCnt="9"/>
      <dgm:spPr/>
    </dgm:pt>
    <dgm:pt modelId="{D182ACC9-4FC9-448D-A84F-8AC8D5095003}" type="pres">
      <dgm:prSet presAssocID="{C1B1D35A-498D-4E91-8867-9D4E88FCE5E0}" presName="node" presStyleLbl="node1" presStyleIdx="5" presStyleCnt="9">
        <dgm:presLayoutVars>
          <dgm:bulletEnabled val="1"/>
        </dgm:presLayoutVars>
      </dgm:prSet>
      <dgm:spPr/>
    </dgm:pt>
    <dgm:pt modelId="{46329695-77A2-4C97-B829-60B87D60B394}" type="pres">
      <dgm:prSet presAssocID="{1128249D-75B2-45CD-BAAB-FD543B528A29}" presName="parTrans" presStyleLbl="bgSibTrans2D1" presStyleIdx="6" presStyleCnt="9"/>
      <dgm:spPr/>
    </dgm:pt>
    <dgm:pt modelId="{629309CA-BE88-44C1-B96D-46B2ABA18138}" type="pres">
      <dgm:prSet presAssocID="{7D6F9570-5B97-4579-93F3-DA7C6B5CE4F8}" presName="node" presStyleLbl="node1" presStyleIdx="6" presStyleCnt="9">
        <dgm:presLayoutVars>
          <dgm:bulletEnabled val="1"/>
        </dgm:presLayoutVars>
      </dgm:prSet>
      <dgm:spPr/>
    </dgm:pt>
    <dgm:pt modelId="{F64B4037-45AB-4A00-9EF7-83F7E70B0EFA}" type="pres">
      <dgm:prSet presAssocID="{D6DE4A15-FE9A-44F1-B696-659426DE82D3}" presName="parTrans" presStyleLbl="bgSibTrans2D1" presStyleIdx="7" presStyleCnt="9"/>
      <dgm:spPr/>
    </dgm:pt>
    <dgm:pt modelId="{85600369-C846-458E-BFB9-3A21AE0E3AD7}" type="pres">
      <dgm:prSet presAssocID="{BA04E612-2828-4B79-9FCB-984BEB12AF9B}" presName="node" presStyleLbl="node1" presStyleIdx="7" presStyleCnt="9">
        <dgm:presLayoutVars>
          <dgm:bulletEnabled val="1"/>
        </dgm:presLayoutVars>
      </dgm:prSet>
      <dgm:spPr/>
    </dgm:pt>
    <dgm:pt modelId="{2BAF6520-E3DC-4A2A-9932-8A15E6C0BDEF}" type="pres">
      <dgm:prSet presAssocID="{8504F0A0-B985-47CF-997B-01C994321979}" presName="parTrans" presStyleLbl="bgSibTrans2D1" presStyleIdx="8" presStyleCnt="9"/>
      <dgm:spPr/>
    </dgm:pt>
    <dgm:pt modelId="{63E44240-0D9E-4394-A4EB-4294C280CCFD}" type="pres">
      <dgm:prSet presAssocID="{B0ADB013-E2F3-4B16-95C5-702CFEE54C58}" presName="node" presStyleLbl="node1" presStyleIdx="8" presStyleCnt="9">
        <dgm:presLayoutVars>
          <dgm:bulletEnabled val="1"/>
        </dgm:presLayoutVars>
      </dgm:prSet>
      <dgm:spPr/>
    </dgm:pt>
  </dgm:ptLst>
  <dgm:cxnLst>
    <dgm:cxn modelId="{E5A81E21-C6FF-4721-946A-21AE690814BA}" type="presOf" srcId="{C1B1D35A-498D-4E91-8867-9D4E88FCE5E0}" destId="{D182ACC9-4FC9-448D-A84F-8AC8D5095003}" srcOrd="0" destOrd="0" presId="urn:microsoft.com/office/officeart/2005/8/layout/radial4"/>
    <dgm:cxn modelId="{620C932B-8349-4BE3-8519-4EFF46637FCA}" type="presOf" srcId="{37DDBCC9-AA6E-4805-8C6C-D6368D1AF141}" destId="{73B0B7EF-BA9E-4F21-B641-594E7FE88B02}" srcOrd="0" destOrd="0" presId="urn:microsoft.com/office/officeart/2005/8/layout/radial4"/>
    <dgm:cxn modelId="{A3C5A72B-845B-419C-9D70-5321B11BD95E}" srcId="{639582DD-3379-4953-8F5D-B1408BE9988A}" destId="{B0ADB013-E2F3-4B16-95C5-702CFEE54C58}" srcOrd="8" destOrd="0" parTransId="{8504F0A0-B985-47CF-997B-01C994321979}" sibTransId="{2CADBAE4-7267-4C4E-8706-9F4E23153733}"/>
    <dgm:cxn modelId="{AA72CE4F-363D-4BA0-836B-6889F4BA8D7F}" type="presOf" srcId="{7D6F9570-5B97-4579-93F3-DA7C6B5CE4F8}" destId="{629309CA-BE88-44C1-B96D-46B2ABA18138}" srcOrd="0" destOrd="0" presId="urn:microsoft.com/office/officeart/2005/8/layout/radial4"/>
    <dgm:cxn modelId="{D394AE51-BF87-4066-A0F6-034FEA25C1F7}" type="presOf" srcId="{639582DD-3379-4953-8F5D-B1408BE9988A}" destId="{F5E486B6-CFA7-4724-857B-14B75A08A50F}" srcOrd="0" destOrd="0" presId="urn:microsoft.com/office/officeart/2005/8/layout/radial4"/>
    <dgm:cxn modelId="{7AF29753-97F3-422B-9E9F-DAEB0401AFF3}" type="presOf" srcId="{D728789F-ADBC-4F9C-8986-F90E1E4B4BDE}" destId="{82BB3C79-DDCF-4921-9A89-0B4CEAB28CF9}" srcOrd="0" destOrd="0" presId="urn:microsoft.com/office/officeart/2005/8/layout/radial4"/>
    <dgm:cxn modelId="{3AE27D54-35B0-4A22-8862-F237E96E6F2E}" type="presOf" srcId="{BA04E612-2828-4B79-9FCB-984BEB12AF9B}" destId="{85600369-C846-458E-BFB9-3A21AE0E3AD7}" srcOrd="0" destOrd="0" presId="urn:microsoft.com/office/officeart/2005/8/layout/radial4"/>
    <dgm:cxn modelId="{19C53365-C7F4-46F3-B338-1578AF3EF566}" type="presOf" srcId="{8504F0A0-B985-47CF-997B-01C994321979}" destId="{2BAF6520-E3DC-4A2A-9932-8A15E6C0BDEF}" srcOrd="0" destOrd="0" presId="urn:microsoft.com/office/officeart/2005/8/layout/radial4"/>
    <dgm:cxn modelId="{156E436B-31F7-4401-A66C-18E84FE9D46E}" type="presOf" srcId="{D34EA12A-9E58-4FB0-A428-D2175ED4326A}" destId="{B9C6FCC8-2C5E-4925-B5B4-4F350BDDAFC6}" srcOrd="0" destOrd="0" presId="urn:microsoft.com/office/officeart/2005/8/layout/radial4"/>
    <dgm:cxn modelId="{7AC2087E-C411-438F-BC4C-4E8D4157E24B}" type="presOf" srcId="{1128249D-75B2-45CD-BAAB-FD543B528A29}" destId="{46329695-77A2-4C97-B829-60B87D60B394}" srcOrd="0" destOrd="0" presId="urn:microsoft.com/office/officeart/2005/8/layout/radial4"/>
    <dgm:cxn modelId="{736BAD86-A93E-408B-B43C-81B4FD2B4ABE}" srcId="{639582DD-3379-4953-8F5D-B1408BE9988A}" destId="{D34EA12A-9E58-4FB0-A428-D2175ED4326A}" srcOrd="4" destOrd="0" parTransId="{D728789F-ADBC-4F9C-8986-F90E1E4B4BDE}" sibTransId="{C8513730-0B45-46B1-990C-55189D1B26CA}"/>
    <dgm:cxn modelId="{26A3ED8D-504E-4D1F-8673-3B330522CBD9}" type="presOf" srcId="{48FD6279-1E56-4DD6-8B26-6B44CC1208F3}" destId="{00AB693F-769A-4D19-AFC3-D528C4195DFF}" srcOrd="0" destOrd="0" presId="urn:microsoft.com/office/officeart/2005/8/layout/radial4"/>
    <dgm:cxn modelId="{E8327BA1-701C-4FEF-A5B8-17507645CB2D}" type="presOf" srcId="{95901E74-8BC2-4FD9-9DAC-F1EEFE79586A}" destId="{71DA8527-45E0-4955-AF4B-3E1A98A49AEE}" srcOrd="0" destOrd="0" presId="urn:microsoft.com/office/officeart/2005/8/layout/radial4"/>
    <dgm:cxn modelId="{E8062CA2-BD39-49D0-9A7E-9F217CC0A260}" type="presOf" srcId="{B4D6EE51-2971-428A-87AF-BDD89A921F24}" destId="{0F63D56E-F687-4E1C-8A73-4715347727B4}" srcOrd="0" destOrd="0" presId="urn:microsoft.com/office/officeart/2005/8/layout/radial4"/>
    <dgm:cxn modelId="{ACDE67A9-9D74-402C-85BB-C68ECFAE7F7B}" srcId="{639582DD-3379-4953-8F5D-B1408BE9988A}" destId="{C1B1D35A-498D-4E91-8867-9D4E88FCE5E0}" srcOrd="5" destOrd="0" parTransId="{B4D6EE51-2971-428A-87AF-BDD89A921F24}" sibTransId="{DB37339D-F372-41EC-8215-F10BC14CC3B1}"/>
    <dgm:cxn modelId="{DFE2D9AF-664F-4535-BF15-E8A914B0EDAB}" type="presOf" srcId="{985F7062-1896-454B-BEDB-F79960CF34D4}" destId="{0BADD5DF-4592-45A6-883B-2D47CF48B2FC}" srcOrd="0" destOrd="0" presId="urn:microsoft.com/office/officeart/2005/8/layout/radial4"/>
    <dgm:cxn modelId="{9B668EB9-6328-4BB3-ABFA-CDF02D5847FF}" srcId="{639582DD-3379-4953-8F5D-B1408BE9988A}" destId="{BA04E612-2828-4B79-9FCB-984BEB12AF9B}" srcOrd="7" destOrd="0" parTransId="{D6DE4A15-FE9A-44F1-B696-659426DE82D3}" sibTransId="{CB81E087-30F9-4694-8E8B-458B4E571AD4}"/>
    <dgm:cxn modelId="{B0DAB8C1-CFCD-4655-837B-75338B79CF96}" type="presOf" srcId="{D6DE4A15-FE9A-44F1-B696-659426DE82D3}" destId="{F64B4037-45AB-4A00-9EF7-83F7E70B0EFA}" srcOrd="0" destOrd="0" presId="urn:microsoft.com/office/officeart/2005/8/layout/radial4"/>
    <dgm:cxn modelId="{22B4FEC1-DBD7-4154-83F3-3E96C79363ED}" type="presOf" srcId="{B0ADB013-E2F3-4B16-95C5-702CFEE54C58}" destId="{63E44240-0D9E-4394-A4EB-4294C280CCFD}" srcOrd="0" destOrd="0" presId="urn:microsoft.com/office/officeart/2005/8/layout/radial4"/>
    <dgm:cxn modelId="{DC7D4BC5-3AAC-4C1B-BC45-F9D3D6F2E098}" type="presOf" srcId="{891AB8CB-4BDE-461C-A7B5-89D87D0A151C}" destId="{25007941-02A0-4965-9482-6F3A91E66FF3}" srcOrd="0" destOrd="0" presId="urn:microsoft.com/office/officeart/2005/8/layout/radial4"/>
    <dgm:cxn modelId="{344457CE-C491-4EC1-B6DB-9C4D4B18432A}" srcId="{3E825322-8DF4-452E-8630-79829ED21422}" destId="{639582DD-3379-4953-8F5D-B1408BE9988A}" srcOrd="0" destOrd="0" parTransId="{488B83AF-5B6E-4534-87CA-74CF4A29B7A6}" sibTransId="{27B553AD-B7F9-4FB7-80F2-99A639D35828}"/>
    <dgm:cxn modelId="{E55E7DDF-ED7C-4853-B49E-A093CA017CD8}" srcId="{639582DD-3379-4953-8F5D-B1408BE9988A}" destId="{48FD6279-1E56-4DD6-8B26-6B44CC1208F3}" srcOrd="2" destOrd="0" parTransId="{891AB8CB-4BDE-461C-A7B5-89D87D0A151C}" sibTransId="{C5D95BAF-C019-482B-B0D9-2F018B3ED89D}"/>
    <dgm:cxn modelId="{EFCEC0DF-3D00-4E19-B355-3CDCD6A05B50}" srcId="{639582DD-3379-4953-8F5D-B1408BE9988A}" destId="{DB63CEFC-B7BD-4A0C-A4AD-4760D4D31B63}" srcOrd="1" destOrd="0" parTransId="{A0D14211-17CE-42EB-957B-DB4F66DED589}" sibTransId="{C53B84C4-231A-4203-8647-57C9D0B128CA}"/>
    <dgm:cxn modelId="{61CDC1F3-3C25-45EB-A72A-BD02E4698E48}" srcId="{639582DD-3379-4953-8F5D-B1408BE9988A}" destId="{05DEEA38-4430-4DA6-9F40-E1D2E9E5E8EA}" srcOrd="0" destOrd="0" parTransId="{95901E74-8BC2-4FD9-9DAC-F1EEFE79586A}" sibTransId="{A607330D-4D46-4692-94EC-EB46C3967B3C}"/>
    <dgm:cxn modelId="{773459F6-1D62-42D2-B052-50B9A7FCB7BB}" type="presOf" srcId="{DB63CEFC-B7BD-4A0C-A4AD-4760D4D31B63}" destId="{6AD74163-C2D6-48CF-841A-F616EFABE0AD}" srcOrd="0" destOrd="0" presId="urn:microsoft.com/office/officeart/2005/8/layout/radial4"/>
    <dgm:cxn modelId="{47AC8EF8-B653-4361-936B-2BEA47720B2D}" srcId="{639582DD-3379-4953-8F5D-B1408BE9988A}" destId="{7D6F9570-5B97-4579-93F3-DA7C6B5CE4F8}" srcOrd="6" destOrd="0" parTransId="{1128249D-75B2-45CD-BAAB-FD543B528A29}" sibTransId="{2962033A-7AE0-4322-B4D8-5198929B93A8}"/>
    <dgm:cxn modelId="{6D5127F9-5821-40D3-B750-C404C5AA952F}" type="presOf" srcId="{A0D14211-17CE-42EB-957B-DB4F66DED589}" destId="{9C2675E1-AB49-48EB-B3C3-9B98A85C9297}" srcOrd="0" destOrd="0" presId="urn:microsoft.com/office/officeart/2005/8/layout/radial4"/>
    <dgm:cxn modelId="{3AD7D0F9-C445-4F6A-9AC5-E1358ABE7A85}" type="presOf" srcId="{05DEEA38-4430-4DA6-9F40-E1D2E9E5E8EA}" destId="{FD9CF289-60AD-47EE-8BC2-CAE8B0F2753D}" srcOrd="0" destOrd="0" presId="urn:microsoft.com/office/officeart/2005/8/layout/radial4"/>
    <dgm:cxn modelId="{01A52CFB-A56C-4294-88EC-FEDB6CF8F3E5}" type="presOf" srcId="{3E825322-8DF4-452E-8630-79829ED21422}" destId="{3472D23D-92DC-4CCD-82F1-513727E7D214}" srcOrd="0" destOrd="0" presId="urn:microsoft.com/office/officeart/2005/8/layout/radial4"/>
    <dgm:cxn modelId="{E05D99FE-6936-4E1E-BC5B-62CA444EA6C3}" srcId="{639582DD-3379-4953-8F5D-B1408BE9988A}" destId="{985F7062-1896-454B-BEDB-F79960CF34D4}" srcOrd="3" destOrd="0" parTransId="{37DDBCC9-AA6E-4805-8C6C-D6368D1AF141}" sibTransId="{387F9C02-D864-4AF3-A42C-C7ABFFD031D8}"/>
    <dgm:cxn modelId="{2E63A2D1-3815-4ED8-B6D7-312EBF46B0CE}" type="presParOf" srcId="{3472D23D-92DC-4CCD-82F1-513727E7D214}" destId="{F5E486B6-CFA7-4724-857B-14B75A08A50F}" srcOrd="0" destOrd="0" presId="urn:microsoft.com/office/officeart/2005/8/layout/radial4"/>
    <dgm:cxn modelId="{58C379E6-53A2-4DD3-9861-008E61A64326}" type="presParOf" srcId="{3472D23D-92DC-4CCD-82F1-513727E7D214}" destId="{71DA8527-45E0-4955-AF4B-3E1A98A49AEE}" srcOrd="1" destOrd="0" presId="urn:microsoft.com/office/officeart/2005/8/layout/radial4"/>
    <dgm:cxn modelId="{DB40645F-E6F3-48F4-9B09-9233A390C73D}" type="presParOf" srcId="{3472D23D-92DC-4CCD-82F1-513727E7D214}" destId="{FD9CF289-60AD-47EE-8BC2-CAE8B0F2753D}" srcOrd="2" destOrd="0" presId="urn:microsoft.com/office/officeart/2005/8/layout/radial4"/>
    <dgm:cxn modelId="{57A742AF-F3B6-4F99-A284-65E06914B15A}" type="presParOf" srcId="{3472D23D-92DC-4CCD-82F1-513727E7D214}" destId="{9C2675E1-AB49-48EB-B3C3-9B98A85C9297}" srcOrd="3" destOrd="0" presId="urn:microsoft.com/office/officeart/2005/8/layout/radial4"/>
    <dgm:cxn modelId="{59776E6A-78D8-4189-8990-46C63CEC197D}" type="presParOf" srcId="{3472D23D-92DC-4CCD-82F1-513727E7D214}" destId="{6AD74163-C2D6-48CF-841A-F616EFABE0AD}" srcOrd="4" destOrd="0" presId="urn:microsoft.com/office/officeart/2005/8/layout/radial4"/>
    <dgm:cxn modelId="{BEB7A0D7-48BC-4CE0-A051-483B82C2AB7E}" type="presParOf" srcId="{3472D23D-92DC-4CCD-82F1-513727E7D214}" destId="{25007941-02A0-4965-9482-6F3A91E66FF3}" srcOrd="5" destOrd="0" presId="urn:microsoft.com/office/officeart/2005/8/layout/radial4"/>
    <dgm:cxn modelId="{C313AF91-7F4A-4476-B066-17A8A638E9A7}" type="presParOf" srcId="{3472D23D-92DC-4CCD-82F1-513727E7D214}" destId="{00AB693F-769A-4D19-AFC3-D528C4195DFF}" srcOrd="6" destOrd="0" presId="urn:microsoft.com/office/officeart/2005/8/layout/radial4"/>
    <dgm:cxn modelId="{D0C6BA44-E4CB-4630-9D08-469D3C8B8803}" type="presParOf" srcId="{3472D23D-92DC-4CCD-82F1-513727E7D214}" destId="{73B0B7EF-BA9E-4F21-B641-594E7FE88B02}" srcOrd="7" destOrd="0" presId="urn:microsoft.com/office/officeart/2005/8/layout/radial4"/>
    <dgm:cxn modelId="{0CCD1119-302F-4984-B4AD-0BB124F6C738}" type="presParOf" srcId="{3472D23D-92DC-4CCD-82F1-513727E7D214}" destId="{0BADD5DF-4592-45A6-883B-2D47CF48B2FC}" srcOrd="8" destOrd="0" presId="urn:microsoft.com/office/officeart/2005/8/layout/radial4"/>
    <dgm:cxn modelId="{38A796FD-8F1A-417E-8337-82FA4F8BEDF6}" type="presParOf" srcId="{3472D23D-92DC-4CCD-82F1-513727E7D214}" destId="{82BB3C79-DDCF-4921-9A89-0B4CEAB28CF9}" srcOrd="9" destOrd="0" presId="urn:microsoft.com/office/officeart/2005/8/layout/radial4"/>
    <dgm:cxn modelId="{3F5D063C-F562-4014-8965-55850AAB643E}" type="presParOf" srcId="{3472D23D-92DC-4CCD-82F1-513727E7D214}" destId="{B9C6FCC8-2C5E-4925-B5B4-4F350BDDAFC6}" srcOrd="10" destOrd="0" presId="urn:microsoft.com/office/officeart/2005/8/layout/radial4"/>
    <dgm:cxn modelId="{115591B2-F679-447D-8E8E-09831954D5CC}" type="presParOf" srcId="{3472D23D-92DC-4CCD-82F1-513727E7D214}" destId="{0F63D56E-F687-4E1C-8A73-4715347727B4}" srcOrd="11" destOrd="0" presId="urn:microsoft.com/office/officeart/2005/8/layout/radial4"/>
    <dgm:cxn modelId="{8433BD47-A245-420A-A0F7-8F2690A6E2E6}" type="presParOf" srcId="{3472D23D-92DC-4CCD-82F1-513727E7D214}" destId="{D182ACC9-4FC9-448D-A84F-8AC8D5095003}" srcOrd="12" destOrd="0" presId="urn:microsoft.com/office/officeart/2005/8/layout/radial4"/>
    <dgm:cxn modelId="{10C6E22F-25D2-49D9-9B1A-421CADB85037}" type="presParOf" srcId="{3472D23D-92DC-4CCD-82F1-513727E7D214}" destId="{46329695-77A2-4C97-B829-60B87D60B394}" srcOrd="13" destOrd="0" presId="urn:microsoft.com/office/officeart/2005/8/layout/radial4"/>
    <dgm:cxn modelId="{ADDB8710-5DB7-492A-86BE-BA3025FEEFE3}" type="presParOf" srcId="{3472D23D-92DC-4CCD-82F1-513727E7D214}" destId="{629309CA-BE88-44C1-B96D-46B2ABA18138}" srcOrd="14" destOrd="0" presId="urn:microsoft.com/office/officeart/2005/8/layout/radial4"/>
    <dgm:cxn modelId="{BA9E64E8-B9EB-4079-85BC-DB024F1036F4}" type="presParOf" srcId="{3472D23D-92DC-4CCD-82F1-513727E7D214}" destId="{F64B4037-45AB-4A00-9EF7-83F7E70B0EFA}" srcOrd="15" destOrd="0" presId="urn:microsoft.com/office/officeart/2005/8/layout/radial4"/>
    <dgm:cxn modelId="{8EA3360A-FA25-4B53-A90E-E74BD3B325E1}" type="presParOf" srcId="{3472D23D-92DC-4CCD-82F1-513727E7D214}" destId="{85600369-C846-458E-BFB9-3A21AE0E3AD7}" srcOrd="16" destOrd="0" presId="urn:microsoft.com/office/officeart/2005/8/layout/radial4"/>
    <dgm:cxn modelId="{130483F0-461A-49C1-AD1C-8BEC9958CCBD}" type="presParOf" srcId="{3472D23D-92DC-4CCD-82F1-513727E7D214}" destId="{2BAF6520-E3DC-4A2A-9932-8A15E6C0BDEF}" srcOrd="17" destOrd="0" presId="urn:microsoft.com/office/officeart/2005/8/layout/radial4"/>
    <dgm:cxn modelId="{FAA95388-A927-4CBD-B067-196B2E9190CC}" type="presParOf" srcId="{3472D23D-92DC-4CCD-82F1-513727E7D214}" destId="{63E44240-0D9E-4394-A4EB-4294C280CCFD}"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04EB95-F04B-4281-99C5-1B2EE676B850}" type="doc">
      <dgm:prSet loTypeId="urn:microsoft.com/office/officeart/2005/8/layout/hProcess9" loCatId="process" qsTypeId="urn:microsoft.com/office/officeart/2005/8/quickstyle/simple1" qsCatId="simple" csTypeId="urn:microsoft.com/office/officeart/2005/8/colors/accent2_2" csCatId="accent2" phldr="1"/>
      <dgm:spPr/>
    </dgm:pt>
    <dgm:pt modelId="{C9DB2C34-FEC5-4C79-9838-C7B2D4488686}">
      <dgm:prSet phldrT="[Text]"/>
      <dgm:spPr/>
      <dgm:t>
        <a:bodyPr/>
        <a:lstStyle/>
        <a:p>
          <a:r>
            <a:rPr lang="en-US" dirty="0">
              <a:latin typeface="Arial" panose="020B0604020202020204" pitchFamily="34" charset="0"/>
              <a:cs typeface="Arial" panose="020B0604020202020204" pitchFamily="34" charset="0"/>
            </a:rPr>
            <a:t>Evaluate each individual biological/adoptive parent’s support separately without regard to stepparent’s income or support</a:t>
          </a:r>
        </a:p>
      </dgm:t>
    </dgm:pt>
    <dgm:pt modelId="{2C02BA47-EFAD-4FDB-B1C4-EE57D037DEC3}" type="parTrans" cxnId="{C174C298-AA6D-40BB-8A1D-1A4E9B9E2906}">
      <dgm:prSet/>
      <dgm:spPr/>
      <dgm:t>
        <a:bodyPr/>
        <a:lstStyle/>
        <a:p>
          <a:endParaRPr lang="en-US">
            <a:latin typeface="Arial" panose="020B0604020202020204" pitchFamily="34" charset="0"/>
            <a:cs typeface="Arial" panose="020B0604020202020204" pitchFamily="34" charset="0"/>
          </a:endParaRPr>
        </a:p>
      </dgm:t>
    </dgm:pt>
    <dgm:pt modelId="{9A446D0B-F7E4-4366-921B-7EA0BF3F774C}" type="sibTrans" cxnId="{C174C298-AA6D-40BB-8A1D-1A4E9B9E2906}">
      <dgm:prSet/>
      <dgm:spPr/>
      <dgm:t>
        <a:bodyPr/>
        <a:lstStyle/>
        <a:p>
          <a:endParaRPr lang="en-US">
            <a:latin typeface="Arial" panose="020B0604020202020204" pitchFamily="34" charset="0"/>
            <a:cs typeface="Arial" panose="020B0604020202020204" pitchFamily="34" charset="0"/>
          </a:endParaRPr>
        </a:p>
      </dgm:t>
    </dgm:pt>
    <dgm:pt modelId="{F2D8099E-B66F-45D9-9CF7-A65F92EF572D}">
      <dgm:prSet phldrT="[Text]"/>
      <dgm:spPr/>
      <dgm:t>
        <a:bodyPr/>
        <a:lstStyle/>
        <a:p>
          <a:r>
            <a:rPr lang="en-US" dirty="0">
              <a:latin typeface="Arial" panose="020B0604020202020204" pitchFamily="34" charset="0"/>
              <a:cs typeface="Arial" panose="020B0604020202020204" pitchFamily="34" charset="0"/>
            </a:rPr>
            <a:t>Parent providing most support is parent of record</a:t>
          </a:r>
        </a:p>
      </dgm:t>
    </dgm:pt>
    <dgm:pt modelId="{009E74B9-1D8F-48DF-8DD0-33EE54BF82AB}" type="parTrans" cxnId="{BA43EDD8-4D4E-4CFC-B9E6-76AFB7B33D89}">
      <dgm:prSet/>
      <dgm:spPr/>
      <dgm:t>
        <a:bodyPr/>
        <a:lstStyle/>
        <a:p>
          <a:endParaRPr lang="en-US">
            <a:latin typeface="Arial" panose="020B0604020202020204" pitchFamily="34" charset="0"/>
            <a:cs typeface="Arial" panose="020B0604020202020204" pitchFamily="34" charset="0"/>
          </a:endParaRPr>
        </a:p>
      </dgm:t>
    </dgm:pt>
    <dgm:pt modelId="{C81B6939-3F98-465D-BB00-9CCF035E3314}" type="sibTrans" cxnId="{BA43EDD8-4D4E-4CFC-B9E6-76AFB7B33D89}">
      <dgm:prSet/>
      <dgm:spPr/>
      <dgm:t>
        <a:bodyPr/>
        <a:lstStyle/>
        <a:p>
          <a:endParaRPr lang="en-US">
            <a:latin typeface="Arial" panose="020B0604020202020204" pitchFamily="34" charset="0"/>
            <a:cs typeface="Arial" panose="020B0604020202020204" pitchFamily="34" charset="0"/>
          </a:endParaRPr>
        </a:p>
      </dgm:t>
    </dgm:pt>
    <dgm:pt modelId="{FDE84876-76CB-4D8B-A4E6-F51D3A5596E3}">
      <dgm:prSet phldrT="[Text]"/>
      <dgm:spPr/>
      <dgm:t>
        <a:bodyPr/>
        <a:lstStyle/>
        <a:p>
          <a:r>
            <a:rPr lang="en-US" dirty="0">
              <a:latin typeface="Arial" panose="020B0604020202020204" pitchFamily="34" charset="0"/>
              <a:cs typeface="Arial" panose="020B0604020202020204" pitchFamily="34" charset="0"/>
            </a:rPr>
            <a:t>Include parent of record and, if remarried, spouse’s information on FAFSA</a:t>
          </a:r>
        </a:p>
      </dgm:t>
    </dgm:pt>
    <dgm:pt modelId="{5E3E42CD-42B6-4E12-81B0-9D49CE830295}" type="parTrans" cxnId="{C4C65B89-21EA-4C74-B871-DDD7C221FBDF}">
      <dgm:prSet/>
      <dgm:spPr/>
      <dgm:t>
        <a:bodyPr/>
        <a:lstStyle/>
        <a:p>
          <a:endParaRPr lang="en-US">
            <a:latin typeface="Arial" panose="020B0604020202020204" pitchFamily="34" charset="0"/>
            <a:cs typeface="Arial" panose="020B0604020202020204" pitchFamily="34" charset="0"/>
          </a:endParaRPr>
        </a:p>
      </dgm:t>
    </dgm:pt>
    <dgm:pt modelId="{1139E3AC-A28A-4A71-BD72-A6FDE3614D5D}" type="sibTrans" cxnId="{C4C65B89-21EA-4C74-B871-DDD7C221FBDF}">
      <dgm:prSet/>
      <dgm:spPr/>
      <dgm:t>
        <a:bodyPr/>
        <a:lstStyle/>
        <a:p>
          <a:endParaRPr lang="en-US">
            <a:latin typeface="Arial" panose="020B0604020202020204" pitchFamily="34" charset="0"/>
            <a:cs typeface="Arial" panose="020B0604020202020204" pitchFamily="34" charset="0"/>
          </a:endParaRPr>
        </a:p>
      </dgm:t>
    </dgm:pt>
    <dgm:pt modelId="{FD72F238-AA64-473F-A545-08C77B302F4B}" type="pres">
      <dgm:prSet presAssocID="{4204EB95-F04B-4281-99C5-1B2EE676B850}" presName="CompostProcess" presStyleCnt="0">
        <dgm:presLayoutVars>
          <dgm:dir/>
          <dgm:resizeHandles val="exact"/>
        </dgm:presLayoutVars>
      </dgm:prSet>
      <dgm:spPr/>
    </dgm:pt>
    <dgm:pt modelId="{34A9B86E-1DBE-44FC-91BC-A8A69572591C}" type="pres">
      <dgm:prSet presAssocID="{4204EB95-F04B-4281-99C5-1B2EE676B850}" presName="arrow" presStyleLbl="bgShp" presStyleIdx="0" presStyleCnt="1"/>
      <dgm:spPr/>
    </dgm:pt>
    <dgm:pt modelId="{D40CEF41-6126-4F3C-808D-B1DEE5256061}" type="pres">
      <dgm:prSet presAssocID="{4204EB95-F04B-4281-99C5-1B2EE676B850}" presName="linearProcess" presStyleCnt="0"/>
      <dgm:spPr/>
    </dgm:pt>
    <dgm:pt modelId="{EA2176AD-8911-4C7D-BBB4-247400ABC3EB}" type="pres">
      <dgm:prSet presAssocID="{C9DB2C34-FEC5-4C79-9838-C7B2D4488686}" presName="textNode" presStyleLbl="node1" presStyleIdx="0" presStyleCnt="3">
        <dgm:presLayoutVars>
          <dgm:bulletEnabled val="1"/>
        </dgm:presLayoutVars>
      </dgm:prSet>
      <dgm:spPr/>
    </dgm:pt>
    <dgm:pt modelId="{E6CCD428-AD9F-4603-A155-AB02191F3707}" type="pres">
      <dgm:prSet presAssocID="{9A446D0B-F7E4-4366-921B-7EA0BF3F774C}" presName="sibTrans" presStyleCnt="0"/>
      <dgm:spPr/>
    </dgm:pt>
    <dgm:pt modelId="{442D9146-6680-4F49-8655-0193D78F6D4F}" type="pres">
      <dgm:prSet presAssocID="{F2D8099E-B66F-45D9-9CF7-A65F92EF572D}" presName="textNode" presStyleLbl="node1" presStyleIdx="1" presStyleCnt="3">
        <dgm:presLayoutVars>
          <dgm:bulletEnabled val="1"/>
        </dgm:presLayoutVars>
      </dgm:prSet>
      <dgm:spPr/>
    </dgm:pt>
    <dgm:pt modelId="{1ED741D8-6D4F-4532-B5FA-45CA763D4341}" type="pres">
      <dgm:prSet presAssocID="{C81B6939-3F98-465D-BB00-9CCF035E3314}" presName="sibTrans" presStyleCnt="0"/>
      <dgm:spPr/>
    </dgm:pt>
    <dgm:pt modelId="{8E438C3F-81D7-48DF-A71E-DB8E55218964}" type="pres">
      <dgm:prSet presAssocID="{FDE84876-76CB-4D8B-A4E6-F51D3A5596E3}" presName="textNode" presStyleLbl="node1" presStyleIdx="2" presStyleCnt="3">
        <dgm:presLayoutVars>
          <dgm:bulletEnabled val="1"/>
        </dgm:presLayoutVars>
      </dgm:prSet>
      <dgm:spPr/>
    </dgm:pt>
  </dgm:ptLst>
  <dgm:cxnLst>
    <dgm:cxn modelId="{3BC72E60-ECF8-45B7-B04C-4A2F6289C2CF}" type="presOf" srcId="{C9DB2C34-FEC5-4C79-9838-C7B2D4488686}" destId="{EA2176AD-8911-4C7D-BBB4-247400ABC3EB}" srcOrd="0" destOrd="0" presId="urn:microsoft.com/office/officeart/2005/8/layout/hProcess9"/>
    <dgm:cxn modelId="{97C46B76-BA43-4AFE-A9D8-80A8AD1C48A3}" type="presOf" srcId="{4204EB95-F04B-4281-99C5-1B2EE676B850}" destId="{FD72F238-AA64-473F-A545-08C77B302F4B}" srcOrd="0" destOrd="0" presId="urn:microsoft.com/office/officeart/2005/8/layout/hProcess9"/>
    <dgm:cxn modelId="{C4C65B89-21EA-4C74-B871-DDD7C221FBDF}" srcId="{4204EB95-F04B-4281-99C5-1B2EE676B850}" destId="{FDE84876-76CB-4D8B-A4E6-F51D3A5596E3}" srcOrd="2" destOrd="0" parTransId="{5E3E42CD-42B6-4E12-81B0-9D49CE830295}" sibTransId="{1139E3AC-A28A-4A71-BD72-A6FDE3614D5D}"/>
    <dgm:cxn modelId="{C174C298-AA6D-40BB-8A1D-1A4E9B9E2906}" srcId="{4204EB95-F04B-4281-99C5-1B2EE676B850}" destId="{C9DB2C34-FEC5-4C79-9838-C7B2D4488686}" srcOrd="0" destOrd="0" parTransId="{2C02BA47-EFAD-4FDB-B1C4-EE57D037DEC3}" sibTransId="{9A446D0B-F7E4-4366-921B-7EA0BF3F774C}"/>
    <dgm:cxn modelId="{BA43EDD8-4D4E-4CFC-B9E6-76AFB7B33D89}" srcId="{4204EB95-F04B-4281-99C5-1B2EE676B850}" destId="{F2D8099E-B66F-45D9-9CF7-A65F92EF572D}" srcOrd="1" destOrd="0" parTransId="{009E74B9-1D8F-48DF-8DD0-33EE54BF82AB}" sibTransId="{C81B6939-3F98-465D-BB00-9CCF035E3314}"/>
    <dgm:cxn modelId="{E6E9E6E0-70DC-409A-97BB-AD819649AFD9}" type="presOf" srcId="{F2D8099E-B66F-45D9-9CF7-A65F92EF572D}" destId="{442D9146-6680-4F49-8655-0193D78F6D4F}" srcOrd="0" destOrd="0" presId="urn:microsoft.com/office/officeart/2005/8/layout/hProcess9"/>
    <dgm:cxn modelId="{AECDD2FE-B165-45AA-93EB-0D423209A15C}" type="presOf" srcId="{FDE84876-76CB-4D8B-A4E6-F51D3A5596E3}" destId="{8E438C3F-81D7-48DF-A71E-DB8E55218964}" srcOrd="0" destOrd="0" presId="urn:microsoft.com/office/officeart/2005/8/layout/hProcess9"/>
    <dgm:cxn modelId="{116068AC-E4FF-4A22-A3CD-296D9D92DBAA}" type="presParOf" srcId="{FD72F238-AA64-473F-A545-08C77B302F4B}" destId="{34A9B86E-1DBE-44FC-91BC-A8A69572591C}" srcOrd="0" destOrd="0" presId="urn:microsoft.com/office/officeart/2005/8/layout/hProcess9"/>
    <dgm:cxn modelId="{23416672-C1B4-41DD-B276-86EA9D6FBCF3}" type="presParOf" srcId="{FD72F238-AA64-473F-A545-08C77B302F4B}" destId="{D40CEF41-6126-4F3C-808D-B1DEE5256061}" srcOrd="1" destOrd="0" presId="urn:microsoft.com/office/officeart/2005/8/layout/hProcess9"/>
    <dgm:cxn modelId="{02CCF666-3C41-4EC6-900F-DED153964675}" type="presParOf" srcId="{D40CEF41-6126-4F3C-808D-B1DEE5256061}" destId="{EA2176AD-8911-4C7D-BBB4-247400ABC3EB}" srcOrd="0" destOrd="0" presId="urn:microsoft.com/office/officeart/2005/8/layout/hProcess9"/>
    <dgm:cxn modelId="{B2CF1D96-A232-45DD-8138-93A061BB9B5C}" type="presParOf" srcId="{D40CEF41-6126-4F3C-808D-B1DEE5256061}" destId="{E6CCD428-AD9F-4603-A155-AB02191F3707}" srcOrd="1" destOrd="0" presId="urn:microsoft.com/office/officeart/2005/8/layout/hProcess9"/>
    <dgm:cxn modelId="{268E1F36-F93E-4196-BDE0-70DCFC32E5A5}" type="presParOf" srcId="{D40CEF41-6126-4F3C-808D-B1DEE5256061}" destId="{442D9146-6680-4F49-8655-0193D78F6D4F}" srcOrd="2" destOrd="0" presId="urn:microsoft.com/office/officeart/2005/8/layout/hProcess9"/>
    <dgm:cxn modelId="{2208209D-87D0-4BA6-8428-CD2A3812DD74}" type="presParOf" srcId="{D40CEF41-6126-4F3C-808D-B1DEE5256061}" destId="{1ED741D8-6D4F-4532-B5FA-45CA763D4341}" srcOrd="3" destOrd="0" presId="urn:microsoft.com/office/officeart/2005/8/layout/hProcess9"/>
    <dgm:cxn modelId="{BFF56C7C-36D1-43F4-9356-BA5078F7BCE9}" type="presParOf" srcId="{D40CEF41-6126-4F3C-808D-B1DEE5256061}" destId="{8E438C3F-81D7-48DF-A71E-DB8E5521896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E7CED0-5677-4108-AB4F-AFD9DB0A96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C6AA12E-6ACD-48C0-AA67-5D97C2C03ECB}">
      <dgm:prSet phldrT="[Text]" custT="1"/>
      <dgm:spPr>
        <a:solidFill>
          <a:srgbClr val="0E4E7D"/>
        </a:solidFill>
      </dgm:spPr>
      <dgm:t>
        <a:bodyPr/>
        <a:lstStyle/>
        <a:p>
          <a:r>
            <a:rPr lang="en-US" sz="3200" dirty="0">
              <a:latin typeface="Arial" panose="020B0604020202020204" pitchFamily="34" charset="0"/>
              <a:cs typeface="Arial" panose="020B0604020202020204" pitchFamily="34" charset="0"/>
            </a:rPr>
            <a:t>If newborn changes dependency status…</a:t>
          </a:r>
        </a:p>
      </dgm:t>
    </dgm:pt>
    <dgm:pt modelId="{8CC43B7E-7E89-4891-A023-743FD28FEC35}" type="parTrans" cxnId="{394A7064-6766-45C2-A18F-BEF3D21FE548}">
      <dgm:prSet/>
      <dgm:spPr/>
      <dgm:t>
        <a:bodyPr/>
        <a:lstStyle/>
        <a:p>
          <a:endParaRPr lang="en-US" sz="2400">
            <a:latin typeface="Arial" panose="020B0604020202020204" pitchFamily="34" charset="0"/>
            <a:cs typeface="Arial" panose="020B0604020202020204" pitchFamily="34" charset="0"/>
          </a:endParaRPr>
        </a:p>
      </dgm:t>
    </dgm:pt>
    <dgm:pt modelId="{D466D7EB-6BFC-4A70-9E83-8EA5EA35F316}" type="sibTrans" cxnId="{394A7064-6766-45C2-A18F-BEF3D21FE548}">
      <dgm:prSet/>
      <dgm:spPr/>
      <dgm:t>
        <a:bodyPr/>
        <a:lstStyle/>
        <a:p>
          <a:endParaRPr lang="en-US" sz="2400">
            <a:latin typeface="Arial" panose="020B0604020202020204" pitchFamily="34" charset="0"/>
            <a:cs typeface="Arial" panose="020B0604020202020204" pitchFamily="34" charset="0"/>
          </a:endParaRPr>
        </a:p>
      </dgm:t>
    </dgm:pt>
    <dgm:pt modelId="{24A8177F-2AC5-4289-8723-ADA37BA4F4A5}">
      <dgm:prSet phldrT="[Text]" custT="1"/>
      <dgm:spPr>
        <a:solidFill>
          <a:srgbClr val="0E4E7D">
            <a:alpha val="30000"/>
          </a:srgbClr>
        </a:solidFill>
      </dgm:spPr>
      <dgm:t>
        <a:bodyPr/>
        <a:lstStyle/>
        <a:p>
          <a:r>
            <a:rPr lang="en-US" sz="2800" dirty="0">
              <a:latin typeface="Arial" panose="020B0604020202020204" pitchFamily="34" charset="0"/>
              <a:cs typeface="Arial" panose="020B0604020202020204" pitchFamily="34" charset="0"/>
            </a:rPr>
            <a:t>34 CFR 668.55(a)</a:t>
          </a:r>
        </a:p>
      </dgm:t>
    </dgm:pt>
    <dgm:pt modelId="{1DA843BA-235B-4D4B-8631-07E57BB19361}" type="parTrans" cxnId="{56135E7B-0BDC-43FD-9F7F-31D2955480B0}">
      <dgm:prSet/>
      <dgm:spPr/>
      <dgm:t>
        <a:bodyPr/>
        <a:lstStyle/>
        <a:p>
          <a:endParaRPr lang="en-US" sz="2400">
            <a:latin typeface="Arial" panose="020B0604020202020204" pitchFamily="34" charset="0"/>
            <a:cs typeface="Arial" panose="020B0604020202020204" pitchFamily="34" charset="0"/>
          </a:endParaRPr>
        </a:p>
      </dgm:t>
    </dgm:pt>
    <dgm:pt modelId="{C094027B-348F-431D-A60B-4C4F23337DBF}" type="sibTrans" cxnId="{56135E7B-0BDC-43FD-9F7F-31D2955480B0}">
      <dgm:prSet/>
      <dgm:spPr/>
      <dgm:t>
        <a:bodyPr/>
        <a:lstStyle/>
        <a:p>
          <a:endParaRPr lang="en-US" sz="2400">
            <a:latin typeface="Arial" panose="020B0604020202020204" pitchFamily="34" charset="0"/>
            <a:cs typeface="Arial" panose="020B0604020202020204" pitchFamily="34" charset="0"/>
          </a:endParaRPr>
        </a:p>
      </dgm:t>
    </dgm:pt>
    <dgm:pt modelId="{A9391D6F-9F2B-4A06-94CA-AA9CDA663029}">
      <dgm:prSet phldrT="[Text]" custT="1"/>
      <dgm:spPr>
        <a:solidFill>
          <a:srgbClr val="0E4E7D">
            <a:alpha val="30000"/>
          </a:srgbClr>
        </a:solidFill>
      </dgm:spPr>
      <dgm:t>
        <a:bodyPr/>
        <a:lstStyle/>
        <a:p>
          <a:r>
            <a:rPr lang="en-US" sz="2800" dirty="0">
              <a:latin typeface="Arial" panose="020B0604020202020204" pitchFamily="34" charset="0"/>
              <a:cs typeface="Arial" panose="020B0604020202020204" pitchFamily="34" charset="0"/>
            </a:rPr>
            <a:t>Dependency status and family size must be updated for entire award year</a:t>
          </a:r>
        </a:p>
      </dgm:t>
    </dgm:pt>
    <dgm:pt modelId="{165036C2-B1E6-4471-AB0C-A4E35F056099}" type="parTrans" cxnId="{D4AADE5F-AD1E-49A4-AB20-B90A652CC5F4}">
      <dgm:prSet/>
      <dgm:spPr/>
      <dgm:t>
        <a:bodyPr/>
        <a:lstStyle/>
        <a:p>
          <a:endParaRPr lang="en-US" sz="2400">
            <a:latin typeface="Arial" panose="020B0604020202020204" pitchFamily="34" charset="0"/>
            <a:cs typeface="Arial" panose="020B0604020202020204" pitchFamily="34" charset="0"/>
          </a:endParaRPr>
        </a:p>
      </dgm:t>
    </dgm:pt>
    <dgm:pt modelId="{68E08E86-090D-459F-9FA6-C7F8497A81D6}" type="sibTrans" cxnId="{D4AADE5F-AD1E-49A4-AB20-B90A652CC5F4}">
      <dgm:prSet/>
      <dgm:spPr/>
      <dgm:t>
        <a:bodyPr/>
        <a:lstStyle/>
        <a:p>
          <a:endParaRPr lang="en-US" sz="2400">
            <a:latin typeface="Arial" panose="020B0604020202020204" pitchFamily="34" charset="0"/>
            <a:cs typeface="Arial" panose="020B0604020202020204" pitchFamily="34" charset="0"/>
          </a:endParaRPr>
        </a:p>
      </dgm:t>
    </dgm:pt>
    <dgm:pt modelId="{5614D589-1AF5-4F36-94FF-684420D0AB3E}">
      <dgm:prSet phldrT="[Text]" custT="1"/>
      <dgm:spPr>
        <a:solidFill>
          <a:srgbClr val="6DBE4B"/>
        </a:solidFill>
      </dgm:spPr>
      <dgm:t>
        <a:bodyPr/>
        <a:lstStyle/>
        <a:p>
          <a:r>
            <a:rPr lang="en-US" sz="3200" dirty="0">
              <a:latin typeface="Arial" panose="020B0604020202020204" pitchFamily="34" charset="0"/>
              <a:cs typeface="Arial" panose="020B0604020202020204" pitchFamily="34" charset="0"/>
            </a:rPr>
            <a:t>If newborn does not change dependency status…</a:t>
          </a:r>
        </a:p>
      </dgm:t>
    </dgm:pt>
    <dgm:pt modelId="{71C95C8E-EE0F-428A-A82E-BA0205C26068}" type="parTrans" cxnId="{06D47562-9CCE-4815-9AFF-258BB11C66CC}">
      <dgm:prSet/>
      <dgm:spPr/>
      <dgm:t>
        <a:bodyPr/>
        <a:lstStyle/>
        <a:p>
          <a:endParaRPr lang="en-US" sz="2400">
            <a:latin typeface="Arial" panose="020B0604020202020204" pitchFamily="34" charset="0"/>
            <a:cs typeface="Arial" panose="020B0604020202020204" pitchFamily="34" charset="0"/>
          </a:endParaRPr>
        </a:p>
      </dgm:t>
    </dgm:pt>
    <dgm:pt modelId="{A060CB58-61E8-43A3-A648-A60EDE6EE1EA}" type="sibTrans" cxnId="{06D47562-9CCE-4815-9AFF-258BB11C66CC}">
      <dgm:prSet/>
      <dgm:spPr/>
      <dgm:t>
        <a:bodyPr/>
        <a:lstStyle/>
        <a:p>
          <a:endParaRPr lang="en-US" sz="2400">
            <a:latin typeface="Arial" panose="020B0604020202020204" pitchFamily="34" charset="0"/>
            <a:cs typeface="Arial" panose="020B0604020202020204" pitchFamily="34" charset="0"/>
          </a:endParaRPr>
        </a:p>
      </dgm:t>
    </dgm:pt>
    <dgm:pt modelId="{4C300A3C-74E8-48DB-8764-97724C635ABD}">
      <dgm:prSet phldrT="[Text]" custT="1"/>
      <dgm:spPr>
        <a:solidFill>
          <a:srgbClr val="6DBE4B">
            <a:alpha val="30000"/>
          </a:srgbClr>
        </a:solidFill>
      </dgm:spPr>
      <dgm:t>
        <a:bodyPr/>
        <a:lstStyle/>
        <a:p>
          <a:r>
            <a:rPr lang="en-US" sz="2800" dirty="0">
              <a:latin typeface="Arial" panose="020B0604020202020204" pitchFamily="34" charset="0"/>
              <a:cs typeface="Arial" panose="020B0604020202020204" pitchFamily="34" charset="0"/>
            </a:rPr>
            <a:t>34 CFR 668.55(b)</a:t>
          </a:r>
        </a:p>
      </dgm:t>
    </dgm:pt>
    <dgm:pt modelId="{34717EC4-8CBC-475E-9EDB-EC3CE5EDB512}" type="parTrans" cxnId="{0FFBD532-088E-4E7D-BE7E-7F852387AECE}">
      <dgm:prSet/>
      <dgm:spPr/>
      <dgm:t>
        <a:bodyPr/>
        <a:lstStyle/>
        <a:p>
          <a:endParaRPr lang="en-US" sz="2400">
            <a:latin typeface="Arial" panose="020B0604020202020204" pitchFamily="34" charset="0"/>
            <a:cs typeface="Arial" panose="020B0604020202020204" pitchFamily="34" charset="0"/>
          </a:endParaRPr>
        </a:p>
      </dgm:t>
    </dgm:pt>
    <dgm:pt modelId="{D60C998B-1B8F-42F3-97E5-EC59BB6EAEE3}" type="sibTrans" cxnId="{0FFBD532-088E-4E7D-BE7E-7F852387AECE}">
      <dgm:prSet/>
      <dgm:spPr/>
      <dgm:t>
        <a:bodyPr/>
        <a:lstStyle/>
        <a:p>
          <a:endParaRPr lang="en-US" sz="2400">
            <a:latin typeface="Arial" panose="020B0604020202020204" pitchFamily="34" charset="0"/>
            <a:cs typeface="Arial" panose="020B0604020202020204" pitchFamily="34" charset="0"/>
          </a:endParaRPr>
        </a:p>
      </dgm:t>
    </dgm:pt>
    <dgm:pt modelId="{89A94568-42C9-4827-8130-D5694AFB1C00}">
      <dgm:prSet phldrT="[Text]" custT="1"/>
      <dgm:spPr>
        <a:solidFill>
          <a:srgbClr val="6DBE4B">
            <a:alpha val="30000"/>
          </a:srgbClr>
        </a:solidFill>
      </dgm:spPr>
      <dgm:t>
        <a:bodyPr/>
        <a:lstStyle/>
        <a:p>
          <a:r>
            <a:rPr lang="en-US" sz="2800" dirty="0">
              <a:latin typeface="Arial" panose="020B0604020202020204" pitchFamily="34" charset="0"/>
              <a:cs typeface="Arial" panose="020B0604020202020204" pitchFamily="34" charset="0"/>
            </a:rPr>
            <a:t>Update only if selected for verification</a:t>
          </a:r>
        </a:p>
      </dgm:t>
    </dgm:pt>
    <dgm:pt modelId="{1D9252FF-B989-4F5C-A4AD-1698AE871203}" type="parTrans" cxnId="{A34B8D16-D815-4ED6-85C3-44DAB68A8CEA}">
      <dgm:prSet/>
      <dgm:spPr/>
      <dgm:t>
        <a:bodyPr/>
        <a:lstStyle/>
        <a:p>
          <a:endParaRPr lang="en-US" sz="2400">
            <a:latin typeface="Arial" panose="020B0604020202020204" pitchFamily="34" charset="0"/>
            <a:cs typeface="Arial" panose="020B0604020202020204" pitchFamily="34" charset="0"/>
          </a:endParaRPr>
        </a:p>
      </dgm:t>
    </dgm:pt>
    <dgm:pt modelId="{D007D12F-F865-4EBD-80C0-0B9E122C2144}" type="sibTrans" cxnId="{A34B8D16-D815-4ED6-85C3-44DAB68A8CEA}">
      <dgm:prSet/>
      <dgm:spPr/>
      <dgm:t>
        <a:bodyPr/>
        <a:lstStyle/>
        <a:p>
          <a:endParaRPr lang="en-US" sz="2400">
            <a:latin typeface="Arial" panose="020B0604020202020204" pitchFamily="34" charset="0"/>
            <a:cs typeface="Arial" panose="020B0604020202020204" pitchFamily="34" charset="0"/>
          </a:endParaRPr>
        </a:p>
      </dgm:t>
    </dgm:pt>
    <dgm:pt modelId="{F5CB345D-64F7-4A17-B124-4B0D23D6038C}">
      <dgm:prSet phldrT="[Text]" custT="1"/>
      <dgm:spPr>
        <a:solidFill>
          <a:srgbClr val="DF7F26"/>
        </a:solidFill>
      </dgm:spPr>
      <dgm:t>
        <a:bodyPr/>
        <a:lstStyle/>
        <a:p>
          <a:r>
            <a:rPr lang="en-US" sz="3200">
              <a:latin typeface="Arial" panose="020B0604020202020204" pitchFamily="34" charset="0"/>
              <a:cs typeface="Arial" panose="020B0604020202020204" pitchFamily="34" charset="0"/>
            </a:rPr>
            <a:t>If neither of the above…</a:t>
          </a:r>
          <a:endParaRPr lang="en-US" sz="3200" dirty="0">
            <a:latin typeface="Arial" panose="020B0604020202020204" pitchFamily="34" charset="0"/>
            <a:cs typeface="Arial" panose="020B0604020202020204" pitchFamily="34" charset="0"/>
          </a:endParaRPr>
        </a:p>
      </dgm:t>
    </dgm:pt>
    <dgm:pt modelId="{B0BF36D6-9210-4CC1-B822-DB65A09A6212}" type="parTrans" cxnId="{D480D6EF-5BA6-4A48-B55B-00C95EB4B8C7}">
      <dgm:prSet/>
      <dgm:spPr/>
      <dgm:t>
        <a:bodyPr/>
        <a:lstStyle/>
        <a:p>
          <a:endParaRPr lang="en-US" sz="2400">
            <a:latin typeface="Arial" panose="020B0604020202020204" pitchFamily="34" charset="0"/>
            <a:cs typeface="Arial" panose="020B0604020202020204" pitchFamily="34" charset="0"/>
          </a:endParaRPr>
        </a:p>
      </dgm:t>
    </dgm:pt>
    <dgm:pt modelId="{C138A076-9EBF-4F3E-9964-B6431DE87BD7}" type="sibTrans" cxnId="{D480D6EF-5BA6-4A48-B55B-00C95EB4B8C7}">
      <dgm:prSet/>
      <dgm:spPr/>
      <dgm:t>
        <a:bodyPr/>
        <a:lstStyle/>
        <a:p>
          <a:endParaRPr lang="en-US" sz="2400">
            <a:latin typeface="Arial" panose="020B0604020202020204" pitchFamily="34" charset="0"/>
            <a:cs typeface="Arial" panose="020B0604020202020204" pitchFamily="34" charset="0"/>
          </a:endParaRPr>
        </a:p>
      </dgm:t>
    </dgm:pt>
    <dgm:pt modelId="{1A84120F-E26E-4A78-996D-90BB4876948F}">
      <dgm:prSet phldrT="[Text]" custT="1"/>
      <dgm:spPr>
        <a:solidFill>
          <a:srgbClr val="DF7F26">
            <a:alpha val="30000"/>
          </a:srgbClr>
        </a:solidFill>
      </dgm:spPr>
      <dgm:t>
        <a:bodyPr/>
        <a:lstStyle/>
        <a:p>
          <a:r>
            <a:rPr lang="en-US" sz="2800" dirty="0">
              <a:latin typeface="Arial" panose="020B0604020202020204" pitchFamily="34" charset="0"/>
              <a:cs typeface="Arial" panose="020B0604020202020204" pitchFamily="34" charset="0"/>
            </a:rPr>
            <a:t>Cannot include unborn/newborn child, not even using professional judgment (PJ)</a:t>
          </a:r>
        </a:p>
      </dgm:t>
    </dgm:pt>
    <dgm:pt modelId="{7E14F46A-A244-452A-9A68-371D4D688A49}" type="parTrans" cxnId="{0393D2BF-6559-43F7-A32B-5DB93D3C8539}">
      <dgm:prSet/>
      <dgm:spPr/>
      <dgm:t>
        <a:bodyPr/>
        <a:lstStyle/>
        <a:p>
          <a:endParaRPr lang="en-US" sz="2400">
            <a:latin typeface="Arial" panose="020B0604020202020204" pitchFamily="34" charset="0"/>
            <a:cs typeface="Arial" panose="020B0604020202020204" pitchFamily="34" charset="0"/>
          </a:endParaRPr>
        </a:p>
      </dgm:t>
    </dgm:pt>
    <dgm:pt modelId="{417F1A08-D5F5-4765-9180-DD20A1DA7FB7}" type="sibTrans" cxnId="{0393D2BF-6559-43F7-A32B-5DB93D3C8539}">
      <dgm:prSet/>
      <dgm:spPr/>
      <dgm:t>
        <a:bodyPr/>
        <a:lstStyle/>
        <a:p>
          <a:endParaRPr lang="en-US" sz="2400">
            <a:latin typeface="Arial" panose="020B0604020202020204" pitchFamily="34" charset="0"/>
            <a:cs typeface="Arial" panose="020B0604020202020204" pitchFamily="34" charset="0"/>
          </a:endParaRPr>
        </a:p>
      </dgm:t>
    </dgm:pt>
    <dgm:pt modelId="{43BF4BAF-E038-474B-9AE6-452AA15D7093}">
      <dgm:prSet phldrT="[Text]" custT="1"/>
      <dgm:spPr>
        <a:solidFill>
          <a:srgbClr val="6DBE4B">
            <a:alpha val="30000"/>
          </a:srgbClr>
        </a:solidFill>
      </dgm:spPr>
      <dgm:t>
        <a:bodyPr/>
        <a:lstStyle/>
        <a:p>
          <a:r>
            <a:rPr lang="en-US" sz="2800" dirty="0">
              <a:latin typeface="Arial" panose="020B0604020202020204" pitchFamily="34" charset="0"/>
              <a:cs typeface="Arial" panose="020B0604020202020204" pitchFamily="34" charset="0"/>
            </a:rPr>
            <a:t>Must be correct at time of verification</a:t>
          </a:r>
        </a:p>
      </dgm:t>
    </dgm:pt>
    <dgm:pt modelId="{D96B5549-888B-4223-8DB7-7CBBE1BBE027}" type="parTrans" cxnId="{B5C67F29-DA40-4A25-8B49-A3065BD93637}">
      <dgm:prSet/>
      <dgm:spPr/>
      <dgm:t>
        <a:bodyPr/>
        <a:lstStyle/>
        <a:p>
          <a:endParaRPr lang="en-US"/>
        </a:p>
      </dgm:t>
    </dgm:pt>
    <dgm:pt modelId="{23DB1DBC-BF2E-4922-BB1A-5E5453B98BD2}" type="sibTrans" cxnId="{B5C67F29-DA40-4A25-8B49-A3065BD93637}">
      <dgm:prSet/>
      <dgm:spPr/>
      <dgm:t>
        <a:bodyPr/>
        <a:lstStyle/>
        <a:p>
          <a:endParaRPr lang="en-US"/>
        </a:p>
      </dgm:t>
    </dgm:pt>
    <dgm:pt modelId="{4EFB1417-707A-4FE4-B723-35381247F806}" type="pres">
      <dgm:prSet presAssocID="{D4E7CED0-5677-4108-AB4F-AFD9DB0A9642}" presName="Name0" presStyleCnt="0">
        <dgm:presLayoutVars>
          <dgm:dir/>
          <dgm:animLvl val="lvl"/>
          <dgm:resizeHandles val="exact"/>
        </dgm:presLayoutVars>
      </dgm:prSet>
      <dgm:spPr/>
    </dgm:pt>
    <dgm:pt modelId="{FBEB5D07-4588-435E-9383-CEC9FEFE7FE6}" type="pres">
      <dgm:prSet presAssocID="{DC6AA12E-6ACD-48C0-AA67-5D97C2C03ECB}" presName="linNode" presStyleCnt="0"/>
      <dgm:spPr/>
    </dgm:pt>
    <dgm:pt modelId="{9500C295-139D-4F44-9BA2-8FACA2946CFA}" type="pres">
      <dgm:prSet presAssocID="{DC6AA12E-6ACD-48C0-AA67-5D97C2C03ECB}" presName="parentText" presStyleLbl="node1" presStyleIdx="0" presStyleCnt="3" custScaleX="105645">
        <dgm:presLayoutVars>
          <dgm:chMax val="1"/>
          <dgm:bulletEnabled val="1"/>
        </dgm:presLayoutVars>
      </dgm:prSet>
      <dgm:spPr/>
    </dgm:pt>
    <dgm:pt modelId="{AB09287D-96B0-40CA-AF6D-62E126EAC90C}" type="pres">
      <dgm:prSet presAssocID="{DC6AA12E-6ACD-48C0-AA67-5D97C2C03ECB}" presName="descendantText" presStyleLbl="alignAccFollowNode1" presStyleIdx="0" presStyleCnt="3">
        <dgm:presLayoutVars>
          <dgm:bulletEnabled val="1"/>
        </dgm:presLayoutVars>
      </dgm:prSet>
      <dgm:spPr/>
    </dgm:pt>
    <dgm:pt modelId="{E646D9B3-A0F9-4206-B9C2-8A7696EB0B4D}" type="pres">
      <dgm:prSet presAssocID="{D466D7EB-6BFC-4A70-9E83-8EA5EA35F316}" presName="sp" presStyleCnt="0"/>
      <dgm:spPr/>
    </dgm:pt>
    <dgm:pt modelId="{DE57703E-21C5-4D6C-ACC0-8B063464EA3E}" type="pres">
      <dgm:prSet presAssocID="{5614D589-1AF5-4F36-94FF-684420D0AB3E}" presName="linNode" presStyleCnt="0"/>
      <dgm:spPr/>
    </dgm:pt>
    <dgm:pt modelId="{BA4B58D5-8BF3-4DFE-A444-5DAD471D918E}" type="pres">
      <dgm:prSet presAssocID="{5614D589-1AF5-4F36-94FF-684420D0AB3E}" presName="parentText" presStyleLbl="node1" presStyleIdx="1" presStyleCnt="3" custScaleX="105675">
        <dgm:presLayoutVars>
          <dgm:chMax val="1"/>
          <dgm:bulletEnabled val="1"/>
        </dgm:presLayoutVars>
      </dgm:prSet>
      <dgm:spPr/>
    </dgm:pt>
    <dgm:pt modelId="{00BB3C41-5AD0-42A8-AC9D-C6D13964E587}" type="pres">
      <dgm:prSet presAssocID="{5614D589-1AF5-4F36-94FF-684420D0AB3E}" presName="descendantText" presStyleLbl="alignAccFollowNode1" presStyleIdx="1" presStyleCnt="3">
        <dgm:presLayoutVars>
          <dgm:bulletEnabled val="1"/>
        </dgm:presLayoutVars>
      </dgm:prSet>
      <dgm:spPr/>
    </dgm:pt>
    <dgm:pt modelId="{B6848167-E75D-47FE-953E-0CEFCA5C331D}" type="pres">
      <dgm:prSet presAssocID="{A060CB58-61E8-43A3-A648-A60EDE6EE1EA}" presName="sp" presStyleCnt="0"/>
      <dgm:spPr/>
    </dgm:pt>
    <dgm:pt modelId="{E0E8F3BF-CE61-4C8B-A64D-5D8760B28352}" type="pres">
      <dgm:prSet presAssocID="{F5CB345D-64F7-4A17-B124-4B0D23D6038C}" presName="linNode" presStyleCnt="0"/>
      <dgm:spPr/>
    </dgm:pt>
    <dgm:pt modelId="{65CC59CC-DDC4-476B-B0C0-696774272D64}" type="pres">
      <dgm:prSet presAssocID="{F5CB345D-64F7-4A17-B124-4B0D23D6038C}" presName="parentText" presStyleLbl="node1" presStyleIdx="2" presStyleCnt="3" custScaleX="105675">
        <dgm:presLayoutVars>
          <dgm:chMax val="1"/>
          <dgm:bulletEnabled val="1"/>
        </dgm:presLayoutVars>
      </dgm:prSet>
      <dgm:spPr/>
    </dgm:pt>
    <dgm:pt modelId="{BA92FEC8-4A01-4483-87A6-5D8A4AAB601E}" type="pres">
      <dgm:prSet presAssocID="{F5CB345D-64F7-4A17-B124-4B0D23D6038C}" presName="descendantText" presStyleLbl="alignAccFollowNode1" presStyleIdx="2" presStyleCnt="3">
        <dgm:presLayoutVars>
          <dgm:bulletEnabled val="1"/>
        </dgm:presLayoutVars>
      </dgm:prSet>
      <dgm:spPr/>
    </dgm:pt>
  </dgm:ptLst>
  <dgm:cxnLst>
    <dgm:cxn modelId="{A34B8D16-D815-4ED6-85C3-44DAB68A8CEA}" srcId="{5614D589-1AF5-4F36-94FF-684420D0AB3E}" destId="{89A94568-42C9-4827-8130-D5694AFB1C00}" srcOrd="1" destOrd="0" parTransId="{1D9252FF-B989-4F5C-A4AD-1698AE871203}" sibTransId="{D007D12F-F865-4EBD-80C0-0B9E122C2144}"/>
    <dgm:cxn modelId="{B5C67F29-DA40-4A25-8B49-A3065BD93637}" srcId="{5614D589-1AF5-4F36-94FF-684420D0AB3E}" destId="{43BF4BAF-E038-474B-9AE6-452AA15D7093}" srcOrd="2" destOrd="0" parTransId="{D96B5549-888B-4223-8DB7-7CBBE1BBE027}" sibTransId="{23DB1DBC-BF2E-4922-BB1A-5E5453B98BD2}"/>
    <dgm:cxn modelId="{0FFBD532-088E-4E7D-BE7E-7F852387AECE}" srcId="{5614D589-1AF5-4F36-94FF-684420D0AB3E}" destId="{4C300A3C-74E8-48DB-8764-97724C635ABD}" srcOrd="0" destOrd="0" parTransId="{34717EC4-8CBC-475E-9EDB-EC3CE5EDB512}" sibTransId="{D60C998B-1B8F-42F3-97E5-EC59BB6EAEE3}"/>
    <dgm:cxn modelId="{D4AADE5F-AD1E-49A4-AB20-B90A652CC5F4}" srcId="{DC6AA12E-6ACD-48C0-AA67-5D97C2C03ECB}" destId="{A9391D6F-9F2B-4A06-94CA-AA9CDA663029}" srcOrd="1" destOrd="0" parTransId="{165036C2-B1E6-4471-AB0C-A4E35F056099}" sibTransId="{68E08E86-090D-459F-9FA6-C7F8497A81D6}"/>
    <dgm:cxn modelId="{06D47562-9CCE-4815-9AFF-258BB11C66CC}" srcId="{D4E7CED0-5677-4108-AB4F-AFD9DB0A9642}" destId="{5614D589-1AF5-4F36-94FF-684420D0AB3E}" srcOrd="1" destOrd="0" parTransId="{71C95C8E-EE0F-428A-A82E-BA0205C26068}" sibTransId="{A060CB58-61E8-43A3-A648-A60EDE6EE1EA}"/>
    <dgm:cxn modelId="{394A7064-6766-45C2-A18F-BEF3D21FE548}" srcId="{D4E7CED0-5677-4108-AB4F-AFD9DB0A9642}" destId="{DC6AA12E-6ACD-48C0-AA67-5D97C2C03ECB}" srcOrd="0" destOrd="0" parTransId="{8CC43B7E-7E89-4891-A023-743FD28FEC35}" sibTransId="{D466D7EB-6BFC-4A70-9E83-8EA5EA35F316}"/>
    <dgm:cxn modelId="{1AE88167-2039-48CF-8C26-8FBB71B197AB}" type="presOf" srcId="{A9391D6F-9F2B-4A06-94CA-AA9CDA663029}" destId="{AB09287D-96B0-40CA-AF6D-62E126EAC90C}" srcOrd="0" destOrd="1" presId="urn:microsoft.com/office/officeart/2005/8/layout/vList5"/>
    <dgm:cxn modelId="{02F0CC72-510F-4D9E-880A-5AE1E911835F}" type="presOf" srcId="{5614D589-1AF5-4F36-94FF-684420D0AB3E}" destId="{BA4B58D5-8BF3-4DFE-A444-5DAD471D918E}" srcOrd="0" destOrd="0" presId="urn:microsoft.com/office/officeart/2005/8/layout/vList5"/>
    <dgm:cxn modelId="{4252AB76-2311-4BA6-A0A3-419EC29F0C68}" type="presOf" srcId="{4C300A3C-74E8-48DB-8764-97724C635ABD}" destId="{00BB3C41-5AD0-42A8-AC9D-C6D13964E587}" srcOrd="0" destOrd="0" presId="urn:microsoft.com/office/officeart/2005/8/layout/vList5"/>
    <dgm:cxn modelId="{56135E7B-0BDC-43FD-9F7F-31D2955480B0}" srcId="{DC6AA12E-6ACD-48C0-AA67-5D97C2C03ECB}" destId="{24A8177F-2AC5-4289-8723-ADA37BA4F4A5}" srcOrd="0" destOrd="0" parTransId="{1DA843BA-235B-4D4B-8631-07E57BB19361}" sibTransId="{C094027B-348F-431D-A60B-4C4F23337DBF}"/>
    <dgm:cxn modelId="{1C5C9582-F5FF-4B9B-8A4B-5C5AF3F23963}" type="presOf" srcId="{1A84120F-E26E-4A78-996D-90BB4876948F}" destId="{BA92FEC8-4A01-4483-87A6-5D8A4AAB601E}" srcOrd="0" destOrd="0" presId="urn:microsoft.com/office/officeart/2005/8/layout/vList5"/>
    <dgm:cxn modelId="{7CABB694-2E1E-457D-8F90-489BB815A3CC}" type="presOf" srcId="{24A8177F-2AC5-4289-8723-ADA37BA4F4A5}" destId="{AB09287D-96B0-40CA-AF6D-62E126EAC90C}" srcOrd="0" destOrd="0" presId="urn:microsoft.com/office/officeart/2005/8/layout/vList5"/>
    <dgm:cxn modelId="{6EC16FA3-ABF5-4929-BA8C-84331553DD60}" type="presOf" srcId="{43BF4BAF-E038-474B-9AE6-452AA15D7093}" destId="{00BB3C41-5AD0-42A8-AC9D-C6D13964E587}" srcOrd="0" destOrd="2" presId="urn:microsoft.com/office/officeart/2005/8/layout/vList5"/>
    <dgm:cxn modelId="{9630A8A5-19B7-4BED-B49D-3BB5482F5D34}" type="presOf" srcId="{DC6AA12E-6ACD-48C0-AA67-5D97C2C03ECB}" destId="{9500C295-139D-4F44-9BA2-8FACA2946CFA}" srcOrd="0" destOrd="0" presId="urn:microsoft.com/office/officeart/2005/8/layout/vList5"/>
    <dgm:cxn modelId="{1A844BB2-6933-427F-AB06-6A801345BED1}" type="presOf" srcId="{F5CB345D-64F7-4A17-B124-4B0D23D6038C}" destId="{65CC59CC-DDC4-476B-B0C0-696774272D64}" srcOrd="0" destOrd="0" presId="urn:microsoft.com/office/officeart/2005/8/layout/vList5"/>
    <dgm:cxn modelId="{0393D2BF-6559-43F7-A32B-5DB93D3C8539}" srcId="{F5CB345D-64F7-4A17-B124-4B0D23D6038C}" destId="{1A84120F-E26E-4A78-996D-90BB4876948F}" srcOrd="0" destOrd="0" parTransId="{7E14F46A-A244-452A-9A68-371D4D688A49}" sibTransId="{417F1A08-D5F5-4765-9180-DD20A1DA7FB7}"/>
    <dgm:cxn modelId="{63CFC8C3-AFAE-4260-9629-29706BD51AC5}" type="presOf" srcId="{D4E7CED0-5677-4108-AB4F-AFD9DB0A9642}" destId="{4EFB1417-707A-4FE4-B723-35381247F806}" srcOrd="0" destOrd="0" presId="urn:microsoft.com/office/officeart/2005/8/layout/vList5"/>
    <dgm:cxn modelId="{FD3934CE-DC38-4F40-9247-5D5F138EA8F9}" type="presOf" srcId="{89A94568-42C9-4827-8130-D5694AFB1C00}" destId="{00BB3C41-5AD0-42A8-AC9D-C6D13964E587}" srcOrd="0" destOrd="1" presId="urn:microsoft.com/office/officeart/2005/8/layout/vList5"/>
    <dgm:cxn modelId="{D480D6EF-5BA6-4A48-B55B-00C95EB4B8C7}" srcId="{D4E7CED0-5677-4108-AB4F-AFD9DB0A9642}" destId="{F5CB345D-64F7-4A17-B124-4B0D23D6038C}" srcOrd="2" destOrd="0" parTransId="{B0BF36D6-9210-4CC1-B822-DB65A09A6212}" sibTransId="{C138A076-9EBF-4F3E-9964-B6431DE87BD7}"/>
    <dgm:cxn modelId="{0F7C0369-0D78-48AC-B7C5-05DA29402A15}" type="presParOf" srcId="{4EFB1417-707A-4FE4-B723-35381247F806}" destId="{FBEB5D07-4588-435E-9383-CEC9FEFE7FE6}" srcOrd="0" destOrd="0" presId="urn:microsoft.com/office/officeart/2005/8/layout/vList5"/>
    <dgm:cxn modelId="{435A3A7D-3450-41E4-BA4C-A6C0CDAF5B1C}" type="presParOf" srcId="{FBEB5D07-4588-435E-9383-CEC9FEFE7FE6}" destId="{9500C295-139D-4F44-9BA2-8FACA2946CFA}" srcOrd="0" destOrd="0" presId="urn:microsoft.com/office/officeart/2005/8/layout/vList5"/>
    <dgm:cxn modelId="{3756518A-EA0A-4EE0-8E4B-A1DBAFDDB0B2}" type="presParOf" srcId="{FBEB5D07-4588-435E-9383-CEC9FEFE7FE6}" destId="{AB09287D-96B0-40CA-AF6D-62E126EAC90C}" srcOrd="1" destOrd="0" presId="urn:microsoft.com/office/officeart/2005/8/layout/vList5"/>
    <dgm:cxn modelId="{A602FDF6-C7A0-42A7-894F-6FB43CE9A7CB}" type="presParOf" srcId="{4EFB1417-707A-4FE4-B723-35381247F806}" destId="{E646D9B3-A0F9-4206-B9C2-8A7696EB0B4D}" srcOrd="1" destOrd="0" presId="urn:microsoft.com/office/officeart/2005/8/layout/vList5"/>
    <dgm:cxn modelId="{5D60EDDA-CF01-4F49-9636-9DFF9DFF0632}" type="presParOf" srcId="{4EFB1417-707A-4FE4-B723-35381247F806}" destId="{DE57703E-21C5-4D6C-ACC0-8B063464EA3E}" srcOrd="2" destOrd="0" presId="urn:microsoft.com/office/officeart/2005/8/layout/vList5"/>
    <dgm:cxn modelId="{09AA9EB6-E656-42DC-8088-4812EEF98474}" type="presParOf" srcId="{DE57703E-21C5-4D6C-ACC0-8B063464EA3E}" destId="{BA4B58D5-8BF3-4DFE-A444-5DAD471D918E}" srcOrd="0" destOrd="0" presId="urn:microsoft.com/office/officeart/2005/8/layout/vList5"/>
    <dgm:cxn modelId="{00181ED3-49F5-4A4C-82EC-46CC5397A273}" type="presParOf" srcId="{DE57703E-21C5-4D6C-ACC0-8B063464EA3E}" destId="{00BB3C41-5AD0-42A8-AC9D-C6D13964E587}" srcOrd="1" destOrd="0" presId="urn:microsoft.com/office/officeart/2005/8/layout/vList5"/>
    <dgm:cxn modelId="{2391DD17-A108-46F3-BE71-9C7EE39213A9}" type="presParOf" srcId="{4EFB1417-707A-4FE4-B723-35381247F806}" destId="{B6848167-E75D-47FE-953E-0CEFCA5C331D}" srcOrd="3" destOrd="0" presId="urn:microsoft.com/office/officeart/2005/8/layout/vList5"/>
    <dgm:cxn modelId="{A3358975-0A59-4F9D-8006-84A2395DF2CE}" type="presParOf" srcId="{4EFB1417-707A-4FE4-B723-35381247F806}" destId="{E0E8F3BF-CE61-4C8B-A64D-5D8760B28352}" srcOrd="4" destOrd="0" presId="urn:microsoft.com/office/officeart/2005/8/layout/vList5"/>
    <dgm:cxn modelId="{7A3EF252-A628-4C78-AED3-2C83D0A67D07}" type="presParOf" srcId="{E0E8F3BF-CE61-4C8B-A64D-5D8760B28352}" destId="{65CC59CC-DDC4-476B-B0C0-696774272D64}" srcOrd="0" destOrd="0" presId="urn:microsoft.com/office/officeart/2005/8/layout/vList5"/>
    <dgm:cxn modelId="{93DD147A-3591-4C93-8718-48DA073E7655}" type="presParOf" srcId="{E0E8F3BF-CE61-4C8B-A64D-5D8760B28352}" destId="{BA92FEC8-4A01-4483-87A6-5D8A4AAB601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E7CED0-5677-4108-AB4F-AFD9DB0A9642}"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n-US"/>
        </a:p>
      </dgm:t>
    </dgm:pt>
    <dgm:pt modelId="{DC6AA12E-6ACD-48C0-AA67-5D97C2C03ECB}">
      <dgm:prSet phldrT="[Text]" custT="1"/>
      <dgm:spPr>
        <a:solidFill>
          <a:srgbClr val="DE7E26"/>
        </a:solidFill>
        <a:ln>
          <a:noFill/>
        </a:ln>
      </dgm:spPr>
      <dgm:t>
        <a:bodyPr/>
        <a:lstStyle/>
        <a:p>
          <a:r>
            <a:rPr lang="en-US" sz="3200" dirty="0">
              <a:solidFill>
                <a:schemeClr val="bg1"/>
              </a:solidFill>
              <a:latin typeface="Arial" panose="020B0604020202020204" pitchFamily="34" charset="0"/>
              <a:cs typeface="Arial" panose="020B0604020202020204" pitchFamily="34" charset="0"/>
            </a:rPr>
            <a:t>If transferred via FA-DDX and not manually entered…</a:t>
          </a:r>
        </a:p>
      </dgm:t>
    </dgm:pt>
    <dgm:pt modelId="{8CC43B7E-7E89-4891-A023-743FD28FEC35}" type="parTrans" cxnId="{394A7064-6766-45C2-A18F-BEF3D21FE548}">
      <dgm:prSet/>
      <dgm:spPr/>
      <dgm:t>
        <a:bodyPr/>
        <a:lstStyle/>
        <a:p>
          <a:endParaRPr lang="en-US" sz="2400">
            <a:latin typeface="Arial" panose="020B0604020202020204" pitchFamily="34" charset="0"/>
            <a:cs typeface="Arial" panose="020B0604020202020204" pitchFamily="34" charset="0"/>
          </a:endParaRPr>
        </a:p>
      </dgm:t>
    </dgm:pt>
    <dgm:pt modelId="{D466D7EB-6BFC-4A70-9E83-8EA5EA35F316}" type="sibTrans" cxnId="{394A7064-6766-45C2-A18F-BEF3D21FE548}">
      <dgm:prSet/>
      <dgm:spPr/>
      <dgm:t>
        <a:bodyPr/>
        <a:lstStyle/>
        <a:p>
          <a:endParaRPr lang="en-US" sz="2400">
            <a:latin typeface="Arial" panose="020B0604020202020204" pitchFamily="34" charset="0"/>
            <a:cs typeface="Arial" panose="020B0604020202020204" pitchFamily="34" charset="0"/>
          </a:endParaRPr>
        </a:p>
      </dgm:t>
    </dgm:pt>
    <dgm:pt modelId="{24A8177F-2AC5-4289-8723-ADA37BA4F4A5}">
      <dgm:prSet phldrT="[Text]" custT="1"/>
      <dgm:spPr>
        <a:ln>
          <a:solidFill>
            <a:srgbClr val="DE7E26">
              <a:alpha val="90000"/>
            </a:srgbClr>
          </a:solidFill>
        </a:ln>
      </dgm:spPr>
      <dgm:t>
        <a:bodyPr/>
        <a:lstStyle/>
        <a:p>
          <a:r>
            <a:rPr lang="en-US" sz="2800" dirty="0">
              <a:latin typeface="Arial" panose="020B0604020202020204" pitchFamily="34" charset="0"/>
              <a:cs typeface="Arial" panose="020B0604020202020204" pitchFamily="34" charset="0"/>
            </a:rPr>
            <a:t>Family size is unchanged and already verified</a:t>
          </a:r>
        </a:p>
      </dgm:t>
    </dgm:pt>
    <dgm:pt modelId="{1DA843BA-235B-4D4B-8631-07E57BB19361}" type="parTrans" cxnId="{56135E7B-0BDC-43FD-9F7F-31D2955480B0}">
      <dgm:prSet/>
      <dgm:spPr/>
      <dgm:t>
        <a:bodyPr/>
        <a:lstStyle/>
        <a:p>
          <a:endParaRPr lang="en-US" sz="2400">
            <a:latin typeface="Arial" panose="020B0604020202020204" pitchFamily="34" charset="0"/>
            <a:cs typeface="Arial" panose="020B0604020202020204" pitchFamily="34" charset="0"/>
          </a:endParaRPr>
        </a:p>
      </dgm:t>
    </dgm:pt>
    <dgm:pt modelId="{C094027B-348F-431D-A60B-4C4F23337DBF}" type="sibTrans" cxnId="{56135E7B-0BDC-43FD-9F7F-31D2955480B0}">
      <dgm:prSet/>
      <dgm:spPr/>
      <dgm:t>
        <a:bodyPr/>
        <a:lstStyle/>
        <a:p>
          <a:endParaRPr lang="en-US" sz="2400">
            <a:latin typeface="Arial" panose="020B0604020202020204" pitchFamily="34" charset="0"/>
            <a:cs typeface="Arial" panose="020B0604020202020204" pitchFamily="34" charset="0"/>
          </a:endParaRPr>
        </a:p>
      </dgm:t>
    </dgm:pt>
    <dgm:pt modelId="{5614D589-1AF5-4F36-94FF-684420D0AB3E}">
      <dgm:prSet phldrT="[Text]" custT="1"/>
      <dgm:spPr>
        <a:solidFill>
          <a:srgbClr val="DE7E26"/>
        </a:solidFill>
        <a:ln>
          <a:noFill/>
        </a:ln>
      </dgm:spPr>
      <dgm:t>
        <a:bodyPr/>
        <a:lstStyle/>
        <a:p>
          <a:r>
            <a:rPr lang="en-US" sz="3200" dirty="0">
              <a:solidFill>
                <a:schemeClr val="bg1"/>
              </a:solidFill>
              <a:latin typeface="Arial" panose="020B0604020202020204" pitchFamily="34" charset="0"/>
              <a:cs typeface="Arial" panose="020B0604020202020204" pitchFamily="34" charset="0"/>
            </a:rPr>
            <a:t>If not transferred via FA-DDX or if manually entered…</a:t>
          </a:r>
        </a:p>
      </dgm:t>
    </dgm:pt>
    <dgm:pt modelId="{71C95C8E-EE0F-428A-A82E-BA0205C26068}" type="parTrans" cxnId="{06D47562-9CCE-4815-9AFF-258BB11C66CC}">
      <dgm:prSet/>
      <dgm:spPr/>
      <dgm:t>
        <a:bodyPr/>
        <a:lstStyle/>
        <a:p>
          <a:endParaRPr lang="en-US" sz="2400">
            <a:latin typeface="Arial" panose="020B0604020202020204" pitchFamily="34" charset="0"/>
            <a:cs typeface="Arial" panose="020B0604020202020204" pitchFamily="34" charset="0"/>
          </a:endParaRPr>
        </a:p>
      </dgm:t>
    </dgm:pt>
    <dgm:pt modelId="{A060CB58-61E8-43A3-A648-A60EDE6EE1EA}" type="sibTrans" cxnId="{06D47562-9CCE-4815-9AFF-258BB11C66CC}">
      <dgm:prSet/>
      <dgm:spPr/>
      <dgm:t>
        <a:bodyPr/>
        <a:lstStyle/>
        <a:p>
          <a:endParaRPr lang="en-US" sz="2400">
            <a:latin typeface="Arial" panose="020B0604020202020204" pitchFamily="34" charset="0"/>
            <a:cs typeface="Arial" panose="020B0604020202020204" pitchFamily="34" charset="0"/>
          </a:endParaRPr>
        </a:p>
      </dgm:t>
    </dgm:pt>
    <dgm:pt modelId="{4C300A3C-74E8-48DB-8764-97724C635ABD}">
      <dgm:prSet phldrT="[Text]" custT="1"/>
      <dgm:spPr>
        <a:ln>
          <a:solidFill>
            <a:srgbClr val="DE7E26">
              <a:alpha val="90000"/>
            </a:srgbClr>
          </a:solidFill>
        </a:ln>
      </dgm:spPr>
      <dgm:t>
        <a:bodyPr/>
        <a:lstStyle/>
        <a:p>
          <a:r>
            <a:rPr lang="en-US" sz="2800" dirty="0">
              <a:latin typeface="Arial" panose="020B0604020202020204" pitchFamily="34" charset="0"/>
              <a:cs typeface="Arial" panose="020B0604020202020204" pitchFamily="34" charset="0"/>
            </a:rPr>
            <a:t>Statement signed by student (and parent if dependent) listing name and age of each family member, and relationship of that family member to student</a:t>
          </a:r>
        </a:p>
      </dgm:t>
    </dgm:pt>
    <dgm:pt modelId="{34717EC4-8CBC-475E-9EDB-EC3CE5EDB512}" type="parTrans" cxnId="{0FFBD532-088E-4E7D-BE7E-7F852387AECE}">
      <dgm:prSet/>
      <dgm:spPr/>
      <dgm:t>
        <a:bodyPr/>
        <a:lstStyle/>
        <a:p>
          <a:endParaRPr lang="en-US" sz="2400">
            <a:latin typeface="Arial" panose="020B0604020202020204" pitchFamily="34" charset="0"/>
            <a:cs typeface="Arial" panose="020B0604020202020204" pitchFamily="34" charset="0"/>
          </a:endParaRPr>
        </a:p>
      </dgm:t>
    </dgm:pt>
    <dgm:pt modelId="{D60C998B-1B8F-42F3-97E5-EC59BB6EAEE3}" type="sibTrans" cxnId="{0FFBD532-088E-4E7D-BE7E-7F852387AECE}">
      <dgm:prSet/>
      <dgm:spPr/>
      <dgm:t>
        <a:bodyPr/>
        <a:lstStyle/>
        <a:p>
          <a:endParaRPr lang="en-US" sz="2400">
            <a:latin typeface="Arial" panose="020B0604020202020204" pitchFamily="34" charset="0"/>
            <a:cs typeface="Arial" panose="020B0604020202020204" pitchFamily="34" charset="0"/>
          </a:endParaRPr>
        </a:p>
      </dgm:t>
    </dgm:pt>
    <dgm:pt modelId="{4EFB1417-707A-4FE4-B723-35381247F806}" type="pres">
      <dgm:prSet presAssocID="{D4E7CED0-5677-4108-AB4F-AFD9DB0A9642}" presName="Name0" presStyleCnt="0">
        <dgm:presLayoutVars>
          <dgm:dir/>
          <dgm:animLvl val="lvl"/>
          <dgm:resizeHandles val="exact"/>
        </dgm:presLayoutVars>
      </dgm:prSet>
      <dgm:spPr/>
    </dgm:pt>
    <dgm:pt modelId="{FBEB5D07-4588-435E-9383-CEC9FEFE7FE6}" type="pres">
      <dgm:prSet presAssocID="{DC6AA12E-6ACD-48C0-AA67-5D97C2C03ECB}" presName="linNode" presStyleCnt="0"/>
      <dgm:spPr/>
    </dgm:pt>
    <dgm:pt modelId="{9500C295-139D-4F44-9BA2-8FACA2946CFA}" type="pres">
      <dgm:prSet presAssocID="{DC6AA12E-6ACD-48C0-AA67-5D97C2C03ECB}" presName="parentText" presStyleLbl="node1" presStyleIdx="0" presStyleCnt="2" custScaleX="105645">
        <dgm:presLayoutVars>
          <dgm:chMax val="1"/>
          <dgm:bulletEnabled val="1"/>
        </dgm:presLayoutVars>
      </dgm:prSet>
      <dgm:spPr/>
    </dgm:pt>
    <dgm:pt modelId="{AB09287D-96B0-40CA-AF6D-62E126EAC90C}" type="pres">
      <dgm:prSet presAssocID="{DC6AA12E-6ACD-48C0-AA67-5D97C2C03ECB}" presName="descendantText" presStyleLbl="alignAccFollowNode1" presStyleIdx="0" presStyleCnt="2">
        <dgm:presLayoutVars>
          <dgm:bulletEnabled val="1"/>
        </dgm:presLayoutVars>
      </dgm:prSet>
      <dgm:spPr/>
    </dgm:pt>
    <dgm:pt modelId="{E646D9B3-A0F9-4206-B9C2-8A7696EB0B4D}" type="pres">
      <dgm:prSet presAssocID="{D466D7EB-6BFC-4A70-9E83-8EA5EA35F316}" presName="sp" presStyleCnt="0"/>
      <dgm:spPr/>
    </dgm:pt>
    <dgm:pt modelId="{DE57703E-21C5-4D6C-ACC0-8B063464EA3E}" type="pres">
      <dgm:prSet presAssocID="{5614D589-1AF5-4F36-94FF-684420D0AB3E}" presName="linNode" presStyleCnt="0"/>
      <dgm:spPr/>
    </dgm:pt>
    <dgm:pt modelId="{BA4B58D5-8BF3-4DFE-A444-5DAD471D918E}" type="pres">
      <dgm:prSet presAssocID="{5614D589-1AF5-4F36-94FF-684420D0AB3E}" presName="parentText" presStyleLbl="node1" presStyleIdx="1" presStyleCnt="2" custScaleX="105675">
        <dgm:presLayoutVars>
          <dgm:chMax val="1"/>
          <dgm:bulletEnabled val="1"/>
        </dgm:presLayoutVars>
      </dgm:prSet>
      <dgm:spPr/>
    </dgm:pt>
    <dgm:pt modelId="{00BB3C41-5AD0-42A8-AC9D-C6D13964E587}" type="pres">
      <dgm:prSet presAssocID="{5614D589-1AF5-4F36-94FF-684420D0AB3E}" presName="descendantText" presStyleLbl="alignAccFollowNode1" presStyleIdx="1" presStyleCnt="2">
        <dgm:presLayoutVars>
          <dgm:bulletEnabled val="1"/>
        </dgm:presLayoutVars>
      </dgm:prSet>
      <dgm:spPr/>
    </dgm:pt>
  </dgm:ptLst>
  <dgm:cxnLst>
    <dgm:cxn modelId="{0FFBD532-088E-4E7D-BE7E-7F852387AECE}" srcId="{5614D589-1AF5-4F36-94FF-684420D0AB3E}" destId="{4C300A3C-74E8-48DB-8764-97724C635ABD}" srcOrd="0" destOrd="0" parTransId="{34717EC4-8CBC-475E-9EDB-EC3CE5EDB512}" sibTransId="{D60C998B-1B8F-42F3-97E5-EC59BB6EAEE3}"/>
    <dgm:cxn modelId="{06D47562-9CCE-4815-9AFF-258BB11C66CC}" srcId="{D4E7CED0-5677-4108-AB4F-AFD9DB0A9642}" destId="{5614D589-1AF5-4F36-94FF-684420D0AB3E}" srcOrd="1" destOrd="0" parTransId="{71C95C8E-EE0F-428A-A82E-BA0205C26068}" sibTransId="{A060CB58-61E8-43A3-A648-A60EDE6EE1EA}"/>
    <dgm:cxn modelId="{394A7064-6766-45C2-A18F-BEF3D21FE548}" srcId="{D4E7CED0-5677-4108-AB4F-AFD9DB0A9642}" destId="{DC6AA12E-6ACD-48C0-AA67-5D97C2C03ECB}" srcOrd="0" destOrd="0" parTransId="{8CC43B7E-7E89-4891-A023-743FD28FEC35}" sibTransId="{D466D7EB-6BFC-4A70-9E83-8EA5EA35F316}"/>
    <dgm:cxn modelId="{02F0CC72-510F-4D9E-880A-5AE1E911835F}" type="presOf" srcId="{5614D589-1AF5-4F36-94FF-684420D0AB3E}" destId="{BA4B58D5-8BF3-4DFE-A444-5DAD471D918E}" srcOrd="0" destOrd="0" presId="urn:microsoft.com/office/officeart/2005/8/layout/vList5"/>
    <dgm:cxn modelId="{4252AB76-2311-4BA6-A0A3-419EC29F0C68}" type="presOf" srcId="{4C300A3C-74E8-48DB-8764-97724C635ABD}" destId="{00BB3C41-5AD0-42A8-AC9D-C6D13964E587}" srcOrd="0" destOrd="0" presId="urn:microsoft.com/office/officeart/2005/8/layout/vList5"/>
    <dgm:cxn modelId="{56135E7B-0BDC-43FD-9F7F-31D2955480B0}" srcId="{DC6AA12E-6ACD-48C0-AA67-5D97C2C03ECB}" destId="{24A8177F-2AC5-4289-8723-ADA37BA4F4A5}" srcOrd="0" destOrd="0" parTransId="{1DA843BA-235B-4D4B-8631-07E57BB19361}" sibTransId="{C094027B-348F-431D-A60B-4C4F23337DBF}"/>
    <dgm:cxn modelId="{7CABB694-2E1E-457D-8F90-489BB815A3CC}" type="presOf" srcId="{24A8177F-2AC5-4289-8723-ADA37BA4F4A5}" destId="{AB09287D-96B0-40CA-AF6D-62E126EAC90C}" srcOrd="0" destOrd="0" presId="urn:microsoft.com/office/officeart/2005/8/layout/vList5"/>
    <dgm:cxn modelId="{9630A8A5-19B7-4BED-B49D-3BB5482F5D34}" type="presOf" srcId="{DC6AA12E-6ACD-48C0-AA67-5D97C2C03ECB}" destId="{9500C295-139D-4F44-9BA2-8FACA2946CFA}" srcOrd="0" destOrd="0" presId="urn:microsoft.com/office/officeart/2005/8/layout/vList5"/>
    <dgm:cxn modelId="{63CFC8C3-AFAE-4260-9629-29706BD51AC5}" type="presOf" srcId="{D4E7CED0-5677-4108-AB4F-AFD9DB0A9642}" destId="{4EFB1417-707A-4FE4-B723-35381247F806}" srcOrd="0" destOrd="0" presId="urn:microsoft.com/office/officeart/2005/8/layout/vList5"/>
    <dgm:cxn modelId="{0F7C0369-0D78-48AC-B7C5-05DA29402A15}" type="presParOf" srcId="{4EFB1417-707A-4FE4-B723-35381247F806}" destId="{FBEB5D07-4588-435E-9383-CEC9FEFE7FE6}" srcOrd="0" destOrd="0" presId="urn:microsoft.com/office/officeart/2005/8/layout/vList5"/>
    <dgm:cxn modelId="{435A3A7D-3450-41E4-BA4C-A6C0CDAF5B1C}" type="presParOf" srcId="{FBEB5D07-4588-435E-9383-CEC9FEFE7FE6}" destId="{9500C295-139D-4F44-9BA2-8FACA2946CFA}" srcOrd="0" destOrd="0" presId="urn:microsoft.com/office/officeart/2005/8/layout/vList5"/>
    <dgm:cxn modelId="{3756518A-EA0A-4EE0-8E4B-A1DBAFDDB0B2}" type="presParOf" srcId="{FBEB5D07-4588-435E-9383-CEC9FEFE7FE6}" destId="{AB09287D-96B0-40CA-AF6D-62E126EAC90C}" srcOrd="1" destOrd="0" presId="urn:microsoft.com/office/officeart/2005/8/layout/vList5"/>
    <dgm:cxn modelId="{A602FDF6-C7A0-42A7-894F-6FB43CE9A7CB}" type="presParOf" srcId="{4EFB1417-707A-4FE4-B723-35381247F806}" destId="{E646D9B3-A0F9-4206-B9C2-8A7696EB0B4D}" srcOrd="1" destOrd="0" presId="urn:microsoft.com/office/officeart/2005/8/layout/vList5"/>
    <dgm:cxn modelId="{5D60EDDA-CF01-4F49-9636-9DFF9DFF0632}" type="presParOf" srcId="{4EFB1417-707A-4FE4-B723-35381247F806}" destId="{DE57703E-21C5-4D6C-ACC0-8B063464EA3E}" srcOrd="2" destOrd="0" presId="urn:microsoft.com/office/officeart/2005/8/layout/vList5"/>
    <dgm:cxn modelId="{09AA9EB6-E656-42DC-8088-4812EEF98474}" type="presParOf" srcId="{DE57703E-21C5-4D6C-ACC0-8B063464EA3E}" destId="{BA4B58D5-8BF3-4DFE-A444-5DAD471D918E}" srcOrd="0" destOrd="0" presId="urn:microsoft.com/office/officeart/2005/8/layout/vList5"/>
    <dgm:cxn modelId="{00181ED3-49F5-4A4C-82EC-46CC5397A273}" type="presParOf" srcId="{DE57703E-21C5-4D6C-ACC0-8B063464EA3E}" destId="{00BB3C41-5AD0-42A8-AC9D-C6D13964E58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486B6-CFA7-4724-857B-14B75A08A50F}">
      <dsp:nvSpPr>
        <dsp:cNvPr id="0" name=""/>
        <dsp:cNvSpPr/>
      </dsp:nvSpPr>
      <dsp:spPr>
        <a:xfrm>
          <a:off x="4044197" y="3652787"/>
          <a:ext cx="2244176" cy="1721826"/>
        </a:xfrm>
        <a:prstGeom prst="ellipse">
          <a:avLst/>
        </a:prstGeom>
        <a:solidFill>
          <a:srgbClr val="6DBE4B"/>
        </a:solidFill>
        <a:ln w="12700" cap="flat" cmpd="sng" algn="ctr">
          <a:solidFill>
            <a:srgbClr val="6DBE4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ysClr val="windowText" lastClr="000000"/>
              </a:solidFill>
              <a:latin typeface="Arial" panose="020B0604020202020204" pitchFamily="34" charset="0"/>
              <a:ea typeface="+mn-ea"/>
              <a:cs typeface="Arial" panose="020B0604020202020204" pitchFamily="34" charset="0"/>
            </a:rPr>
            <a:t>FTI via FA-DDX</a:t>
          </a:r>
        </a:p>
      </dsp:txBody>
      <dsp:txXfrm>
        <a:off x="4372849" y="3904943"/>
        <a:ext cx="1586872" cy="1217514"/>
      </dsp:txXfrm>
    </dsp:sp>
    <dsp:sp modelId="{71DA8527-45E0-4955-AF4B-3E1A98A49AEE}">
      <dsp:nvSpPr>
        <dsp:cNvPr id="0" name=""/>
        <dsp:cNvSpPr/>
      </dsp:nvSpPr>
      <dsp:spPr>
        <a:xfrm rot="10800000">
          <a:off x="1136624" y="4268340"/>
          <a:ext cx="2747656" cy="490720"/>
        </a:xfrm>
        <a:prstGeom prst="leftArrow">
          <a:avLst>
            <a:gd name="adj1" fmla="val 60000"/>
            <a:gd name="adj2" fmla="val 50000"/>
          </a:avLst>
        </a:prstGeom>
        <a:solidFill>
          <a:srgbClr val="B94F9C"/>
        </a:solidFill>
        <a:ln>
          <a:noFill/>
        </a:ln>
        <a:effectLst/>
      </dsp:spPr>
      <dsp:style>
        <a:lnRef idx="0">
          <a:scrgbClr r="0" g="0" b="0"/>
        </a:lnRef>
        <a:fillRef idx="1">
          <a:scrgbClr r="0" g="0" b="0"/>
        </a:fillRef>
        <a:effectRef idx="0">
          <a:scrgbClr r="0" g="0" b="0"/>
        </a:effectRef>
        <a:fontRef idx="minor">
          <a:schemeClr val="lt1"/>
        </a:fontRef>
      </dsp:style>
    </dsp:sp>
    <dsp:sp modelId="{FD9CF289-60AD-47EE-8BC2-CAE8B0F2753D}">
      <dsp:nvSpPr>
        <dsp:cNvPr id="0" name=""/>
        <dsp:cNvSpPr/>
      </dsp:nvSpPr>
      <dsp:spPr>
        <a:xfrm>
          <a:off x="533984" y="4031589"/>
          <a:ext cx="1205278" cy="964222"/>
        </a:xfrm>
        <a:prstGeom prst="roundRect">
          <a:avLst>
            <a:gd name="adj" fmla="val 10000"/>
          </a:avLst>
        </a:prstGeom>
        <a:solidFill>
          <a:srgbClr val="0E4E7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Arial" panose="020B0604020202020204" pitchFamily="34" charset="0"/>
              <a:ea typeface="+mn-ea"/>
              <a:cs typeface="Arial" panose="020B0604020202020204" pitchFamily="34" charset="0"/>
            </a:rPr>
            <a:t>Number of dependents (family size)</a:t>
          </a:r>
        </a:p>
      </dsp:txBody>
      <dsp:txXfrm>
        <a:off x="562225" y="4059830"/>
        <a:ext cx="1148796" cy="907740"/>
      </dsp:txXfrm>
    </dsp:sp>
    <dsp:sp modelId="{9C2675E1-AB49-48EB-B3C3-9B98A85C9297}">
      <dsp:nvSpPr>
        <dsp:cNvPr id="0" name=""/>
        <dsp:cNvSpPr/>
      </dsp:nvSpPr>
      <dsp:spPr>
        <a:xfrm rot="12150000">
          <a:off x="1336868" y="3261643"/>
          <a:ext cx="2798074" cy="490720"/>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D74163-C2D6-48CF-841A-F616EFABE0AD}">
      <dsp:nvSpPr>
        <dsp:cNvPr id="0" name=""/>
        <dsp:cNvSpPr/>
      </dsp:nvSpPr>
      <dsp:spPr>
        <a:xfrm>
          <a:off x="840724" y="2489504"/>
          <a:ext cx="1205278" cy="964222"/>
        </a:xfrm>
        <a:prstGeom prst="roundRect">
          <a:avLst>
            <a:gd name="adj" fmla="val 10000"/>
          </a:avLst>
        </a:prstGeom>
        <a:solidFill>
          <a:srgbClr val="0E4E7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Arial" panose="020B0604020202020204" pitchFamily="34" charset="0"/>
              <a:ea typeface="+mn-ea"/>
              <a:cs typeface="Arial" panose="020B0604020202020204" pitchFamily="34" charset="0"/>
            </a:rPr>
            <a:t>Adjusted gross income (AGI)</a:t>
          </a:r>
        </a:p>
      </dsp:txBody>
      <dsp:txXfrm>
        <a:off x="868965" y="2517745"/>
        <a:ext cx="1148796" cy="907740"/>
      </dsp:txXfrm>
    </dsp:sp>
    <dsp:sp modelId="{25007941-02A0-4965-9482-6F3A91E66FF3}">
      <dsp:nvSpPr>
        <dsp:cNvPr id="0" name=""/>
        <dsp:cNvSpPr/>
      </dsp:nvSpPr>
      <dsp:spPr>
        <a:xfrm rot="13500000">
          <a:off x="1892892" y="2442546"/>
          <a:ext cx="2895198" cy="490720"/>
        </a:xfrm>
        <a:prstGeom prst="leftArrow">
          <a:avLst>
            <a:gd name="adj1" fmla="val 60000"/>
            <a:gd name="adj2" fmla="val 50000"/>
          </a:avLst>
        </a:prstGeom>
        <a:solidFill>
          <a:srgbClr val="DF7F26"/>
        </a:solidFill>
        <a:ln>
          <a:noFill/>
        </a:ln>
        <a:effectLst/>
      </dsp:spPr>
      <dsp:style>
        <a:lnRef idx="0">
          <a:scrgbClr r="0" g="0" b="0"/>
        </a:lnRef>
        <a:fillRef idx="1">
          <a:scrgbClr r="0" g="0" b="0"/>
        </a:fillRef>
        <a:effectRef idx="0">
          <a:scrgbClr r="0" g="0" b="0"/>
        </a:effectRef>
        <a:fontRef idx="minor">
          <a:schemeClr val="lt1"/>
        </a:fontRef>
      </dsp:style>
    </dsp:sp>
    <dsp:sp modelId="{00AB693F-769A-4D19-AFC3-D528C4195DFF}">
      <dsp:nvSpPr>
        <dsp:cNvPr id="0" name=""/>
        <dsp:cNvSpPr/>
      </dsp:nvSpPr>
      <dsp:spPr>
        <a:xfrm>
          <a:off x="1714245" y="1182188"/>
          <a:ext cx="1205278" cy="964222"/>
        </a:xfrm>
        <a:prstGeom prst="roundRect">
          <a:avLst>
            <a:gd name="adj" fmla="val 10000"/>
          </a:avLst>
        </a:prstGeom>
        <a:solidFill>
          <a:srgbClr val="0E4E7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Arial" panose="020B0604020202020204" pitchFamily="34" charset="0"/>
              <a:ea typeface="+mn-ea"/>
              <a:cs typeface="Arial" panose="020B0604020202020204" pitchFamily="34" charset="0"/>
            </a:rPr>
            <a:t>Income earned from work</a:t>
          </a:r>
        </a:p>
      </dsp:txBody>
      <dsp:txXfrm>
        <a:off x="1742486" y="1210429"/>
        <a:ext cx="1148796" cy="907740"/>
      </dsp:txXfrm>
    </dsp:sp>
    <dsp:sp modelId="{73B0B7EF-BA9E-4F21-B641-594E7FE88B02}">
      <dsp:nvSpPr>
        <dsp:cNvPr id="0" name=""/>
        <dsp:cNvSpPr/>
      </dsp:nvSpPr>
      <dsp:spPr>
        <a:xfrm rot="14850000">
          <a:off x="2707856" y="1916823"/>
          <a:ext cx="2968797" cy="490720"/>
        </a:xfrm>
        <a:prstGeom prst="leftArrow">
          <a:avLst>
            <a:gd name="adj1" fmla="val 60000"/>
            <a:gd name="adj2" fmla="val 50000"/>
          </a:avLst>
        </a:prstGeom>
        <a:solidFill>
          <a:srgbClr val="6DBE4B"/>
        </a:solidFill>
        <a:ln>
          <a:noFill/>
        </a:ln>
        <a:effectLst/>
      </dsp:spPr>
      <dsp:style>
        <a:lnRef idx="0">
          <a:scrgbClr r="0" g="0" b="0"/>
        </a:lnRef>
        <a:fillRef idx="1">
          <a:scrgbClr r="0" g="0" b="0"/>
        </a:fillRef>
        <a:effectRef idx="0">
          <a:scrgbClr r="0" g="0" b="0"/>
        </a:effectRef>
        <a:fontRef idx="minor">
          <a:schemeClr val="lt1"/>
        </a:fontRef>
      </dsp:style>
    </dsp:sp>
    <dsp:sp modelId="{0BADD5DF-4592-45A6-883B-2D47CF48B2FC}">
      <dsp:nvSpPr>
        <dsp:cNvPr id="0" name=""/>
        <dsp:cNvSpPr/>
      </dsp:nvSpPr>
      <dsp:spPr>
        <a:xfrm>
          <a:off x="3021561" y="308667"/>
          <a:ext cx="1205278" cy="964222"/>
        </a:xfrm>
        <a:prstGeom prst="roundRect">
          <a:avLst>
            <a:gd name="adj" fmla="val 10000"/>
          </a:avLst>
        </a:prstGeom>
        <a:solidFill>
          <a:srgbClr val="0E4E7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Arial" panose="020B0604020202020204" pitchFamily="34" charset="0"/>
              <a:ea typeface="+mn-ea"/>
              <a:cs typeface="Arial" panose="020B0604020202020204" pitchFamily="34" charset="0"/>
            </a:rPr>
            <a:t>Taxes paid</a:t>
          </a:r>
        </a:p>
      </dsp:txBody>
      <dsp:txXfrm>
        <a:off x="3049802" y="336908"/>
        <a:ext cx="1148796" cy="907740"/>
      </dsp:txXfrm>
    </dsp:sp>
    <dsp:sp modelId="{82BB3C79-DDCF-4921-9A89-0B4CEAB28CF9}">
      <dsp:nvSpPr>
        <dsp:cNvPr id="0" name=""/>
        <dsp:cNvSpPr/>
      </dsp:nvSpPr>
      <dsp:spPr>
        <a:xfrm rot="16200000">
          <a:off x="3669051" y="1735912"/>
          <a:ext cx="2994467" cy="490720"/>
        </a:xfrm>
        <a:prstGeom prst="leftArrow">
          <a:avLst>
            <a:gd name="adj1" fmla="val 60000"/>
            <a:gd name="adj2" fmla="val 50000"/>
          </a:avLst>
        </a:prstGeom>
        <a:solidFill>
          <a:srgbClr val="0E4E7D"/>
        </a:solidFill>
        <a:ln>
          <a:noFill/>
        </a:ln>
        <a:effectLst/>
      </dsp:spPr>
      <dsp:style>
        <a:lnRef idx="0">
          <a:scrgbClr r="0" g="0" b="0"/>
        </a:lnRef>
        <a:fillRef idx="1">
          <a:scrgbClr r="0" g="0" b="0"/>
        </a:fillRef>
        <a:effectRef idx="0">
          <a:scrgbClr r="0" g="0" b="0"/>
        </a:effectRef>
        <a:fontRef idx="minor">
          <a:schemeClr val="lt1"/>
        </a:fontRef>
      </dsp:style>
    </dsp:sp>
    <dsp:sp modelId="{B9C6FCC8-2C5E-4925-B5B4-4F350BDDAFC6}">
      <dsp:nvSpPr>
        <dsp:cNvPr id="0" name=""/>
        <dsp:cNvSpPr/>
      </dsp:nvSpPr>
      <dsp:spPr>
        <a:xfrm>
          <a:off x="4563646" y="1927"/>
          <a:ext cx="1205278" cy="964222"/>
        </a:xfrm>
        <a:prstGeom prst="roundRect">
          <a:avLst>
            <a:gd name="adj" fmla="val 10000"/>
          </a:avLst>
        </a:prstGeom>
        <a:solidFill>
          <a:srgbClr val="0E4E7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Arial" panose="020B0604020202020204" pitchFamily="34" charset="0"/>
              <a:ea typeface="+mn-ea"/>
              <a:cs typeface="Arial" panose="020B0604020202020204" pitchFamily="34" charset="0"/>
            </a:rPr>
            <a:t>Untaxed IRA distributions</a:t>
          </a:r>
        </a:p>
      </dsp:txBody>
      <dsp:txXfrm>
        <a:off x="4591887" y="30168"/>
        <a:ext cx="1148796" cy="907740"/>
      </dsp:txXfrm>
    </dsp:sp>
    <dsp:sp modelId="{0F63D56E-F687-4E1C-8A73-4715347727B4}">
      <dsp:nvSpPr>
        <dsp:cNvPr id="0" name=""/>
        <dsp:cNvSpPr/>
      </dsp:nvSpPr>
      <dsp:spPr>
        <a:xfrm rot="17550000">
          <a:off x="4655916" y="1916823"/>
          <a:ext cx="2968797" cy="490720"/>
        </a:xfrm>
        <a:prstGeom prst="leftArrow">
          <a:avLst>
            <a:gd name="adj1" fmla="val 60000"/>
            <a:gd name="adj2" fmla="val 50000"/>
          </a:avLst>
        </a:prstGeom>
        <a:solidFill>
          <a:srgbClr val="B94F9C"/>
        </a:solidFill>
        <a:ln>
          <a:noFill/>
        </a:ln>
        <a:effectLst/>
      </dsp:spPr>
      <dsp:style>
        <a:lnRef idx="0">
          <a:scrgbClr r="0" g="0" b="0"/>
        </a:lnRef>
        <a:fillRef idx="1">
          <a:scrgbClr r="0" g="0" b="0"/>
        </a:fillRef>
        <a:effectRef idx="0">
          <a:scrgbClr r="0" g="0" b="0"/>
        </a:effectRef>
        <a:fontRef idx="minor">
          <a:schemeClr val="lt1"/>
        </a:fontRef>
      </dsp:style>
    </dsp:sp>
    <dsp:sp modelId="{D182ACC9-4FC9-448D-A84F-8AC8D5095003}">
      <dsp:nvSpPr>
        <dsp:cNvPr id="0" name=""/>
        <dsp:cNvSpPr/>
      </dsp:nvSpPr>
      <dsp:spPr>
        <a:xfrm>
          <a:off x="6105731" y="308667"/>
          <a:ext cx="1205278" cy="964222"/>
        </a:xfrm>
        <a:prstGeom prst="roundRect">
          <a:avLst>
            <a:gd name="adj" fmla="val 10000"/>
          </a:avLst>
        </a:prstGeom>
        <a:solidFill>
          <a:srgbClr val="0E4E7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Arial" panose="020B0604020202020204" pitchFamily="34" charset="0"/>
              <a:ea typeface="+mn-ea"/>
              <a:cs typeface="Arial" panose="020B0604020202020204" pitchFamily="34" charset="0"/>
            </a:rPr>
            <a:t>Untaxed pension and annuity distributions</a:t>
          </a:r>
        </a:p>
      </dsp:txBody>
      <dsp:txXfrm>
        <a:off x="6133972" y="336908"/>
        <a:ext cx="1148796" cy="907740"/>
      </dsp:txXfrm>
    </dsp:sp>
    <dsp:sp modelId="{46329695-77A2-4C97-B829-60B87D60B394}">
      <dsp:nvSpPr>
        <dsp:cNvPr id="0" name=""/>
        <dsp:cNvSpPr/>
      </dsp:nvSpPr>
      <dsp:spPr>
        <a:xfrm rot="18900000">
          <a:off x="5544479" y="2442546"/>
          <a:ext cx="2895198" cy="490720"/>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9309CA-BE88-44C1-B96D-46B2ABA18138}">
      <dsp:nvSpPr>
        <dsp:cNvPr id="0" name=""/>
        <dsp:cNvSpPr/>
      </dsp:nvSpPr>
      <dsp:spPr>
        <a:xfrm>
          <a:off x="7413047" y="1182188"/>
          <a:ext cx="1205278" cy="964222"/>
        </a:xfrm>
        <a:prstGeom prst="roundRect">
          <a:avLst>
            <a:gd name="adj" fmla="val 10000"/>
          </a:avLst>
        </a:prstGeom>
        <a:solidFill>
          <a:srgbClr val="0E4E7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Arial" panose="020B0604020202020204" pitchFamily="34" charset="0"/>
              <a:ea typeface="+mn-ea"/>
              <a:cs typeface="Arial" panose="020B0604020202020204" pitchFamily="34" charset="0"/>
            </a:rPr>
            <a:t>IRA deductions and payments</a:t>
          </a:r>
        </a:p>
      </dsp:txBody>
      <dsp:txXfrm>
        <a:off x="7441288" y="1210429"/>
        <a:ext cx="1148796" cy="907740"/>
      </dsp:txXfrm>
    </dsp:sp>
    <dsp:sp modelId="{F64B4037-45AB-4A00-9EF7-83F7E70B0EFA}">
      <dsp:nvSpPr>
        <dsp:cNvPr id="0" name=""/>
        <dsp:cNvSpPr/>
      </dsp:nvSpPr>
      <dsp:spPr>
        <a:xfrm rot="20250000">
          <a:off x="6197628" y="3261643"/>
          <a:ext cx="2798074" cy="490720"/>
        </a:xfrm>
        <a:prstGeom prst="leftArrow">
          <a:avLst>
            <a:gd name="adj1" fmla="val 60000"/>
            <a:gd name="adj2" fmla="val 50000"/>
          </a:avLst>
        </a:prstGeom>
        <a:solidFill>
          <a:srgbClr val="DF7F26"/>
        </a:solidFill>
        <a:ln>
          <a:noFill/>
        </a:ln>
        <a:effectLst/>
      </dsp:spPr>
      <dsp:style>
        <a:lnRef idx="0">
          <a:scrgbClr r="0" g="0" b="0"/>
        </a:lnRef>
        <a:fillRef idx="1">
          <a:scrgbClr r="0" g="0" b="0"/>
        </a:fillRef>
        <a:effectRef idx="0">
          <a:scrgbClr r="0" g="0" b="0"/>
        </a:effectRef>
        <a:fontRef idx="minor">
          <a:schemeClr val="lt1"/>
        </a:fontRef>
      </dsp:style>
    </dsp:sp>
    <dsp:sp modelId="{85600369-C846-458E-BFB9-3A21AE0E3AD7}">
      <dsp:nvSpPr>
        <dsp:cNvPr id="0" name=""/>
        <dsp:cNvSpPr/>
      </dsp:nvSpPr>
      <dsp:spPr>
        <a:xfrm>
          <a:off x="8286568" y="2489504"/>
          <a:ext cx="1205278" cy="964222"/>
        </a:xfrm>
        <a:prstGeom prst="roundRect">
          <a:avLst>
            <a:gd name="adj" fmla="val 10000"/>
          </a:avLst>
        </a:prstGeom>
        <a:solidFill>
          <a:srgbClr val="0E4E7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Arial" panose="020B0604020202020204" pitchFamily="34" charset="0"/>
              <a:ea typeface="+mn-ea"/>
              <a:cs typeface="Arial" panose="020B0604020202020204" pitchFamily="34" charset="0"/>
            </a:rPr>
            <a:t>Tax-exempt interest</a:t>
          </a:r>
        </a:p>
      </dsp:txBody>
      <dsp:txXfrm>
        <a:off x="8314809" y="2517745"/>
        <a:ext cx="1148796" cy="907740"/>
      </dsp:txXfrm>
    </dsp:sp>
    <dsp:sp modelId="{2BAF6520-E3DC-4A2A-9932-8A15E6C0BDEF}">
      <dsp:nvSpPr>
        <dsp:cNvPr id="0" name=""/>
        <dsp:cNvSpPr/>
      </dsp:nvSpPr>
      <dsp:spPr>
        <a:xfrm>
          <a:off x="6448290" y="4268340"/>
          <a:ext cx="2747656" cy="490720"/>
        </a:xfrm>
        <a:prstGeom prst="leftArrow">
          <a:avLst>
            <a:gd name="adj1" fmla="val 60000"/>
            <a:gd name="adj2" fmla="val 50000"/>
          </a:avLst>
        </a:prstGeom>
        <a:solidFill>
          <a:srgbClr val="6DBE4B"/>
        </a:solidFill>
        <a:ln>
          <a:noFill/>
        </a:ln>
        <a:effectLst/>
      </dsp:spPr>
      <dsp:style>
        <a:lnRef idx="0">
          <a:scrgbClr r="0" g="0" b="0"/>
        </a:lnRef>
        <a:fillRef idx="1">
          <a:scrgbClr r="0" g="0" b="0"/>
        </a:fillRef>
        <a:effectRef idx="0">
          <a:scrgbClr r="0" g="0" b="0"/>
        </a:effectRef>
        <a:fontRef idx="minor">
          <a:schemeClr val="lt1"/>
        </a:fontRef>
      </dsp:style>
    </dsp:sp>
    <dsp:sp modelId="{63E44240-0D9E-4394-A4EB-4294C280CCFD}">
      <dsp:nvSpPr>
        <dsp:cNvPr id="0" name=""/>
        <dsp:cNvSpPr/>
      </dsp:nvSpPr>
      <dsp:spPr>
        <a:xfrm>
          <a:off x="8593307" y="4031589"/>
          <a:ext cx="1205278" cy="964222"/>
        </a:xfrm>
        <a:prstGeom prst="roundRect">
          <a:avLst>
            <a:gd name="adj" fmla="val 10000"/>
          </a:avLst>
        </a:prstGeom>
        <a:solidFill>
          <a:srgbClr val="0E4E7D"/>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Arial" panose="020B0604020202020204" pitchFamily="34" charset="0"/>
              <a:ea typeface="+mn-ea"/>
              <a:cs typeface="Arial" panose="020B0604020202020204" pitchFamily="34" charset="0"/>
            </a:rPr>
            <a:t>Education tax credits</a:t>
          </a:r>
        </a:p>
      </dsp:txBody>
      <dsp:txXfrm>
        <a:off x="8621548" y="4059830"/>
        <a:ext cx="1148796" cy="907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9B86E-1DBE-44FC-91BC-A8A69572591C}">
      <dsp:nvSpPr>
        <dsp:cNvPr id="0" name=""/>
        <dsp:cNvSpPr/>
      </dsp:nvSpPr>
      <dsp:spPr>
        <a:xfrm>
          <a:off x="838041" y="0"/>
          <a:ext cx="9497800" cy="528389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2176AD-8911-4C7D-BBB4-247400ABC3EB}">
      <dsp:nvSpPr>
        <dsp:cNvPr id="0" name=""/>
        <dsp:cNvSpPr/>
      </dsp:nvSpPr>
      <dsp:spPr>
        <a:xfrm>
          <a:off x="12003" y="1585168"/>
          <a:ext cx="3596593" cy="2113557"/>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Evaluate each individual biological/adoptive parent’s support separately without regard to stepparent’s income or support</a:t>
          </a:r>
        </a:p>
      </dsp:txBody>
      <dsp:txXfrm>
        <a:off x="115178" y="1688343"/>
        <a:ext cx="3390243" cy="1907207"/>
      </dsp:txXfrm>
    </dsp:sp>
    <dsp:sp modelId="{442D9146-6680-4F49-8655-0193D78F6D4F}">
      <dsp:nvSpPr>
        <dsp:cNvPr id="0" name=""/>
        <dsp:cNvSpPr/>
      </dsp:nvSpPr>
      <dsp:spPr>
        <a:xfrm>
          <a:off x="3788644" y="1585168"/>
          <a:ext cx="3596593" cy="2113557"/>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Parent providing most support is parent of record</a:t>
          </a:r>
        </a:p>
      </dsp:txBody>
      <dsp:txXfrm>
        <a:off x="3891819" y="1688343"/>
        <a:ext cx="3390243" cy="1907207"/>
      </dsp:txXfrm>
    </dsp:sp>
    <dsp:sp modelId="{8E438C3F-81D7-48DF-A71E-DB8E55218964}">
      <dsp:nvSpPr>
        <dsp:cNvPr id="0" name=""/>
        <dsp:cNvSpPr/>
      </dsp:nvSpPr>
      <dsp:spPr>
        <a:xfrm>
          <a:off x="7565286" y="1585168"/>
          <a:ext cx="3596593" cy="2113557"/>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Include parent of record and, if remarried, spouse’s information on FAFSA</a:t>
          </a:r>
        </a:p>
      </dsp:txBody>
      <dsp:txXfrm>
        <a:off x="7668461" y="1688343"/>
        <a:ext cx="3390243" cy="19072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9287D-96B0-40CA-AF6D-62E126EAC90C}">
      <dsp:nvSpPr>
        <dsp:cNvPr id="0" name=""/>
        <dsp:cNvSpPr/>
      </dsp:nvSpPr>
      <dsp:spPr>
        <a:xfrm rot="5400000">
          <a:off x="6992478" y="-2655550"/>
          <a:ext cx="1350992" cy="7004960"/>
        </a:xfrm>
        <a:prstGeom prst="round2SameRect">
          <a:avLst/>
        </a:prstGeom>
        <a:solidFill>
          <a:srgbClr val="0E4E7D">
            <a:alpha val="30000"/>
          </a:srgb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Arial" panose="020B0604020202020204" pitchFamily="34" charset="0"/>
              <a:cs typeface="Arial" panose="020B0604020202020204" pitchFamily="34" charset="0"/>
            </a:rPr>
            <a:t>34 CFR 668.55(a)</a:t>
          </a:r>
        </a:p>
        <a:p>
          <a:pPr marL="285750" lvl="1" indent="-285750" algn="l" defTabSz="1244600">
            <a:lnSpc>
              <a:spcPct val="90000"/>
            </a:lnSpc>
            <a:spcBef>
              <a:spcPct val="0"/>
            </a:spcBef>
            <a:spcAft>
              <a:spcPct val="15000"/>
            </a:spcAft>
            <a:buChar char="•"/>
          </a:pPr>
          <a:r>
            <a:rPr lang="en-US" sz="2800" kern="1200" dirty="0">
              <a:latin typeface="Arial" panose="020B0604020202020204" pitchFamily="34" charset="0"/>
              <a:cs typeface="Arial" panose="020B0604020202020204" pitchFamily="34" charset="0"/>
            </a:rPr>
            <a:t>Dependency status and family size must be updated for entire award year</a:t>
          </a:r>
        </a:p>
      </dsp:txBody>
      <dsp:txXfrm rot="-5400000">
        <a:off x="4165494" y="237384"/>
        <a:ext cx="6939010" cy="1219092"/>
      </dsp:txXfrm>
    </dsp:sp>
    <dsp:sp modelId="{9500C295-139D-4F44-9BA2-8FACA2946CFA}">
      <dsp:nvSpPr>
        <dsp:cNvPr id="0" name=""/>
        <dsp:cNvSpPr/>
      </dsp:nvSpPr>
      <dsp:spPr>
        <a:xfrm>
          <a:off x="2775" y="2558"/>
          <a:ext cx="4162719" cy="1688740"/>
        </a:xfrm>
        <a:prstGeom prst="roundRect">
          <a:avLst/>
        </a:prstGeom>
        <a:solidFill>
          <a:srgbClr val="0E4E7D"/>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If newborn changes dependency status…</a:t>
          </a:r>
        </a:p>
      </dsp:txBody>
      <dsp:txXfrm>
        <a:off x="85212" y="84995"/>
        <a:ext cx="3997845" cy="1523866"/>
      </dsp:txXfrm>
    </dsp:sp>
    <dsp:sp modelId="{00BB3C41-5AD0-42A8-AC9D-C6D13964E587}">
      <dsp:nvSpPr>
        <dsp:cNvPr id="0" name=""/>
        <dsp:cNvSpPr/>
      </dsp:nvSpPr>
      <dsp:spPr>
        <a:xfrm rot="5400000">
          <a:off x="6993660" y="-882373"/>
          <a:ext cx="1350992" cy="7004960"/>
        </a:xfrm>
        <a:prstGeom prst="round2SameRect">
          <a:avLst/>
        </a:prstGeom>
        <a:solidFill>
          <a:srgbClr val="6DBE4B">
            <a:alpha val="30000"/>
          </a:srgb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Arial" panose="020B0604020202020204" pitchFamily="34" charset="0"/>
              <a:cs typeface="Arial" panose="020B0604020202020204" pitchFamily="34" charset="0"/>
            </a:rPr>
            <a:t>34 CFR 668.55(b)</a:t>
          </a:r>
        </a:p>
        <a:p>
          <a:pPr marL="285750" lvl="1" indent="-285750" algn="l" defTabSz="1244600">
            <a:lnSpc>
              <a:spcPct val="90000"/>
            </a:lnSpc>
            <a:spcBef>
              <a:spcPct val="0"/>
            </a:spcBef>
            <a:spcAft>
              <a:spcPct val="15000"/>
            </a:spcAft>
            <a:buChar char="•"/>
          </a:pPr>
          <a:r>
            <a:rPr lang="en-US" sz="2800" kern="1200" dirty="0">
              <a:latin typeface="Arial" panose="020B0604020202020204" pitchFamily="34" charset="0"/>
              <a:cs typeface="Arial" panose="020B0604020202020204" pitchFamily="34" charset="0"/>
            </a:rPr>
            <a:t>Update only if selected for verification</a:t>
          </a:r>
        </a:p>
        <a:p>
          <a:pPr marL="285750" lvl="1" indent="-285750" algn="l" defTabSz="1244600">
            <a:lnSpc>
              <a:spcPct val="90000"/>
            </a:lnSpc>
            <a:spcBef>
              <a:spcPct val="0"/>
            </a:spcBef>
            <a:spcAft>
              <a:spcPct val="15000"/>
            </a:spcAft>
            <a:buChar char="•"/>
          </a:pPr>
          <a:r>
            <a:rPr lang="en-US" sz="2800" kern="1200" dirty="0">
              <a:latin typeface="Arial" panose="020B0604020202020204" pitchFamily="34" charset="0"/>
              <a:cs typeface="Arial" panose="020B0604020202020204" pitchFamily="34" charset="0"/>
            </a:rPr>
            <a:t>Must be correct at time of verification</a:t>
          </a:r>
        </a:p>
      </dsp:txBody>
      <dsp:txXfrm rot="-5400000">
        <a:off x="4166676" y="2010561"/>
        <a:ext cx="6939010" cy="1219092"/>
      </dsp:txXfrm>
    </dsp:sp>
    <dsp:sp modelId="{BA4B58D5-8BF3-4DFE-A444-5DAD471D918E}">
      <dsp:nvSpPr>
        <dsp:cNvPr id="0" name=""/>
        <dsp:cNvSpPr/>
      </dsp:nvSpPr>
      <dsp:spPr>
        <a:xfrm>
          <a:off x="2775" y="1775736"/>
          <a:ext cx="4163901" cy="1688740"/>
        </a:xfrm>
        <a:prstGeom prst="roundRect">
          <a:avLst/>
        </a:prstGeom>
        <a:solidFill>
          <a:srgbClr val="6DBE4B"/>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If newborn does not change dependency status…</a:t>
          </a:r>
        </a:p>
      </dsp:txBody>
      <dsp:txXfrm>
        <a:off x="85212" y="1858173"/>
        <a:ext cx="3999027" cy="1523866"/>
      </dsp:txXfrm>
    </dsp:sp>
    <dsp:sp modelId="{BA92FEC8-4A01-4483-87A6-5D8A4AAB601E}">
      <dsp:nvSpPr>
        <dsp:cNvPr id="0" name=""/>
        <dsp:cNvSpPr/>
      </dsp:nvSpPr>
      <dsp:spPr>
        <a:xfrm rot="5400000">
          <a:off x="6993660" y="890804"/>
          <a:ext cx="1350992" cy="7004960"/>
        </a:xfrm>
        <a:prstGeom prst="round2SameRect">
          <a:avLst/>
        </a:prstGeom>
        <a:solidFill>
          <a:srgbClr val="DF7F26">
            <a:alpha val="30000"/>
          </a:srgb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Arial" panose="020B0604020202020204" pitchFamily="34" charset="0"/>
              <a:cs typeface="Arial" panose="020B0604020202020204" pitchFamily="34" charset="0"/>
            </a:rPr>
            <a:t>Cannot include unborn/newborn child, not even using professional judgment (PJ)</a:t>
          </a:r>
        </a:p>
      </dsp:txBody>
      <dsp:txXfrm rot="-5400000">
        <a:off x="4166676" y="3783738"/>
        <a:ext cx="6939010" cy="1219092"/>
      </dsp:txXfrm>
    </dsp:sp>
    <dsp:sp modelId="{65CC59CC-DDC4-476B-B0C0-696774272D64}">
      <dsp:nvSpPr>
        <dsp:cNvPr id="0" name=""/>
        <dsp:cNvSpPr/>
      </dsp:nvSpPr>
      <dsp:spPr>
        <a:xfrm>
          <a:off x="2775" y="3548914"/>
          <a:ext cx="4163901" cy="1688740"/>
        </a:xfrm>
        <a:prstGeom prst="roundRect">
          <a:avLst/>
        </a:prstGeom>
        <a:solidFill>
          <a:srgbClr val="DF7F2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latin typeface="Arial" panose="020B0604020202020204" pitchFamily="34" charset="0"/>
              <a:cs typeface="Arial" panose="020B0604020202020204" pitchFamily="34" charset="0"/>
            </a:rPr>
            <a:t>If neither of the above…</a:t>
          </a:r>
          <a:endParaRPr lang="en-US" sz="3200" kern="1200" dirty="0">
            <a:latin typeface="Arial" panose="020B0604020202020204" pitchFamily="34" charset="0"/>
            <a:cs typeface="Arial" panose="020B0604020202020204" pitchFamily="34" charset="0"/>
          </a:endParaRPr>
        </a:p>
      </dsp:txBody>
      <dsp:txXfrm>
        <a:off x="85212" y="3631351"/>
        <a:ext cx="3999027" cy="15238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9287D-96B0-40CA-AF6D-62E126EAC90C}">
      <dsp:nvSpPr>
        <dsp:cNvPr id="0" name=""/>
        <dsp:cNvSpPr/>
      </dsp:nvSpPr>
      <dsp:spPr>
        <a:xfrm rot="5400000">
          <a:off x="6645519" y="-2224346"/>
          <a:ext cx="2044911" cy="7004960"/>
        </a:xfrm>
        <a:prstGeom prst="round2SameRect">
          <a:avLst/>
        </a:prstGeom>
        <a:solidFill>
          <a:schemeClr val="lt1">
            <a:alpha val="90000"/>
            <a:tint val="40000"/>
            <a:hueOff val="0"/>
            <a:satOff val="0"/>
            <a:lumOff val="0"/>
            <a:alphaOff val="0"/>
          </a:schemeClr>
        </a:solidFill>
        <a:ln w="19050" cap="rnd" cmpd="sng" algn="ctr">
          <a:solidFill>
            <a:srgbClr val="DE7E26">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Arial" panose="020B0604020202020204" pitchFamily="34" charset="0"/>
              <a:cs typeface="Arial" panose="020B0604020202020204" pitchFamily="34" charset="0"/>
            </a:rPr>
            <a:t>Family size is unchanged and already verified</a:t>
          </a:r>
        </a:p>
      </dsp:txBody>
      <dsp:txXfrm rot="-5400000">
        <a:off x="4165495" y="355502"/>
        <a:ext cx="6905136" cy="1845263"/>
      </dsp:txXfrm>
    </dsp:sp>
    <dsp:sp modelId="{9500C295-139D-4F44-9BA2-8FACA2946CFA}">
      <dsp:nvSpPr>
        <dsp:cNvPr id="0" name=""/>
        <dsp:cNvSpPr/>
      </dsp:nvSpPr>
      <dsp:spPr>
        <a:xfrm>
          <a:off x="2775" y="63"/>
          <a:ext cx="4162719" cy="2556139"/>
        </a:xfrm>
        <a:prstGeom prst="roundRect">
          <a:avLst/>
        </a:prstGeom>
        <a:solidFill>
          <a:srgbClr val="DE7E26"/>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latin typeface="Arial" panose="020B0604020202020204" pitchFamily="34" charset="0"/>
              <a:cs typeface="Arial" panose="020B0604020202020204" pitchFamily="34" charset="0"/>
            </a:rPr>
            <a:t>If transferred via FA-DDX and not manually entered…</a:t>
          </a:r>
        </a:p>
      </dsp:txBody>
      <dsp:txXfrm>
        <a:off x="127555" y="124843"/>
        <a:ext cx="3913159" cy="2306579"/>
      </dsp:txXfrm>
    </dsp:sp>
    <dsp:sp modelId="{00BB3C41-5AD0-42A8-AC9D-C6D13964E587}">
      <dsp:nvSpPr>
        <dsp:cNvPr id="0" name=""/>
        <dsp:cNvSpPr/>
      </dsp:nvSpPr>
      <dsp:spPr>
        <a:xfrm rot="5400000">
          <a:off x="6646701" y="459600"/>
          <a:ext cx="2044911" cy="7004960"/>
        </a:xfrm>
        <a:prstGeom prst="round2SameRect">
          <a:avLst/>
        </a:prstGeom>
        <a:solidFill>
          <a:schemeClr val="lt1">
            <a:alpha val="90000"/>
            <a:tint val="40000"/>
            <a:hueOff val="0"/>
            <a:satOff val="0"/>
            <a:lumOff val="0"/>
            <a:alphaOff val="0"/>
          </a:schemeClr>
        </a:solidFill>
        <a:ln w="19050" cap="rnd" cmpd="sng" algn="ctr">
          <a:solidFill>
            <a:srgbClr val="DE7E26">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Arial" panose="020B0604020202020204" pitchFamily="34" charset="0"/>
              <a:cs typeface="Arial" panose="020B0604020202020204" pitchFamily="34" charset="0"/>
            </a:rPr>
            <a:t>Statement signed by student (and parent if dependent) listing name and age of each family member, and relationship of that family member to student</a:t>
          </a:r>
        </a:p>
      </dsp:txBody>
      <dsp:txXfrm rot="-5400000">
        <a:off x="4166677" y="3039448"/>
        <a:ext cx="6905136" cy="1845263"/>
      </dsp:txXfrm>
    </dsp:sp>
    <dsp:sp modelId="{BA4B58D5-8BF3-4DFE-A444-5DAD471D918E}">
      <dsp:nvSpPr>
        <dsp:cNvPr id="0" name=""/>
        <dsp:cNvSpPr/>
      </dsp:nvSpPr>
      <dsp:spPr>
        <a:xfrm>
          <a:off x="2775" y="2684010"/>
          <a:ext cx="4163901" cy="2556139"/>
        </a:xfrm>
        <a:prstGeom prst="roundRect">
          <a:avLst/>
        </a:prstGeom>
        <a:solidFill>
          <a:srgbClr val="DE7E26"/>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latin typeface="Arial" panose="020B0604020202020204" pitchFamily="34" charset="0"/>
              <a:cs typeface="Arial" panose="020B0604020202020204" pitchFamily="34" charset="0"/>
            </a:rPr>
            <a:t>If not transferred via FA-DDX or if manually entered…</a:t>
          </a:r>
        </a:p>
      </dsp:txBody>
      <dsp:txXfrm>
        <a:off x="127555" y="2808790"/>
        <a:ext cx="3914341" cy="230657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10">
            <a:extLst>
              <a:ext uri="{FF2B5EF4-FFF2-40B4-BE49-F238E27FC236}">
                <a16:creationId xmlns:a16="http://schemas.microsoft.com/office/drawing/2014/main" id="{71C87BC6-01E5-E99C-9DBE-DC2EE88735D8}"/>
              </a:ext>
            </a:extLst>
          </p:cNvPr>
          <p:cNvSpPr txBox="1">
            <a:spLocks noChangeArrowheads="1"/>
          </p:cNvSpPr>
          <p:nvPr/>
        </p:nvSpPr>
        <p:spPr bwMode="auto">
          <a:xfrm>
            <a:off x="-498758" y="78231"/>
            <a:ext cx="7315196" cy="346840"/>
          </a:xfrm>
          <a:prstGeom prst="rect">
            <a:avLst/>
          </a:prstGeom>
          <a:noFill/>
          <a:ln w="12700">
            <a:noFill/>
            <a:miter lim="800000"/>
            <a:headEnd/>
            <a:tailEnd/>
          </a:ln>
          <a:effectLst/>
        </p:spPr>
        <p:txBody>
          <a:bodyPr wrap="square" lIns="124025" tIns="62015" rIns="124025" bIns="62015">
            <a:spAutoFit/>
          </a:bodyPr>
          <a:lstStyle/>
          <a:p>
            <a:pPr algn="ctr" defTabSz="1238902" eaLnBrk="0" hangingPunct="0">
              <a:lnSpc>
                <a:spcPct val="90000"/>
              </a:lnSpc>
              <a:defRPr/>
            </a:pPr>
            <a:r>
              <a:rPr lang="en-US" sz="1600" b="1" dirty="0">
                <a:latin typeface="Verdana" panose="020B0604030504040204" pitchFamily="34" charset="0"/>
                <a:ea typeface="Verdana" panose="020B0604030504040204" pitchFamily="34" charset="0"/>
                <a:cs typeface="Verdana" panose="020B0604030504040204" pitchFamily="34" charset="0"/>
              </a:rPr>
              <a:t>Conflicting Information and 25/26 Verification</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a:extLst>
              <a:ext uri="{FF2B5EF4-FFF2-40B4-BE49-F238E27FC236}">
                <a16:creationId xmlns:a16="http://schemas.microsoft.com/office/drawing/2014/main" id="{2251AF51-F7A9-6E77-CF67-F80673DCA0C1}"/>
              </a:ext>
            </a:extLst>
          </p:cNvPr>
          <p:cNvSpPr/>
          <p:nvPr/>
        </p:nvSpPr>
        <p:spPr>
          <a:xfrm flipV="1">
            <a:off x="258070" y="8930112"/>
            <a:ext cx="6753979" cy="75121"/>
          </a:xfrm>
          <a:prstGeom prst="rect">
            <a:avLst/>
          </a:prstGeom>
          <a:solidFill>
            <a:srgbClr val="004E7D"/>
          </a:solidFill>
          <a:ln>
            <a:noFill/>
          </a:ln>
        </p:spPr>
        <p:style>
          <a:lnRef idx="2">
            <a:schemeClr val="accent1">
              <a:shade val="15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9" name="Rectangle 8">
            <a:extLst>
              <a:ext uri="{FF2B5EF4-FFF2-40B4-BE49-F238E27FC236}">
                <a16:creationId xmlns:a16="http://schemas.microsoft.com/office/drawing/2014/main" id="{2958E89D-C767-04A7-D91A-79EC213085C3}"/>
              </a:ext>
            </a:extLst>
          </p:cNvPr>
          <p:cNvSpPr>
            <a:spLocks noChangeArrowheads="1"/>
          </p:cNvSpPr>
          <p:nvPr/>
        </p:nvSpPr>
        <p:spPr bwMode="auto">
          <a:xfrm>
            <a:off x="227365" y="9309778"/>
            <a:ext cx="6784684" cy="258244"/>
          </a:xfrm>
          <a:prstGeom prst="rect">
            <a:avLst/>
          </a:prstGeom>
          <a:noFill/>
          <a:ln w="12700">
            <a:noFill/>
            <a:miter lim="800000"/>
            <a:headEnd/>
            <a:tailEnd/>
          </a:ln>
          <a:effectLst/>
        </p:spPr>
        <p:txBody>
          <a:bodyPr wrap="square" lIns="103348" tIns="51673" rIns="103348" bIns="51673">
            <a:spAutoFit/>
          </a:bodyPr>
          <a:lstStyle/>
          <a:p>
            <a:pPr defTabSz="1032756" eaLnBrk="0" hangingPunct="0">
              <a:spcBef>
                <a:spcPct val="50000"/>
              </a:spcBef>
              <a:defRPr/>
            </a:pPr>
            <a:r>
              <a:rPr lang="en-US" sz="1000" dirty="0">
                <a:solidFill>
                  <a:srgbClr val="004E7D"/>
                </a:solidFill>
                <a:latin typeface="Arial" panose="020B0604020202020204" pitchFamily="34" charset="0"/>
                <a:cs typeface="Arial" panose="020B0604020202020204" pitchFamily="34" charset="0"/>
              </a:rPr>
              <a:t>© 2025 NASFAA</a:t>
            </a:r>
          </a:p>
        </p:txBody>
      </p:sp>
    </p:spTree>
    <p:extLst>
      <p:ext uri="{BB962C8B-B14F-4D97-AF65-F5344CB8AC3E}">
        <p14:creationId xmlns:p14="http://schemas.microsoft.com/office/powerpoint/2010/main" val="7770130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3CC3B1A-8775-4EF1-A44A-61B004F179BF}" type="datetimeFigureOut">
              <a:rPr lang="en-US" smtClean="0"/>
              <a:t>3/20/25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5E44C81-E2B8-45AC-87B9-F395F0140E8D}" type="slidenum">
              <a:rPr lang="en-US" smtClean="0"/>
              <a:t>‹#›</a:t>
            </a:fld>
            <a:endParaRPr lang="en-US"/>
          </a:p>
        </p:txBody>
      </p:sp>
    </p:spTree>
    <p:extLst>
      <p:ext uri="{BB962C8B-B14F-4D97-AF65-F5344CB8AC3E}">
        <p14:creationId xmlns:p14="http://schemas.microsoft.com/office/powerpoint/2010/main" val="85590140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60593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1262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07130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4762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02586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4567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7375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4739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81079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95761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39947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53943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5314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9488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6839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87303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2970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5613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68288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4092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24778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36752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0523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4240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5746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87010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908711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7428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3094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1156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35208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8832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9024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383196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8940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84143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46629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46881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253098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4388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27476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8957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9525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38911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86059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1465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7262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8EEFB1-2C56-5A4C-AB85-29F53B7EA8CD}" type="datetime1">
              <a:rPr lang="en-US" smtClean="0"/>
              <a:t>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50C67-637E-4042-A6BD-F8EC4C7D305A}" type="slidenum">
              <a:rPr lang="en-US" smtClean="0"/>
              <a:t>‹#›</a:t>
            </a:fld>
            <a:endParaRPr lang="en-US"/>
          </a:p>
        </p:txBody>
      </p:sp>
    </p:spTree>
    <p:extLst>
      <p:ext uri="{BB962C8B-B14F-4D97-AF65-F5344CB8AC3E}">
        <p14:creationId xmlns:p14="http://schemas.microsoft.com/office/powerpoint/2010/main" val="4165998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D903A8-6899-294C-9A98-96007329D28B}" type="datetime1">
              <a:rPr lang="en-US" smtClean="0"/>
              <a:t>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50C67-637E-4042-A6BD-F8EC4C7D305A}" type="slidenum">
              <a:rPr lang="en-US" smtClean="0"/>
              <a:t>‹#›</a:t>
            </a:fld>
            <a:endParaRPr lang="en-US"/>
          </a:p>
        </p:txBody>
      </p:sp>
    </p:spTree>
    <p:extLst>
      <p:ext uri="{BB962C8B-B14F-4D97-AF65-F5344CB8AC3E}">
        <p14:creationId xmlns:p14="http://schemas.microsoft.com/office/powerpoint/2010/main" val="219980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B88A96-B8D9-F041-9C66-2983C2F5D975}" type="datetime1">
              <a:rPr lang="en-US" smtClean="0"/>
              <a:t>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50C67-637E-4042-A6BD-F8EC4C7D305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77367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A0AA7D-AAB3-3D44-BEA7-58B38BC01B14}" type="datetime1">
              <a:rPr lang="en-US" smtClean="0"/>
              <a:t>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50C67-637E-4042-A6BD-F8EC4C7D305A}" type="slidenum">
              <a:rPr lang="en-US" smtClean="0"/>
              <a:t>‹#›</a:t>
            </a:fld>
            <a:endParaRPr lang="en-US"/>
          </a:p>
        </p:txBody>
      </p:sp>
    </p:spTree>
    <p:extLst>
      <p:ext uri="{BB962C8B-B14F-4D97-AF65-F5344CB8AC3E}">
        <p14:creationId xmlns:p14="http://schemas.microsoft.com/office/powerpoint/2010/main" val="3213569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B44ACC-5C0D-9B46-8378-17F2B8BA61A3}" type="datetime1">
              <a:rPr lang="en-US" smtClean="0"/>
              <a:t>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50C67-637E-4042-A6BD-F8EC4C7D305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01356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5D3528-0689-8440-B110-5A268C0AEE6D}" type="datetime1">
              <a:rPr lang="en-US" smtClean="0"/>
              <a:t>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50C67-637E-4042-A6BD-F8EC4C7D305A}" type="slidenum">
              <a:rPr lang="en-US" smtClean="0"/>
              <a:t>‹#›</a:t>
            </a:fld>
            <a:endParaRPr lang="en-US"/>
          </a:p>
        </p:txBody>
      </p:sp>
    </p:spTree>
    <p:extLst>
      <p:ext uri="{BB962C8B-B14F-4D97-AF65-F5344CB8AC3E}">
        <p14:creationId xmlns:p14="http://schemas.microsoft.com/office/powerpoint/2010/main" val="3616667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E8983C-9EFE-7B4C-BC9B-6D3A7215DC31}" type="datetime1">
              <a:rPr lang="en-US" smtClean="0"/>
              <a:t>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50C67-637E-4042-A6BD-F8EC4C7D305A}" type="slidenum">
              <a:rPr lang="en-US" smtClean="0"/>
              <a:t>‹#›</a:t>
            </a:fld>
            <a:endParaRPr lang="en-US"/>
          </a:p>
        </p:txBody>
      </p:sp>
    </p:spTree>
    <p:extLst>
      <p:ext uri="{BB962C8B-B14F-4D97-AF65-F5344CB8AC3E}">
        <p14:creationId xmlns:p14="http://schemas.microsoft.com/office/powerpoint/2010/main" val="490658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E5232B-7BD8-C243-AB6A-33D64141B5B7}" type="datetime1">
              <a:rPr lang="en-US" smtClean="0"/>
              <a:t>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50C67-637E-4042-A6BD-F8EC4C7D305A}" type="slidenum">
              <a:rPr lang="en-US" smtClean="0"/>
              <a:t>‹#›</a:t>
            </a:fld>
            <a:endParaRPr lang="en-US"/>
          </a:p>
        </p:txBody>
      </p:sp>
    </p:spTree>
    <p:extLst>
      <p:ext uri="{BB962C8B-B14F-4D97-AF65-F5344CB8AC3E}">
        <p14:creationId xmlns:p14="http://schemas.microsoft.com/office/powerpoint/2010/main" val="3275001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ue NASFAA Slide">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B5236702-444B-DC4A-8010-827C1FC48482}"/>
              </a:ext>
            </a:extLst>
          </p:cNvPr>
          <p:cNvSpPr>
            <a:spLocks noChangeArrowheads="1"/>
          </p:cNvSpPr>
          <p:nvPr userDrawn="1"/>
        </p:nvSpPr>
        <p:spPr bwMode="auto">
          <a:xfrm>
            <a:off x="0" y="0"/>
            <a:ext cx="12192000" cy="6858000"/>
          </a:xfrm>
          <a:prstGeom prst="rect">
            <a:avLst/>
          </a:prstGeom>
          <a:solidFill>
            <a:srgbClr val="004A87"/>
          </a:solidFill>
          <a:ln w="9525">
            <a:noFill/>
            <a:miter lim="800000"/>
            <a:headEnd/>
            <a:tailEnd/>
          </a:ln>
        </p:spPr>
        <p:txBody>
          <a:bodyPr wrap="none" anchor="ctr"/>
          <a:lstStyle/>
          <a:p>
            <a:endParaRPr lang="en-US" sz="1350" dirty="0">
              <a:solidFill>
                <a:srgbClr val="2F5597"/>
              </a:solidFill>
            </a:endParaRPr>
          </a:p>
        </p:txBody>
      </p:sp>
      <p:pic>
        <p:nvPicPr>
          <p:cNvPr id="7" name="Picture 6" descr="nasfaa_white.eps">
            <a:extLst>
              <a:ext uri="{FF2B5EF4-FFF2-40B4-BE49-F238E27FC236}">
                <a16:creationId xmlns:a16="http://schemas.microsoft.com/office/drawing/2014/main" id="{353B2831-04E9-0146-A2DF-1F43E442558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64261" y="2413880"/>
            <a:ext cx="6663479" cy="2030241"/>
          </a:xfrm>
          <a:prstGeom prst="rect">
            <a:avLst/>
          </a:prstGeom>
        </p:spPr>
      </p:pic>
    </p:spTree>
    <p:extLst>
      <p:ext uri="{BB962C8B-B14F-4D97-AF65-F5344CB8AC3E}">
        <p14:creationId xmlns:p14="http://schemas.microsoft.com/office/powerpoint/2010/main" val="189799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83C36A3-CA66-FBA2-5E59-CE3C47483431}"/>
              </a:ext>
            </a:extLst>
          </p:cNvPr>
          <p:cNvSpPr>
            <a:spLocks noGrp="1"/>
          </p:cNvSpPr>
          <p:nvPr>
            <p:ph idx="4294967295"/>
          </p:nvPr>
        </p:nvSpPr>
        <p:spPr>
          <a:xfrm>
            <a:off x="595086" y="1900239"/>
            <a:ext cx="10580914" cy="2835044"/>
          </a:xfrm>
        </p:spPr>
        <p:txBody>
          <a:bodyPr wrap="square">
            <a:noAutofit/>
          </a:bodyPr>
          <a:lstStyle/>
          <a:p>
            <a:pPr marL="0" indent="0">
              <a:spcBef>
                <a:spcPts val="0"/>
              </a:spcBef>
              <a:spcAft>
                <a:spcPts val="1333"/>
              </a:spcAft>
              <a:buNone/>
            </a:pPr>
            <a:r>
              <a:rPr lang="en-US" dirty="0">
                <a:latin typeface="Verdana" panose="020B0604030504040204" pitchFamily="34" charset="0"/>
                <a:ea typeface="Verdana" panose="020B0604030504040204" pitchFamily="34" charset="0"/>
              </a:rPr>
              <a:t>Question text goes here </a:t>
            </a:r>
          </a:p>
          <a:p>
            <a:pPr lvl="1" indent="-571500">
              <a:spcBef>
                <a:spcPts val="0"/>
              </a:spcBef>
              <a:spcAft>
                <a:spcPts val="1333"/>
              </a:spcAft>
              <a:buClr>
                <a:srgbClr val="004E7D"/>
              </a:buClr>
              <a:buSzPct val="100000"/>
              <a:buFont typeface="Wingdings" pitchFamily="2" charset="2"/>
              <a:buChar char="q"/>
            </a:pPr>
            <a:r>
              <a:rPr lang="en-US" sz="2800" dirty="0">
                <a:latin typeface="Arial" panose="020B0604020202020204" pitchFamily="34" charset="0"/>
                <a:cs typeface="Arial" panose="020B0604020202020204" pitchFamily="34" charset="0"/>
              </a:rPr>
              <a:t>Answer 1</a:t>
            </a:r>
          </a:p>
          <a:p>
            <a:pPr lvl="1" indent="-571500">
              <a:spcBef>
                <a:spcPts val="0"/>
              </a:spcBef>
              <a:spcAft>
                <a:spcPts val="1333"/>
              </a:spcAft>
              <a:buClr>
                <a:srgbClr val="004E7D"/>
              </a:buClr>
              <a:buSzPct val="100000"/>
              <a:buFont typeface="Wingdings" pitchFamily="2" charset="2"/>
              <a:buChar char="q"/>
            </a:pPr>
            <a:r>
              <a:rPr lang="en-US" sz="2800" dirty="0">
                <a:latin typeface="Arial" panose="020B0604020202020204" pitchFamily="34" charset="0"/>
                <a:cs typeface="Arial" panose="020B0604020202020204" pitchFamily="34" charset="0"/>
              </a:rPr>
              <a:t>Answer 2</a:t>
            </a:r>
          </a:p>
          <a:p>
            <a:pPr lvl="1" indent="-571500">
              <a:spcBef>
                <a:spcPts val="0"/>
              </a:spcBef>
              <a:spcAft>
                <a:spcPts val="1333"/>
              </a:spcAft>
              <a:buClr>
                <a:srgbClr val="004E7D"/>
              </a:buClr>
              <a:buSzPct val="100000"/>
              <a:buFont typeface="Wingdings" pitchFamily="2" charset="2"/>
              <a:buChar char="q"/>
            </a:pPr>
            <a:r>
              <a:rPr lang="en-US" sz="2800" dirty="0">
                <a:latin typeface="Arial" panose="020B0604020202020204" pitchFamily="34" charset="0"/>
                <a:cs typeface="Arial" panose="020B0604020202020204" pitchFamily="34" charset="0"/>
              </a:rPr>
              <a:t>Answer 3</a:t>
            </a:r>
          </a:p>
          <a:p>
            <a:pPr lvl="1" indent="-571500">
              <a:spcBef>
                <a:spcPts val="0"/>
              </a:spcBef>
              <a:spcAft>
                <a:spcPts val="1333"/>
              </a:spcAft>
              <a:buClr>
                <a:srgbClr val="004E7D"/>
              </a:buClr>
              <a:buSzPct val="100000"/>
              <a:buFont typeface="Wingdings" pitchFamily="2" charset="2"/>
              <a:buChar char="q"/>
            </a:pPr>
            <a:r>
              <a:rPr lang="en-US" sz="2800" dirty="0">
                <a:latin typeface="Arial" panose="020B0604020202020204" pitchFamily="34" charset="0"/>
                <a:cs typeface="Arial" panose="020B0604020202020204" pitchFamily="34" charset="0"/>
              </a:rPr>
              <a:t>Answer 4</a:t>
            </a:r>
          </a:p>
        </p:txBody>
      </p:sp>
      <p:sp>
        <p:nvSpPr>
          <p:cNvPr id="8" name="Rectangle 7">
            <a:extLst>
              <a:ext uri="{FF2B5EF4-FFF2-40B4-BE49-F238E27FC236}">
                <a16:creationId xmlns:a16="http://schemas.microsoft.com/office/drawing/2014/main" id="{13D077F1-287C-1D0F-7531-F8C1F6B12BEE}"/>
              </a:ext>
            </a:extLst>
          </p:cNvPr>
          <p:cNvSpPr/>
          <p:nvPr userDrawn="1"/>
        </p:nvSpPr>
        <p:spPr>
          <a:xfrm>
            <a:off x="0" y="6464733"/>
            <a:ext cx="12192000" cy="393267"/>
          </a:xfrm>
          <a:prstGeom prst="rect">
            <a:avLst/>
          </a:prstGeom>
          <a:solidFill>
            <a:srgbClr val="004E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a:extLst>
              <a:ext uri="{FF2B5EF4-FFF2-40B4-BE49-F238E27FC236}">
                <a16:creationId xmlns:a16="http://schemas.microsoft.com/office/drawing/2014/main" id="{247BE7EE-BC29-C81F-AB87-514A79C651BE}"/>
              </a:ext>
            </a:extLst>
          </p:cNvPr>
          <p:cNvSpPr txBox="1"/>
          <p:nvPr userDrawn="1"/>
        </p:nvSpPr>
        <p:spPr>
          <a:xfrm>
            <a:off x="235383" y="6405986"/>
            <a:ext cx="3456213" cy="489534"/>
          </a:xfrm>
          <a:prstGeom prst="rect">
            <a:avLst/>
          </a:prstGeom>
          <a:noFill/>
        </p:spPr>
        <p:txBody>
          <a:bodyPr wrap="square" rtlCol="0" anchor="ctr">
            <a:noAutofit/>
          </a:bodyPr>
          <a:lstStyle/>
          <a:p>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Slide </a:t>
            </a:r>
            <a:fld id="{00000000-1234-1234-1234-123412341234}" type="slidenum">
              <a:rPr lang="en" sz="1200" b="1">
                <a:solidFill>
                  <a:schemeClr val="bg1"/>
                </a:solidFill>
                <a:latin typeface="Verdana" panose="020B0604030504040204" pitchFamily="34" charset="0"/>
                <a:ea typeface="Verdana" panose="020B0604030504040204" pitchFamily="34" charset="0"/>
                <a:cs typeface="Verdana" panose="020B0604030504040204" pitchFamily="34" charset="0"/>
                <a:sym typeface="Arial"/>
              </a:rPr>
              <a:pPr/>
              <a:t>‹#›</a:t>
            </a:fld>
            <a:r>
              <a:rPr lang="en"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a:t>
            </a:r>
            <a:r>
              <a:rPr lang="en" sz="1200"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2025 NASFAA</a:t>
            </a:r>
            <a:endParaRP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itle 1">
            <a:extLst>
              <a:ext uri="{FF2B5EF4-FFF2-40B4-BE49-F238E27FC236}">
                <a16:creationId xmlns:a16="http://schemas.microsoft.com/office/drawing/2014/main" id="{10B5D7B5-C828-B29F-E8D4-34D5E4DAF7AC}"/>
              </a:ext>
            </a:extLst>
          </p:cNvPr>
          <p:cNvSpPr txBox="1">
            <a:spLocks/>
          </p:cNvSpPr>
          <p:nvPr userDrawn="1"/>
        </p:nvSpPr>
        <p:spPr>
          <a:xfrm>
            <a:off x="-1" y="-1"/>
            <a:ext cx="12192001" cy="56605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z="3600" dirty="0"/>
              <a:t>Poll Question</a:t>
            </a:r>
          </a:p>
        </p:txBody>
      </p:sp>
      <p:sp>
        <p:nvSpPr>
          <p:cNvPr id="11" name="TextBox 10">
            <a:extLst>
              <a:ext uri="{FF2B5EF4-FFF2-40B4-BE49-F238E27FC236}">
                <a16:creationId xmlns:a16="http://schemas.microsoft.com/office/drawing/2014/main" id="{E36727CE-F658-9C91-70AA-F008C212035F}"/>
              </a:ext>
            </a:extLst>
          </p:cNvPr>
          <p:cNvSpPr txBox="1"/>
          <p:nvPr userDrawn="1"/>
        </p:nvSpPr>
        <p:spPr>
          <a:xfrm>
            <a:off x="698500" y="4941097"/>
            <a:ext cx="8928100" cy="707886"/>
          </a:xfrm>
          <a:prstGeom prst="rect">
            <a:avLst/>
          </a:prstGeom>
          <a:noFill/>
        </p:spPr>
        <p:txBody>
          <a:bodyPr wrap="square" rtlCol="0">
            <a:spAutoFit/>
          </a:bodyPr>
          <a:lstStyle/>
          <a:p>
            <a:r>
              <a:rPr lang="en-US" sz="2000" i="1" dirty="0">
                <a:solidFill>
                  <a:schemeClr val="bg1">
                    <a:lumMod val="50000"/>
                  </a:schemeClr>
                </a:solidFill>
                <a:latin typeface="Arial" panose="020B0604020202020204" pitchFamily="34" charset="0"/>
                <a:cs typeface="Arial" panose="020B0604020202020204" pitchFamily="34" charset="0"/>
              </a:rPr>
              <a:t>Select a single answer or multiple answers are both options, just indicate (Select all that apply) if you’d like multiple answers</a:t>
            </a: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056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965DEB-3918-D7D3-BF3F-B05F1EF179EE}"/>
              </a:ext>
            </a:extLst>
          </p:cNvPr>
          <p:cNvSpPr/>
          <p:nvPr userDrawn="1"/>
        </p:nvSpPr>
        <p:spPr>
          <a:xfrm>
            <a:off x="0" y="6464733"/>
            <a:ext cx="12192000" cy="393267"/>
          </a:xfrm>
          <a:prstGeom prst="rect">
            <a:avLst/>
          </a:prstGeom>
          <a:solidFill>
            <a:srgbClr val="004E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Title 1">
            <a:extLst>
              <a:ext uri="{FF2B5EF4-FFF2-40B4-BE49-F238E27FC236}">
                <a16:creationId xmlns:a16="http://schemas.microsoft.com/office/drawing/2014/main" id="{FC1A7245-C6AB-DAE9-A40D-27D851524DBF}"/>
              </a:ext>
            </a:extLst>
          </p:cNvPr>
          <p:cNvSpPr>
            <a:spLocks noGrp="1"/>
          </p:cNvSpPr>
          <p:nvPr>
            <p:ph type="title" idx="4294967295"/>
          </p:nvPr>
        </p:nvSpPr>
        <p:spPr>
          <a:xfrm>
            <a:off x="435428" y="312738"/>
            <a:ext cx="3915909" cy="508000"/>
          </a:xfrm>
        </p:spPr>
        <p:txBody>
          <a:bodyPr wrap="square">
            <a:spAutoFit/>
          </a:bodyPr>
          <a:lstStyle>
            <a:lvl1pPr>
              <a:defRPr>
                <a:latin typeface="Verdana" panose="020B0604030504040204" pitchFamily="34" charset="0"/>
                <a:ea typeface="Verdana" panose="020B0604030504040204" pitchFamily="34" charset="0"/>
              </a:defRPr>
            </a:lvl1pPr>
          </a:lstStyle>
          <a:p>
            <a:pPr algn="l"/>
            <a:r>
              <a:rPr lang="en-US" sz="3000" dirty="0"/>
              <a:t>Poll Results</a:t>
            </a:r>
          </a:p>
        </p:txBody>
      </p:sp>
      <p:sp>
        <p:nvSpPr>
          <p:cNvPr id="7" name="TextBox 6">
            <a:extLst>
              <a:ext uri="{FF2B5EF4-FFF2-40B4-BE49-F238E27FC236}">
                <a16:creationId xmlns:a16="http://schemas.microsoft.com/office/drawing/2014/main" id="{3E642A9C-B50B-C1FC-206E-EEE18DADFF15}"/>
              </a:ext>
            </a:extLst>
          </p:cNvPr>
          <p:cNvSpPr txBox="1"/>
          <p:nvPr userDrawn="1"/>
        </p:nvSpPr>
        <p:spPr>
          <a:xfrm>
            <a:off x="235383" y="6405986"/>
            <a:ext cx="3456213" cy="489534"/>
          </a:xfrm>
          <a:prstGeom prst="rect">
            <a:avLst/>
          </a:prstGeom>
          <a:noFill/>
        </p:spPr>
        <p:txBody>
          <a:bodyPr wrap="square" rtlCol="0" anchor="ctr">
            <a:noAutofit/>
          </a:bodyPr>
          <a:lstStyle/>
          <a:p>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Slide </a:t>
            </a:r>
            <a:fld id="{00000000-1234-1234-1234-123412341234}" type="slidenum">
              <a:rPr lang="en" sz="1200" b="1" smtClean="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pPr/>
              <a:t>‹#›</a:t>
            </a:fld>
            <a:r>
              <a:rPr lang="en"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a:t>
            </a:r>
            <a:r>
              <a:rPr lang="en" sz="1200"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2025 NASFAA</a:t>
            </a:r>
            <a:endParaRP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Content Placeholder 8" descr="A picture containing computer&#10;&#10;Description automatically generated">
            <a:extLst>
              <a:ext uri="{FF2B5EF4-FFF2-40B4-BE49-F238E27FC236}">
                <a16:creationId xmlns:a16="http://schemas.microsoft.com/office/drawing/2014/main" id="{49FBD3CE-D6AC-8ADD-761B-C29976E0E08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90375" y="1128536"/>
            <a:ext cx="6170650" cy="4969651"/>
          </a:xfrm>
          <a:prstGeom prst="rect">
            <a:avLst/>
          </a:prstGeom>
        </p:spPr>
      </p:pic>
    </p:spTree>
    <p:extLst>
      <p:ext uri="{BB962C8B-B14F-4D97-AF65-F5344CB8AC3E}">
        <p14:creationId xmlns:p14="http://schemas.microsoft.com/office/powerpoint/2010/main" val="230623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FFDCF-CFD5-404A-B294-0CC0D1D35404}" type="datetime1">
              <a:rPr lang="en-US" smtClean="0"/>
              <a:t>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Rectangle 6">
            <a:extLst>
              <a:ext uri="{FF2B5EF4-FFF2-40B4-BE49-F238E27FC236}">
                <a16:creationId xmlns:a16="http://schemas.microsoft.com/office/drawing/2014/main" id="{29A2FD54-B7D4-C08E-C277-ABA6D574531C}"/>
              </a:ext>
            </a:extLst>
          </p:cNvPr>
          <p:cNvSpPr/>
          <p:nvPr userDrawn="1"/>
        </p:nvSpPr>
        <p:spPr>
          <a:xfrm>
            <a:off x="0" y="6464733"/>
            <a:ext cx="12192000" cy="393267"/>
          </a:xfrm>
          <a:prstGeom prst="rect">
            <a:avLst/>
          </a:prstGeom>
          <a:solidFill>
            <a:srgbClr val="004E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TextBox 7">
            <a:extLst>
              <a:ext uri="{FF2B5EF4-FFF2-40B4-BE49-F238E27FC236}">
                <a16:creationId xmlns:a16="http://schemas.microsoft.com/office/drawing/2014/main" id="{222932BF-64F5-271F-4AFC-F1408AFC1B44}"/>
              </a:ext>
            </a:extLst>
          </p:cNvPr>
          <p:cNvSpPr txBox="1"/>
          <p:nvPr userDrawn="1"/>
        </p:nvSpPr>
        <p:spPr>
          <a:xfrm>
            <a:off x="235383" y="6405986"/>
            <a:ext cx="3456213" cy="489534"/>
          </a:xfrm>
          <a:prstGeom prst="rect">
            <a:avLst/>
          </a:prstGeom>
          <a:noFill/>
        </p:spPr>
        <p:txBody>
          <a:bodyPr wrap="square" rtlCol="0" anchor="ctr">
            <a:noAutofit/>
          </a:bodyPr>
          <a:lstStyle/>
          <a:p>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Slide </a:t>
            </a:r>
            <a:fld id="{00000000-1234-1234-1234-123412341234}" type="slidenum">
              <a:rPr lang="en" sz="1200" b="1">
                <a:solidFill>
                  <a:schemeClr val="bg1"/>
                </a:solidFill>
                <a:latin typeface="Verdana" panose="020B0604030504040204" pitchFamily="34" charset="0"/>
                <a:ea typeface="Verdana" panose="020B0604030504040204" pitchFamily="34" charset="0"/>
                <a:cs typeface="Verdana" panose="020B0604030504040204" pitchFamily="34" charset="0"/>
                <a:sym typeface="Arial"/>
              </a:rPr>
              <a:pPr/>
              <a:t>‹#›</a:t>
            </a:fld>
            <a:r>
              <a:rPr lang="en"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a:t>
            </a:r>
            <a:r>
              <a:rPr lang="en" sz="1200"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2025 NASFAA</a:t>
            </a:r>
            <a:endParaRP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95624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54B36E-EEE9-214A-AB09-142147286669}" type="datetime1">
              <a:rPr lang="en-US" smtClean="0"/>
              <a:t>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50C67-637E-4042-A6BD-F8EC4C7D305A}" type="slidenum">
              <a:rPr lang="en-US" smtClean="0"/>
              <a:t>‹#›</a:t>
            </a:fld>
            <a:endParaRPr lang="en-US"/>
          </a:p>
        </p:txBody>
      </p:sp>
    </p:spTree>
    <p:extLst>
      <p:ext uri="{BB962C8B-B14F-4D97-AF65-F5344CB8AC3E}">
        <p14:creationId xmlns:p14="http://schemas.microsoft.com/office/powerpoint/2010/main" val="416289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2BB3C0-4FD7-F944-A725-E61C9690E6C6}" type="datetime1">
              <a:rPr lang="en-US" smtClean="0"/>
              <a:t>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8" name="Rectangle 7">
            <a:extLst>
              <a:ext uri="{FF2B5EF4-FFF2-40B4-BE49-F238E27FC236}">
                <a16:creationId xmlns:a16="http://schemas.microsoft.com/office/drawing/2014/main" id="{55085917-5835-26C6-649A-0768736B603B}"/>
              </a:ext>
            </a:extLst>
          </p:cNvPr>
          <p:cNvSpPr/>
          <p:nvPr userDrawn="1"/>
        </p:nvSpPr>
        <p:spPr>
          <a:xfrm>
            <a:off x="0" y="6464733"/>
            <a:ext cx="12192000" cy="393267"/>
          </a:xfrm>
          <a:prstGeom prst="rect">
            <a:avLst/>
          </a:prstGeom>
          <a:solidFill>
            <a:srgbClr val="004E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a:extLst>
              <a:ext uri="{FF2B5EF4-FFF2-40B4-BE49-F238E27FC236}">
                <a16:creationId xmlns:a16="http://schemas.microsoft.com/office/drawing/2014/main" id="{AE4CA45C-4AE3-5FD5-9C43-1028A652AF34}"/>
              </a:ext>
            </a:extLst>
          </p:cNvPr>
          <p:cNvSpPr txBox="1"/>
          <p:nvPr userDrawn="1"/>
        </p:nvSpPr>
        <p:spPr>
          <a:xfrm>
            <a:off x="235383" y="6405986"/>
            <a:ext cx="3456213" cy="489534"/>
          </a:xfrm>
          <a:prstGeom prst="rect">
            <a:avLst/>
          </a:prstGeom>
          <a:noFill/>
        </p:spPr>
        <p:txBody>
          <a:bodyPr wrap="square" rtlCol="0" anchor="ctr">
            <a:noAutofit/>
          </a:bodyPr>
          <a:lstStyle/>
          <a:p>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Slide </a:t>
            </a:r>
            <a:fld id="{00000000-1234-1234-1234-123412341234}" type="slidenum">
              <a:rPr lang="en" sz="1200" b="1">
                <a:solidFill>
                  <a:schemeClr val="bg1"/>
                </a:solidFill>
                <a:latin typeface="Verdana" panose="020B0604030504040204" pitchFamily="34" charset="0"/>
                <a:ea typeface="Verdana" panose="020B0604030504040204" pitchFamily="34" charset="0"/>
                <a:cs typeface="Verdana" panose="020B0604030504040204" pitchFamily="34" charset="0"/>
                <a:sym typeface="Arial"/>
              </a:rPr>
              <a:pPr/>
              <a:t>‹#›</a:t>
            </a:fld>
            <a:r>
              <a:rPr lang="en"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a:t>
            </a:r>
            <a:r>
              <a:rPr lang="en" sz="1200"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2025 NASFAA</a:t>
            </a:r>
            <a:endParaRP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1360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28D978-DA62-0D41-A7E5-64856B73E5E5}" type="datetime1">
              <a:rPr lang="en-US" smtClean="0"/>
              <a:t>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D50C67-637E-4042-A6BD-F8EC4C7D305A}" type="slidenum">
              <a:rPr lang="en-US" smtClean="0"/>
              <a:t>‹#›</a:t>
            </a:fld>
            <a:endParaRPr lang="en-US"/>
          </a:p>
        </p:txBody>
      </p:sp>
    </p:spTree>
    <p:extLst>
      <p:ext uri="{BB962C8B-B14F-4D97-AF65-F5344CB8AC3E}">
        <p14:creationId xmlns:p14="http://schemas.microsoft.com/office/powerpoint/2010/main" val="81573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EDB66E-5EED-9942-8CB7-0F9E5855C546}" type="datetime1">
              <a:rPr lang="en-US" smtClean="0"/>
              <a:t>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6" name="Rectangle 5">
            <a:extLst>
              <a:ext uri="{FF2B5EF4-FFF2-40B4-BE49-F238E27FC236}">
                <a16:creationId xmlns:a16="http://schemas.microsoft.com/office/drawing/2014/main" id="{FC5870BB-0027-B041-9562-01C4C56AC7DE}"/>
              </a:ext>
            </a:extLst>
          </p:cNvPr>
          <p:cNvSpPr/>
          <p:nvPr userDrawn="1"/>
        </p:nvSpPr>
        <p:spPr>
          <a:xfrm>
            <a:off x="0" y="6464733"/>
            <a:ext cx="12192000" cy="393267"/>
          </a:xfrm>
          <a:prstGeom prst="rect">
            <a:avLst/>
          </a:prstGeom>
          <a:solidFill>
            <a:srgbClr val="004E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TextBox 6">
            <a:extLst>
              <a:ext uri="{FF2B5EF4-FFF2-40B4-BE49-F238E27FC236}">
                <a16:creationId xmlns:a16="http://schemas.microsoft.com/office/drawing/2014/main" id="{43B2D72C-0078-90B5-7B15-EA7588AEDB36}"/>
              </a:ext>
            </a:extLst>
          </p:cNvPr>
          <p:cNvSpPr txBox="1"/>
          <p:nvPr userDrawn="1"/>
        </p:nvSpPr>
        <p:spPr>
          <a:xfrm>
            <a:off x="235383" y="6405986"/>
            <a:ext cx="3456213" cy="489534"/>
          </a:xfrm>
          <a:prstGeom prst="rect">
            <a:avLst/>
          </a:prstGeom>
          <a:noFill/>
        </p:spPr>
        <p:txBody>
          <a:bodyPr wrap="square" rtlCol="0" anchor="ctr">
            <a:noAutofit/>
          </a:bodyPr>
          <a:lstStyle/>
          <a:p>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Slide </a:t>
            </a:r>
            <a:fld id="{00000000-1234-1234-1234-123412341234}" type="slidenum">
              <a:rPr lang="en" sz="1200" b="1" smtClean="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pPr/>
              <a:t>‹#›</a:t>
            </a:fld>
            <a:r>
              <a:rPr lang="en"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a:t>
            </a:r>
            <a:r>
              <a:rPr lang="en" sz="1200"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2025 NASFAA</a:t>
            </a:r>
            <a:endParaRP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9453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ED5E4-25FD-0C45-BC9D-466911BDDB76}" type="datetime1">
              <a:rPr lang="en-US" smtClean="0"/>
              <a:t>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D50C67-637E-4042-A6BD-F8EC4C7D305A}" type="slidenum">
              <a:rPr lang="en-US" smtClean="0"/>
              <a:t>‹#›</a:t>
            </a:fld>
            <a:endParaRPr lang="en-US"/>
          </a:p>
        </p:txBody>
      </p:sp>
    </p:spTree>
    <p:extLst>
      <p:ext uri="{BB962C8B-B14F-4D97-AF65-F5344CB8AC3E}">
        <p14:creationId xmlns:p14="http://schemas.microsoft.com/office/powerpoint/2010/main" val="150957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B54B58-0B4D-0B4A-AD32-8B61E740E7F4}" type="datetime1">
              <a:rPr lang="en-US" smtClean="0"/>
              <a:t>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50C67-637E-4042-A6BD-F8EC4C7D305A}" type="slidenum">
              <a:rPr lang="en-US" smtClean="0"/>
              <a:t>‹#›</a:t>
            </a:fld>
            <a:endParaRPr lang="en-US"/>
          </a:p>
        </p:txBody>
      </p:sp>
    </p:spTree>
    <p:extLst>
      <p:ext uri="{BB962C8B-B14F-4D97-AF65-F5344CB8AC3E}">
        <p14:creationId xmlns:p14="http://schemas.microsoft.com/office/powerpoint/2010/main" val="1229210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21C6C6-D404-734E-9534-A9D8A4919F36}" type="datetime1">
              <a:rPr lang="en-US" smtClean="0"/>
              <a:t>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50C67-637E-4042-A6BD-F8EC4C7D305A}" type="slidenum">
              <a:rPr lang="en-US" smtClean="0"/>
              <a:t>‹#›</a:t>
            </a:fld>
            <a:endParaRPr lang="en-US"/>
          </a:p>
        </p:txBody>
      </p:sp>
    </p:spTree>
    <p:extLst>
      <p:ext uri="{BB962C8B-B14F-4D97-AF65-F5344CB8AC3E}">
        <p14:creationId xmlns:p14="http://schemas.microsoft.com/office/powerpoint/2010/main" val="3396052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CEF5FE-9352-874F-BC29-41AE1D851D7D}" type="datetime1">
              <a:rPr lang="en-US" smtClean="0"/>
              <a:t>3/20/25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CD50C67-637E-4042-A6BD-F8EC4C7D305A}" type="slidenum">
              <a:rPr lang="en-US" smtClean="0"/>
              <a:t>‹#›</a:t>
            </a:fld>
            <a:endParaRPr lang="en-US"/>
          </a:p>
        </p:txBody>
      </p:sp>
    </p:spTree>
    <p:extLst>
      <p:ext uri="{BB962C8B-B14F-4D97-AF65-F5344CB8AC3E}">
        <p14:creationId xmlns:p14="http://schemas.microsoft.com/office/powerpoint/2010/main" val="231769078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666" r:id="rId18"/>
    <p:sldLayoutId id="2147483667" r:id="rId19"/>
  </p:sldLayoutIdLst>
  <p:hf sldNum="0"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openclipart.org/detail/16155"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24.xml.rels><?xml version="1.0" encoding="UTF-8" standalone="yes"?>
<Relationships xmlns="http://schemas.openxmlformats.org/package/2006/relationships"><Relationship Id="rId3" Type="http://schemas.openxmlformats.org/officeDocument/2006/relationships/hyperlink" Target="https://www.irs.gov/pub/irs-prior/p17--2023.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info.gov/content/pkg/FR-2024-09-04/pdf/2024-19786.pdf?utm_campaign=subscription+mailing+list&amp;utm_medium=email&amp;utm_source=federalregister.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fsapartners.ed.gov/knowledge-center/library/dear-colleague-letters/2024-09-04/2025-2026-award-year-fafsa-information-be-verified-and-acceptable-documentation"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irs.gov/identity-theft-centra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7.sv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9.svg"/><Relationship Id="rId15" Type="http://schemas.openxmlformats.org/officeDocument/2006/relationships/image" Target="../media/image49.svg"/><Relationship Id="rId10" Type="http://schemas.openxmlformats.org/officeDocument/2006/relationships/image" Target="../media/image44.png"/><Relationship Id="rId4" Type="http://schemas.openxmlformats.org/officeDocument/2006/relationships/image" Target="../media/image8.png"/><Relationship Id="rId9" Type="http://schemas.openxmlformats.org/officeDocument/2006/relationships/image" Target="../media/image43.svg"/><Relationship Id="rId1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emf"/><Relationship Id="rId7" Type="http://schemas.microsoft.com/office/2017/06/relationships/model3d" Target="../media/model3d1.glb"/><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emf"/><Relationship Id="rId4" Type="http://schemas.openxmlformats.org/officeDocument/2006/relationships/image" Target="../media/image54.emf"/></Relationships>
</file>

<file path=ppt/slides/_rels/slide49.xml.rels><?xml version="1.0" encoding="UTF-8" standalone="yes"?>
<Relationships xmlns="http://schemas.openxmlformats.org/package/2006/relationships"><Relationship Id="rId3" Type="http://schemas.openxmlformats.org/officeDocument/2006/relationships/image" Target="../media/image53.emf"/><Relationship Id="rId7"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microsoft.com/office/2017/06/relationships/model3d" Target="../media/model3d1.glb"/><Relationship Id="rId5" Type="http://schemas.openxmlformats.org/officeDocument/2006/relationships/image" Target="../media/image56.png"/><Relationship Id="rId4" Type="http://schemas.openxmlformats.org/officeDocument/2006/relationships/image" Target="../media/image55.emf"/></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publicdomainpictures.net/view-image.php?image=354964&amp;picture=nein-symbol-rot-warnun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1"/>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4" name="Straight Connector 13">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sp>
        <p:nvSpPr>
          <p:cNvPr id="3" name="Subtitle 2">
            <a:extLst>
              <a:ext uri="{FF2B5EF4-FFF2-40B4-BE49-F238E27FC236}">
                <a16:creationId xmlns:a16="http://schemas.microsoft.com/office/drawing/2014/main" id="{03D5B751-F52D-1059-EA13-DD8A610A2E8C}"/>
              </a:ext>
            </a:extLst>
          </p:cNvPr>
          <p:cNvSpPr>
            <a:spLocks noGrp="1"/>
          </p:cNvSpPr>
          <p:nvPr>
            <p:ph type="subTitle" idx="1"/>
          </p:nvPr>
        </p:nvSpPr>
        <p:spPr>
          <a:xfrm>
            <a:off x="7534654" y="1892300"/>
            <a:ext cx="3425445" cy="3073400"/>
          </a:xfrm>
        </p:spPr>
        <p:txBody>
          <a:bodyPr anchor="ctr">
            <a:normAutofit/>
          </a:bodyPr>
          <a:lstStyle/>
          <a:p>
            <a:pPr algn="l"/>
            <a:r>
              <a:rPr lang="en-US" sz="2000">
                <a:solidFill>
                  <a:srgbClr val="FFFFFF"/>
                </a:solidFill>
              </a:rPr>
              <a:t>Dana Kelly</a:t>
            </a:r>
          </a:p>
          <a:p>
            <a:pPr algn="l"/>
            <a:r>
              <a:rPr lang="en-US" sz="2000">
                <a:solidFill>
                  <a:srgbClr val="FFFFFF"/>
                </a:solidFill>
              </a:rPr>
              <a:t>NASFAA</a:t>
            </a:r>
          </a:p>
          <a:p>
            <a:pPr algn="l"/>
            <a:r>
              <a:rPr lang="en-US" sz="2000">
                <a:solidFill>
                  <a:srgbClr val="FFFFFF"/>
                </a:solidFill>
              </a:rPr>
              <a:t>kellyd@nasfaa.org</a:t>
            </a:r>
          </a:p>
        </p:txBody>
      </p:sp>
      <p:sp>
        <p:nvSpPr>
          <p:cNvPr id="18" name="Isosceles Triangle 17">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F20C049-A1AE-244A-6DEA-D62F4D3446F2}"/>
              </a:ext>
            </a:extLst>
          </p:cNvPr>
          <p:cNvSpPr>
            <a:spLocks noGrp="1"/>
          </p:cNvSpPr>
          <p:nvPr>
            <p:ph type="ctrTitle"/>
          </p:nvPr>
        </p:nvSpPr>
        <p:spPr>
          <a:xfrm>
            <a:off x="829734" y="854529"/>
            <a:ext cx="5799665" cy="5148943"/>
          </a:xfrm>
        </p:spPr>
        <p:txBody>
          <a:bodyPr anchor="ctr">
            <a:normAutofit/>
          </a:bodyPr>
          <a:lstStyle/>
          <a:p>
            <a:pPr algn="l"/>
            <a:r>
              <a:rPr lang="en-US" sz="6000" dirty="0"/>
              <a:t>Verification </a:t>
            </a:r>
          </a:p>
        </p:txBody>
      </p:sp>
    </p:spTree>
    <p:extLst>
      <p:ext uri="{BB962C8B-B14F-4D97-AF65-F5344CB8AC3E}">
        <p14:creationId xmlns:p14="http://schemas.microsoft.com/office/powerpoint/2010/main" val="2901324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74314-549C-7B44-E37C-FA4E641DB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ACB05-75C6-10A6-7FF6-776CF71E2DF2}"/>
              </a:ext>
            </a:extLst>
          </p:cNvPr>
          <p:cNvSpPr>
            <a:spLocks noGrp="1"/>
          </p:cNvSpPr>
          <p:nvPr>
            <p:ph type="title"/>
          </p:nvPr>
        </p:nvSpPr>
        <p:spPr>
          <a:xfrm>
            <a:off x="838200" y="-196345"/>
            <a:ext cx="10515600" cy="1325563"/>
          </a:xfrm>
        </p:spPr>
        <p:txBody>
          <a:bodyPr/>
          <a:lstStyle/>
          <a:p>
            <a:r>
              <a:rPr lang="en-US" dirty="0"/>
              <a:t>Should I Have Received Schedules?</a:t>
            </a:r>
          </a:p>
        </p:txBody>
      </p:sp>
      <p:pic>
        <p:nvPicPr>
          <p:cNvPr id="6" name="Picture 5">
            <a:extLst>
              <a:ext uri="{FF2B5EF4-FFF2-40B4-BE49-F238E27FC236}">
                <a16:creationId xmlns:a16="http://schemas.microsoft.com/office/drawing/2014/main" id="{E6BFD0AB-1E37-0E4B-ABDE-CF0A12D378F1}"/>
              </a:ext>
            </a:extLst>
          </p:cNvPr>
          <p:cNvPicPr>
            <a:picLocks noChangeAspect="1"/>
          </p:cNvPicPr>
          <p:nvPr/>
        </p:nvPicPr>
        <p:blipFill>
          <a:blip r:embed="rId3"/>
          <a:stretch>
            <a:fillRect/>
          </a:stretch>
        </p:blipFill>
        <p:spPr>
          <a:xfrm>
            <a:off x="1503964" y="952315"/>
            <a:ext cx="4246881" cy="5288064"/>
          </a:xfrm>
          <a:prstGeom prst="rect">
            <a:avLst/>
          </a:prstGeom>
          <a:ln w="6350">
            <a:solidFill>
              <a:schemeClr val="tx1"/>
            </a:solidFill>
          </a:ln>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05354169-A29D-F408-2519-F106A1204F34}"/>
              </a:ext>
            </a:extLst>
          </p:cNvPr>
          <p:cNvPicPr>
            <a:picLocks noChangeAspect="1"/>
          </p:cNvPicPr>
          <p:nvPr/>
        </p:nvPicPr>
        <p:blipFill>
          <a:blip r:embed="rId4"/>
          <a:stretch>
            <a:fillRect/>
          </a:stretch>
        </p:blipFill>
        <p:spPr>
          <a:xfrm>
            <a:off x="6441156" y="1343727"/>
            <a:ext cx="4136853" cy="4287052"/>
          </a:xfrm>
          <a:prstGeom prst="rect">
            <a:avLst/>
          </a:prstGeom>
          <a:ln w="6350">
            <a:solidFill>
              <a:schemeClr val="tx1"/>
            </a:solidFill>
          </a:ln>
          <a:effectLst>
            <a:outerShdw blurRad="63500" sx="102000" sy="102000" algn="ctr" rotWithShape="0">
              <a:prstClr val="black">
                <a:alpha val="40000"/>
              </a:prstClr>
            </a:outerShdw>
          </a:effectLst>
        </p:spPr>
      </p:pic>
      <p:sp>
        <p:nvSpPr>
          <p:cNvPr id="3" name="Date Placeholder 2">
            <a:extLst>
              <a:ext uri="{FF2B5EF4-FFF2-40B4-BE49-F238E27FC236}">
                <a16:creationId xmlns:a16="http://schemas.microsoft.com/office/drawing/2014/main" id="{A43D1C8F-EEB3-4865-353C-C17DFCC9C058}"/>
              </a:ext>
            </a:extLst>
          </p:cNvPr>
          <p:cNvSpPr>
            <a:spLocks noGrp="1"/>
          </p:cNvSpPr>
          <p:nvPr>
            <p:ph type="dt" sz="half" idx="10"/>
          </p:nvPr>
        </p:nvSpPr>
        <p:spPr/>
        <p:txBody>
          <a:bodyPr/>
          <a:lstStyle/>
          <a:p>
            <a:fld id="{8817710E-9FB9-BF4C-9E3F-29D92FC698D0}" type="datetime1">
              <a:rPr lang="en-US" smtClean="0"/>
              <a:t>3/20/25</a:t>
            </a:fld>
            <a:endParaRPr lang="en-US" dirty="0"/>
          </a:p>
        </p:txBody>
      </p:sp>
    </p:spTree>
    <p:extLst>
      <p:ext uri="{BB962C8B-B14F-4D97-AF65-F5344CB8AC3E}">
        <p14:creationId xmlns:p14="http://schemas.microsoft.com/office/powerpoint/2010/main" val="2943380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53746-BA7F-5765-B095-2432ED3CCA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3A6855-DC0F-1031-C34B-42984E835FD6}"/>
              </a:ext>
            </a:extLst>
          </p:cNvPr>
          <p:cNvSpPr>
            <a:spLocks noGrp="1"/>
          </p:cNvSpPr>
          <p:nvPr>
            <p:ph type="title"/>
          </p:nvPr>
        </p:nvSpPr>
        <p:spPr>
          <a:xfrm>
            <a:off x="838200" y="12201"/>
            <a:ext cx="10515600" cy="1325563"/>
          </a:xfrm>
        </p:spPr>
        <p:txBody>
          <a:bodyPr/>
          <a:lstStyle/>
          <a:p>
            <a:r>
              <a:rPr lang="en-US" dirty="0"/>
              <a:t>Should I Have Received Schedule 1?</a:t>
            </a:r>
          </a:p>
        </p:txBody>
      </p:sp>
      <p:grpSp>
        <p:nvGrpSpPr>
          <p:cNvPr id="4" name="Group 3">
            <a:extLst>
              <a:ext uri="{FF2B5EF4-FFF2-40B4-BE49-F238E27FC236}">
                <a16:creationId xmlns:a16="http://schemas.microsoft.com/office/drawing/2014/main" id="{A9AB308A-994C-423A-5DF1-0B506B08FA30}"/>
              </a:ext>
            </a:extLst>
          </p:cNvPr>
          <p:cNvGrpSpPr/>
          <p:nvPr/>
        </p:nvGrpSpPr>
        <p:grpSpPr>
          <a:xfrm>
            <a:off x="483178" y="1212290"/>
            <a:ext cx="10471665" cy="5124572"/>
            <a:chOff x="477081" y="1060808"/>
            <a:chExt cx="10471665" cy="5124572"/>
          </a:xfrm>
        </p:grpSpPr>
        <p:pic>
          <p:nvPicPr>
            <p:cNvPr id="5" name="Picture 4">
              <a:extLst>
                <a:ext uri="{FF2B5EF4-FFF2-40B4-BE49-F238E27FC236}">
                  <a16:creationId xmlns:a16="http://schemas.microsoft.com/office/drawing/2014/main" id="{BCA838DF-9B79-E6DF-7647-8B064E42FD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8582" y="1060808"/>
              <a:ext cx="9454835" cy="5124572"/>
            </a:xfrm>
            <a:prstGeom prst="rect">
              <a:avLst/>
            </a:prstGeom>
          </p:spPr>
        </p:pic>
        <p:sp>
          <p:nvSpPr>
            <p:cNvPr id="6" name="Speech Bubble: Rectangle with Corners Rounded 5">
              <a:extLst>
                <a:ext uri="{FF2B5EF4-FFF2-40B4-BE49-F238E27FC236}">
                  <a16:creationId xmlns:a16="http://schemas.microsoft.com/office/drawing/2014/main" id="{D6C9C5A9-B2C3-B28F-58E2-C08E5C2A716A}"/>
                </a:ext>
              </a:extLst>
            </p:cNvPr>
            <p:cNvSpPr/>
            <p:nvPr/>
          </p:nvSpPr>
          <p:spPr>
            <a:xfrm>
              <a:off x="477081" y="1691187"/>
              <a:ext cx="5009319" cy="1951851"/>
            </a:xfrm>
            <a:prstGeom prst="wedgeRoundRectCallout">
              <a:avLst>
                <a:gd name="adj1" fmla="val 121115"/>
                <a:gd name="adj2" fmla="val 96386"/>
                <a:gd name="adj3" fmla="val 16667"/>
              </a:avLst>
            </a:prstGeom>
            <a:solidFill>
              <a:srgbClr val="6AB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If there is an amount in 1040 Line 8 for additional income from Schedule 1, Line 10 (e.g., business/farm income, Foreign Earned Income Exclusion) that is not blank or zero</a:t>
              </a:r>
            </a:p>
          </p:txBody>
        </p:sp>
        <p:sp>
          <p:nvSpPr>
            <p:cNvPr id="7" name="Rectangle: Rounded Corners 6">
              <a:extLst>
                <a:ext uri="{FF2B5EF4-FFF2-40B4-BE49-F238E27FC236}">
                  <a16:creationId xmlns:a16="http://schemas.microsoft.com/office/drawing/2014/main" id="{E9B99772-8F22-4D77-A410-51D3F876C90F}"/>
                </a:ext>
              </a:extLst>
            </p:cNvPr>
            <p:cNvSpPr/>
            <p:nvPr/>
          </p:nvSpPr>
          <p:spPr>
            <a:xfrm>
              <a:off x="9070572" y="4529062"/>
              <a:ext cx="1878174" cy="25481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a:extLst>
              <a:ext uri="{FF2B5EF4-FFF2-40B4-BE49-F238E27FC236}">
                <a16:creationId xmlns:a16="http://schemas.microsoft.com/office/drawing/2014/main" id="{7CA3DE77-3350-3EA0-DF5A-318206FE0B1A}"/>
              </a:ext>
            </a:extLst>
          </p:cNvPr>
          <p:cNvSpPr>
            <a:spLocks noGrp="1"/>
          </p:cNvSpPr>
          <p:nvPr>
            <p:ph type="dt" sz="half" idx="10"/>
          </p:nvPr>
        </p:nvSpPr>
        <p:spPr/>
        <p:txBody>
          <a:bodyPr/>
          <a:lstStyle/>
          <a:p>
            <a:fld id="{45ABCA58-9CF0-A249-A4D5-593D2859F8FB}" type="datetime1">
              <a:rPr lang="en-US" smtClean="0"/>
              <a:t>3/20/25</a:t>
            </a:fld>
            <a:endParaRPr lang="en-US" dirty="0"/>
          </a:p>
        </p:txBody>
      </p:sp>
    </p:spTree>
    <p:extLst>
      <p:ext uri="{BB962C8B-B14F-4D97-AF65-F5344CB8AC3E}">
        <p14:creationId xmlns:p14="http://schemas.microsoft.com/office/powerpoint/2010/main" val="415273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3F251-B545-D417-5A7A-C1D472612D9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A75D089-961F-A741-2E18-4B34DC5CC6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49445" y="132169"/>
            <a:ext cx="5893109" cy="6220505"/>
          </a:xfrm>
          <a:prstGeom prst="rect">
            <a:avLst/>
          </a:prstGeom>
          <a:ln>
            <a:noFill/>
          </a:ln>
        </p:spPr>
      </p:pic>
      <p:sp>
        <p:nvSpPr>
          <p:cNvPr id="5" name="TextBox 4">
            <a:extLst>
              <a:ext uri="{FF2B5EF4-FFF2-40B4-BE49-F238E27FC236}">
                <a16:creationId xmlns:a16="http://schemas.microsoft.com/office/drawing/2014/main" id="{EB0C64BA-54D1-3B60-62A4-BD5278E7E5F4}"/>
              </a:ext>
            </a:extLst>
          </p:cNvPr>
          <p:cNvSpPr txBox="1"/>
          <p:nvPr/>
        </p:nvSpPr>
        <p:spPr>
          <a:xfrm>
            <a:off x="494559" y="1443840"/>
            <a:ext cx="2328670" cy="4162306"/>
          </a:xfrm>
          <a:prstGeom prst="roundRect">
            <a:avLst/>
          </a:prstGeom>
          <a:solidFill>
            <a:srgbClr val="DE7E26"/>
          </a:solidFill>
        </p:spPr>
        <p:txBody>
          <a:bodyPr wrap="square" rtlCol="0">
            <a:spAutoFit/>
          </a:bodyPr>
          <a:lstStyle/>
          <a:p>
            <a:pPr algn="ctr"/>
            <a:r>
              <a:rPr lang="en-US" sz="2800" dirty="0">
                <a:latin typeface="Arial" panose="020B0604020202020204" pitchFamily="34" charset="0"/>
                <a:cs typeface="Arial" panose="020B0604020202020204" pitchFamily="34" charset="0"/>
              </a:rPr>
              <a:t>Income earned from work</a:t>
            </a:r>
          </a:p>
          <a:p>
            <a:pPr algn="ctr"/>
            <a:r>
              <a:rPr lang="en-US" sz="2800" dirty="0">
                <a:latin typeface="Arial" panose="020B0604020202020204" pitchFamily="34" charset="0"/>
                <a:cs typeface="Arial" panose="020B0604020202020204" pitchFamily="34" charset="0"/>
              </a:rPr>
              <a:t>=</a:t>
            </a:r>
          </a:p>
          <a:p>
            <a:pPr algn="ctr"/>
            <a:r>
              <a:rPr lang="en-US" sz="2800" dirty="0">
                <a:latin typeface="Arial" panose="020B0604020202020204" pitchFamily="34" charset="0"/>
                <a:cs typeface="Arial" panose="020B0604020202020204" pitchFamily="34" charset="0"/>
              </a:rPr>
              <a:t>1040 Line 1z + Schedule 1, Line 3 + Line 6</a:t>
            </a:r>
          </a:p>
        </p:txBody>
      </p:sp>
      <p:sp>
        <p:nvSpPr>
          <p:cNvPr id="6" name="TextBox 5">
            <a:extLst>
              <a:ext uri="{FF2B5EF4-FFF2-40B4-BE49-F238E27FC236}">
                <a16:creationId xmlns:a16="http://schemas.microsoft.com/office/drawing/2014/main" id="{BE401198-AC2C-6595-A3CE-4E0C402DDD99}"/>
              </a:ext>
            </a:extLst>
          </p:cNvPr>
          <p:cNvSpPr txBox="1"/>
          <p:nvPr/>
        </p:nvSpPr>
        <p:spPr>
          <a:xfrm>
            <a:off x="9368770" y="1874728"/>
            <a:ext cx="2103831" cy="3288923"/>
          </a:xfrm>
          <a:prstGeom prst="roundRect">
            <a:avLst/>
          </a:prstGeom>
          <a:solidFill>
            <a:srgbClr val="DE7E26"/>
          </a:solidFill>
        </p:spPr>
        <p:txBody>
          <a:bodyPr wrap="square" rtlCol="0">
            <a:spAutoFit/>
          </a:bodyPr>
          <a:lstStyle/>
          <a:p>
            <a:pPr algn="ctr"/>
            <a:r>
              <a:rPr lang="en-US" sz="2800" dirty="0">
                <a:latin typeface="Arial" panose="020B0604020202020204" pitchFamily="34" charset="0"/>
                <a:cs typeface="Arial" panose="020B0604020202020204" pitchFamily="34" charset="0"/>
              </a:rPr>
              <a:t>Foreign Earned Income Exclusion</a:t>
            </a:r>
          </a:p>
          <a:p>
            <a:pPr algn="ctr"/>
            <a:r>
              <a:rPr lang="en-US" sz="2800" dirty="0">
                <a:latin typeface="Arial" panose="020B0604020202020204" pitchFamily="34" charset="0"/>
                <a:cs typeface="Arial" panose="020B0604020202020204" pitchFamily="34" charset="0"/>
              </a:rPr>
              <a:t>=</a:t>
            </a:r>
          </a:p>
          <a:p>
            <a:pPr algn="ctr"/>
            <a:r>
              <a:rPr lang="en-US" sz="2800" dirty="0">
                <a:latin typeface="Arial" panose="020B0604020202020204" pitchFamily="34" charset="0"/>
                <a:cs typeface="Arial" panose="020B0604020202020204" pitchFamily="34" charset="0"/>
              </a:rPr>
              <a:t>Schedule 1, Line 8d</a:t>
            </a:r>
          </a:p>
        </p:txBody>
      </p:sp>
      <p:sp>
        <p:nvSpPr>
          <p:cNvPr id="2" name="Date Placeholder 1">
            <a:extLst>
              <a:ext uri="{FF2B5EF4-FFF2-40B4-BE49-F238E27FC236}">
                <a16:creationId xmlns:a16="http://schemas.microsoft.com/office/drawing/2014/main" id="{0F8B4A61-2AA6-2AEC-589F-C43FF9D31F74}"/>
              </a:ext>
            </a:extLst>
          </p:cNvPr>
          <p:cNvSpPr>
            <a:spLocks noGrp="1"/>
          </p:cNvSpPr>
          <p:nvPr>
            <p:ph type="dt" sz="half" idx="10"/>
          </p:nvPr>
        </p:nvSpPr>
        <p:spPr/>
        <p:txBody>
          <a:bodyPr/>
          <a:lstStyle/>
          <a:p>
            <a:fld id="{D67C4F47-1DC5-314B-B9F9-51C6CAC7BC2E}" type="datetime1">
              <a:rPr lang="en-US" smtClean="0"/>
              <a:t>3/20/25</a:t>
            </a:fld>
            <a:endParaRPr lang="en-US" dirty="0"/>
          </a:p>
        </p:txBody>
      </p:sp>
    </p:spTree>
    <p:extLst>
      <p:ext uri="{BB962C8B-B14F-4D97-AF65-F5344CB8AC3E}">
        <p14:creationId xmlns:p14="http://schemas.microsoft.com/office/powerpoint/2010/main" val="682892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D2441-8F70-E53F-F964-20448D8B0E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3DE42D-634D-D248-9700-16D2AB5BB9F7}"/>
              </a:ext>
            </a:extLst>
          </p:cNvPr>
          <p:cNvSpPr>
            <a:spLocks noGrp="1"/>
          </p:cNvSpPr>
          <p:nvPr>
            <p:ph type="title"/>
          </p:nvPr>
        </p:nvSpPr>
        <p:spPr>
          <a:xfrm>
            <a:off x="838200" y="12201"/>
            <a:ext cx="10515600" cy="1325563"/>
          </a:xfrm>
        </p:spPr>
        <p:txBody>
          <a:bodyPr/>
          <a:lstStyle/>
          <a:p>
            <a:r>
              <a:rPr lang="en-US" dirty="0"/>
              <a:t>Should I Have Received Schedule 1?</a:t>
            </a:r>
          </a:p>
        </p:txBody>
      </p:sp>
      <p:grpSp>
        <p:nvGrpSpPr>
          <p:cNvPr id="9" name="Group 8">
            <a:extLst>
              <a:ext uri="{FF2B5EF4-FFF2-40B4-BE49-F238E27FC236}">
                <a16:creationId xmlns:a16="http://schemas.microsoft.com/office/drawing/2014/main" id="{295F2C4C-F5FA-F71B-CD38-9DC8083D0E4D}"/>
              </a:ext>
            </a:extLst>
          </p:cNvPr>
          <p:cNvGrpSpPr/>
          <p:nvPr/>
        </p:nvGrpSpPr>
        <p:grpSpPr>
          <a:xfrm>
            <a:off x="521730" y="1212290"/>
            <a:ext cx="10427016" cy="5124572"/>
            <a:chOff x="521730" y="1212290"/>
            <a:chExt cx="10427016" cy="5124572"/>
          </a:xfrm>
        </p:grpSpPr>
        <p:pic>
          <p:nvPicPr>
            <p:cNvPr id="8" name="Picture 7">
              <a:extLst>
                <a:ext uri="{FF2B5EF4-FFF2-40B4-BE49-F238E27FC236}">
                  <a16:creationId xmlns:a16="http://schemas.microsoft.com/office/drawing/2014/main" id="{263D56D7-7D68-5DAC-BA75-C93168B87F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4679" y="1212290"/>
              <a:ext cx="9454835" cy="5124572"/>
            </a:xfrm>
            <a:prstGeom prst="rect">
              <a:avLst/>
            </a:prstGeom>
          </p:spPr>
        </p:pic>
        <p:sp>
          <p:nvSpPr>
            <p:cNvPr id="6" name="Speech Bubble: Rectangle with Corners Rounded 5">
              <a:extLst>
                <a:ext uri="{FF2B5EF4-FFF2-40B4-BE49-F238E27FC236}">
                  <a16:creationId xmlns:a16="http://schemas.microsoft.com/office/drawing/2014/main" id="{617C4BFA-0F13-3F2A-8B00-C7E3F902265E}"/>
                </a:ext>
              </a:extLst>
            </p:cNvPr>
            <p:cNvSpPr/>
            <p:nvPr/>
          </p:nvSpPr>
          <p:spPr>
            <a:xfrm>
              <a:off x="521730" y="2979027"/>
              <a:ext cx="5009319" cy="1754907"/>
            </a:xfrm>
            <a:prstGeom prst="wedgeRoundRectCallout">
              <a:avLst>
                <a:gd name="adj1" fmla="val 118214"/>
                <a:gd name="adj2" fmla="val 77208"/>
                <a:gd name="adj3" fmla="val 16667"/>
              </a:avLst>
            </a:prstGeom>
            <a:solidFill>
              <a:srgbClr val="6AB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Arial" panose="020B0604020202020204" pitchFamily="34" charset="0"/>
                  <a:cs typeface="Arial" panose="020B0604020202020204" pitchFamily="34" charset="0"/>
                </a:rPr>
                <a:t>If there is an amount in 1040 Line 10 for adjustments to income from Schedule 1, Line 26 (e.g., IRA deductions) that is not blank or zero</a:t>
              </a:r>
            </a:p>
          </p:txBody>
        </p:sp>
        <p:sp>
          <p:nvSpPr>
            <p:cNvPr id="7" name="Rectangle: Rounded Corners 6">
              <a:extLst>
                <a:ext uri="{FF2B5EF4-FFF2-40B4-BE49-F238E27FC236}">
                  <a16:creationId xmlns:a16="http://schemas.microsoft.com/office/drawing/2014/main" id="{52750858-A1D2-F814-E8CE-22A7B81557B1}"/>
                </a:ext>
              </a:extLst>
            </p:cNvPr>
            <p:cNvSpPr/>
            <p:nvPr/>
          </p:nvSpPr>
          <p:spPr>
            <a:xfrm>
              <a:off x="9070572" y="5079941"/>
              <a:ext cx="1878174" cy="25481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Date Placeholder 2">
            <a:extLst>
              <a:ext uri="{FF2B5EF4-FFF2-40B4-BE49-F238E27FC236}">
                <a16:creationId xmlns:a16="http://schemas.microsoft.com/office/drawing/2014/main" id="{F23FF5D4-3E6D-F2EB-7994-237A0C2ED245}"/>
              </a:ext>
            </a:extLst>
          </p:cNvPr>
          <p:cNvSpPr>
            <a:spLocks noGrp="1"/>
          </p:cNvSpPr>
          <p:nvPr>
            <p:ph type="dt" sz="half" idx="10"/>
          </p:nvPr>
        </p:nvSpPr>
        <p:spPr/>
        <p:txBody>
          <a:bodyPr/>
          <a:lstStyle/>
          <a:p>
            <a:fld id="{0AF5CAF1-597F-DF4A-9DCB-6B72614B7197}" type="datetime1">
              <a:rPr lang="en-US" smtClean="0"/>
              <a:t>3/20/25</a:t>
            </a:fld>
            <a:endParaRPr lang="en-US" dirty="0"/>
          </a:p>
        </p:txBody>
      </p:sp>
    </p:spTree>
    <p:extLst>
      <p:ext uri="{BB962C8B-B14F-4D97-AF65-F5344CB8AC3E}">
        <p14:creationId xmlns:p14="http://schemas.microsoft.com/office/powerpoint/2010/main" val="3473961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961E4-DD2B-A879-1D53-62F7772A133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BA8666C-8622-5DF3-08FF-0E907D363614}"/>
              </a:ext>
            </a:extLst>
          </p:cNvPr>
          <p:cNvSpPr txBox="1"/>
          <p:nvPr/>
        </p:nvSpPr>
        <p:spPr>
          <a:xfrm>
            <a:off x="449797" y="1328648"/>
            <a:ext cx="2662928" cy="4200704"/>
          </a:xfrm>
          <a:prstGeom prst="roundRect">
            <a:avLst/>
          </a:prstGeom>
          <a:solidFill>
            <a:srgbClr val="DE7E26"/>
          </a:solidFill>
        </p:spPr>
        <p:txBody>
          <a:bodyPr wrap="square" rtlCol="0">
            <a:spAutoFit/>
          </a:bodyPr>
          <a:lstStyle/>
          <a:p>
            <a:pPr algn="ctr"/>
            <a:r>
              <a:rPr lang="en-US" sz="2800" dirty="0">
                <a:latin typeface="Arial" panose="020B0604020202020204" pitchFamily="34" charset="0"/>
                <a:cs typeface="Arial" panose="020B0604020202020204" pitchFamily="34" charset="0"/>
              </a:rPr>
              <a:t>IRA deductions and payments to qualified plans</a:t>
            </a:r>
          </a:p>
          <a:p>
            <a:pPr algn="ctr"/>
            <a:r>
              <a:rPr lang="en-US" sz="2800" dirty="0">
                <a:latin typeface="Arial" panose="020B0604020202020204" pitchFamily="34" charset="0"/>
                <a:cs typeface="Arial" panose="020B0604020202020204" pitchFamily="34" charset="0"/>
              </a:rPr>
              <a:t>=</a:t>
            </a:r>
          </a:p>
          <a:p>
            <a:pPr algn="ctr"/>
            <a:r>
              <a:rPr lang="en-US" sz="2800" dirty="0">
                <a:latin typeface="Arial" panose="020B0604020202020204" pitchFamily="34" charset="0"/>
                <a:cs typeface="Arial" panose="020B0604020202020204" pitchFamily="34" charset="0"/>
              </a:rPr>
              <a:t>Schedule 1, Lines 16 + 20</a:t>
            </a:r>
          </a:p>
        </p:txBody>
      </p:sp>
      <p:pic>
        <p:nvPicPr>
          <p:cNvPr id="7" name="Picture 6">
            <a:extLst>
              <a:ext uri="{FF2B5EF4-FFF2-40B4-BE49-F238E27FC236}">
                <a16:creationId xmlns:a16="http://schemas.microsoft.com/office/drawing/2014/main" id="{553C9982-D739-D4F7-B74C-57D1C09BEA9D}"/>
              </a:ext>
            </a:extLst>
          </p:cNvPr>
          <p:cNvPicPr>
            <a:picLocks noChangeAspect="1"/>
          </p:cNvPicPr>
          <p:nvPr/>
        </p:nvPicPr>
        <p:blipFill>
          <a:blip r:embed="rId2"/>
          <a:stretch>
            <a:fillRect/>
          </a:stretch>
        </p:blipFill>
        <p:spPr>
          <a:xfrm>
            <a:off x="3375426" y="1767218"/>
            <a:ext cx="8470165" cy="3494593"/>
          </a:xfrm>
          <a:prstGeom prst="rect">
            <a:avLst/>
          </a:prstGeom>
        </p:spPr>
      </p:pic>
      <p:sp>
        <p:nvSpPr>
          <p:cNvPr id="2" name="Date Placeholder 1">
            <a:extLst>
              <a:ext uri="{FF2B5EF4-FFF2-40B4-BE49-F238E27FC236}">
                <a16:creationId xmlns:a16="http://schemas.microsoft.com/office/drawing/2014/main" id="{C077D1E5-4EC3-1387-EBF7-888B6FA4C3CF}"/>
              </a:ext>
            </a:extLst>
          </p:cNvPr>
          <p:cNvSpPr>
            <a:spLocks noGrp="1"/>
          </p:cNvSpPr>
          <p:nvPr>
            <p:ph type="dt" sz="half" idx="10"/>
          </p:nvPr>
        </p:nvSpPr>
        <p:spPr/>
        <p:txBody>
          <a:bodyPr/>
          <a:lstStyle/>
          <a:p>
            <a:fld id="{733B3CA9-CE70-3544-AE3F-D3C5FD6FA087}" type="datetime1">
              <a:rPr lang="en-US" smtClean="0"/>
              <a:t>3/20/25</a:t>
            </a:fld>
            <a:endParaRPr lang="en-US" dirty="0"/>
          </a:p>
        </p:txBody>
      </p:sp>
    </p:spTree>
    <p:extLst>
      <p:ext uri="{BB962C8B-B14F-4D97-AF65-F5344CB8AC3E}">
        <p14:creationId xmlns:p14="http://schemas.microsoft.com/office/powerpoint/2010/main" val="1666479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964C1-884E-6F66-1727-5FCC22F1DA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6A0755-C755-53BE-2744-FD462E640E42}"/>
              </a:ext>
            </a:extLst>
          </p:cNvPr>
          <p:cNvSpPr>
            <a:spLocks noGrp="1"/>
          </p:cNvSpPr>
          <p:nvPr>
            <p:ph type="title"/>
          </p:nvPr>
        </p:nvSpPr>
        <p:spPr>
          <a:xfrm>
            <a:off x="838200" y="12201"/>
            <a:ext cx="10515600" cy="1325563"/>
          </a:xfrm>
        </p:spPr>
        <p:txBody>
          <a:bodyPr/>
          <a:lstStyle/>
          <a:p>
            <a:r>
              <a:rPr lang="en-US" dirty="0"/>
              <a:t>Should I Have Received Schedule 3?</a:t>
            </a:r>
          </a:p>
        </p:txBody>
      </p:sp>
      <p:pic>
        <p:nvPicPr>
          <p:cNvPr id="4" name="Picture 3">
            <a:extLst>
              <a:ext uri="{FF2B5EF4-FFF2-40B4-BE49-F238E27FC236}">
                <a16:creationId xmlns:a16="http://schemas.microsoft.com/office/drawing/2014/main" id="{BC3B5D2F-9E08-BD9D-4F39-282EABBFE9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4336" y="1791808"/>
            <a:ext cx="10183328" cy="2017056"/>
          </a:xfrm>
          <a:prstGeom prst="rect">
            <a:avLst/>
          </a:prstGeom>
        </p:spPr>
      </p:pic>
      <p:sp>
        <p:nvSpPr>
          <p:cNvPr id="5" name="Rectangle: Rounded Corners 4">
            <a:extLst>
              <a:ext uri="{FF2B5EF4-FFF2-40B4-BE49-F238E27FC236}">
                <a16:creationId xmlns:a16="http://schemas.microsoft.com/office/drawing/2014/main" id="{E3EA8363-5389-08C3-8441-9426DB790854}"/>
              </a:ext>
            </a:extLst>
          </p:cNvPr>
          <p:cNvSpPr/>
          <p:nvPr/>
        </p:nvSpPr>
        <p:spPr>
          <a:xfrm>
            <a:off x="9195291" y="2684746"/>
            <a:ext cx="2146785" cy="2311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peech Bubble: Rectangle with Corners Rounded 5">
            <a:extLst>
              <a:ext uri="{FF2B5EF4-FFF2-40B4-BE49-F238E27FC236}">
                <a16:creationId xmlns:a16="http://schemas.microsoft.com/office/drawing/2014/main" id="{BB3E51A6-BA53-17EE-D702-6ED8220F3E4C}"/>
              </a:ext>
            </a:extLst>
          </p:cNvPr>
          <p:cNvSpPr/>
          <p:nvPr/>
        </p:nvSpPr>
        <p:spPr>
          <a:xfrm>
            <a:off x="3154846" y="4262908"/>
            <a:ext cx="5547218" cy="1600202"/>
          </a:xfrm>
          <a:prstGeom prst="wedgeRoundRectCallout">
            <a:avLst>
              <a:gd name="adj1" fmla="val 58308"/>
              <a:gd name="adj2" fmla="val -137304"/>
              <a:gd name="adj3" fmla="val 16667"/>
            </a:avLst>
          </a:prstGeom>
          <a:solidFill>
            <a:srgbClr val="6AB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rPr>
              <a:t>If there is an amount in 1040 Line 20 from Schedule 3, Line 3 (nonrefundable education tax credits) that is not zero</a:t>
            </a:r>
            <a:endParaRPr lang="en-US" sz="2200"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F6DD5F1F-D0FD-5B67-88DF-A36008747B0E}"/>
              </a:ext>
            </a:extLst>
          </p:cNvPr>
          <p:cNvSpPr>
            <a:spLocks noGrp="1"/>
          </p:cNvSpPr>
          <p:nvPr>
            <p:ph type="dt" sz="half" idx="10"/>
          </p:nvPr>
        </p:nvSpPr>
        <p:spPr/>
        <p:txBody>
          <a:bodyPr/>
          <a:lstStyle/>
          <a:p>
            <a:fld id="{BB495B95-1CBE-0E4B-8860-0AD5586CD8F0}" type="datetime1">
              <a:rPr lang="en-US" smtClean="0"/>
              <a:t>3/20/25</a:t>
            </a:fld>
            <a:endParaRPr lang="en-US" dirty="0"/>
          </a:p>
        </p:txBody>
      </p:sp>
    </p:spTree>
    <p:extLst>
      <p:ext uri="{BB962C8B-B14F-4D97-AF65-F5344CB8AC3E}">
        <p14:creationId xmlns:p14="http://schemas.microsoft.com/office/powerpoint/2010/main" val="4239507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0FBA8-2C49-C8FF-6203-EAC0DC7F0B4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2571ADF-D6CF-A9CA-7EDD-C201D0D5C422}"/>
              </a:ext>
            </a:extLst>
          </p:cNvPr>
          <p:cNvSpPr txBox="1"/>
          <p:nvPr/>
        </p:nvSpPr>
        <p:spPr>
          <a:xfrm>
            <a:off x="219023" y="3602739"/>
            <a:ext cx="3598998" cy="2485787"/>
          </a:xfrm>
          <a:prstGeom prst="roundRect">
            <a:avLst/>
          </a:prstGeom>
          <a:solidFill>
            <a:srgbClr val="DE7E26"/>
          </a:solidFill>
        </p:spPr>
        <p:txBody>
          <a:bodyPr wrap="square" rtlCol="0">
            <a:spAutoFit/>
          </a:bodyPr>
          <a:lstStyle/>
          <a:p>
            <a:pPr algn="ctr"/>
            <a:r>
              <a:rPr lang="en-US" sz="2800" dirty="0">
                <a:latin typeface="Arial" panose="020B0604020202020204" pitchFamily="34" charset="0"/>
                <a:cs typeface="Arial" panose="020B0604020202020204" pitchFamily="34" charset="0"/>
              </a:rPr>
              <a:t>Education tax credits</a:t>
            </a:r>
          </a:p>
          <a:p>
            <a:pPr algn="ctr"/>
            <a:r>
              <a:rPr lang="en-US" sz="2800" dirty="0">
                <a:latin typeface="Arial" panose="020B0604020202020204" pitchFamily="34" charset="0"/>
                <a:cs typeface="Arial" panose="020B0604020202020204" pitchFamily="34" charset="0"/>
              </a:rPr>
              <a:t>=</a:t>
            </a:r>
          </a:p>
          <a:p>
            <a:pPr algn="ctr"/>
            <a:r>
              <a:rPr lang="en-US" sz="2800" dirty="0">
                <a:latin typeface="Arial" panose="020B0604020202020204" pitchFamily="34" charset="0"/>
                <a:cs typeface="Arial" panose="020B0604020202020204" pitchFamily="34" charset="0"/>
              </a:rPr>
              <a:t>1040 Line 29 + Schedule 3, Line 3</a:t>
            </a:r>
          </a:p>
        </p:txBody>
      </p:sp>
      <p:pic>
        <p:nvPicPr>
          <p:cNvPr id="9" name="Picture 8">
            <a:extLst>
              <a:ext uri="{FF2B5EF4-FFF2-40B4-BE49-F238E27FC236}">
                <a16:creationId xmlns:a16="http://schemas.microsoft.com/office/drawing/2014/main" id="{BD01317E-F156-A61D-ADA9-3047EA847514}"/>
              </a:ext>
            </a:extLst>
          </p:cNvPr>
          <p:cNvPicPr>
            <a:picLocks noChangeAspect="1"/>
          </p:cNvPicPr>
          <p:nvPr/>
        </p:nvPicPr>
        <p:blipFill>
          <a:blip r:embed="rId2"/>
          <a:stretch>
            <a:fillRect/>
          </a:stretch>
        </p:blipFill>
        <p:spPr>
          <a:xfrm>
            <a:off x="587990" y="698686"/>
            <a:ext cx="9465945" cy="2730314"/>
          </a:xfrm>
          <a:prstGeom prst="rect">
            <a:avLst/>
          </a:prstGeom>
        </p:spPr>
      </p:pic>
      <p:pic>
        <p:nvPicPr>
          <p:cNvPr id="11" name="Picture 10">
            <a:extLst>
              <a:ext uri="{FF2B5EF4-FFF2-40B4-BE49-F238E27FC236}">
                <a16:creationId xmlns:a16="http://schemas.microsoft.com/office/drawing/2014/main" id="{9BF88F79-4CE0-6040-E84F-CF9198A59773}"/>
              </a:ext>
            </a:extLst>
          </p:cNvPr>
          <p:cNvPicPr>
            <a:picLocks noChangeAspect="1"/>
          </p:cNvPicPr>
          <p:nvPr/>
        </p:nvPicPr>
        <p:blipFill>
          <a:blip r:embed="rId3"/>
          <a:stretch>
            <a:fillRect/>
          </a:stretch>
        </p:blipFill>
        <p:spPr>
          <a:xfrm>
            <a:off x="4001341" y="3660290"/>
            <a:ext cx="7834963" cy="2370687"/>
          </a:xfrm>
          <a:prstGeom prst="rect">
            <a:avLst/>
          </a:prstGeom>
        </p:spPr>
      </p:pic>
      <p:sp>
        <p:nvSpPr>
          <p:cNvPr id="2" name="Oval 1">
            <a:extLst>
              <a:ext uri="{FF2B5EF4-FFF2-40B4-BE49-F238E27FC236}">
                <a16:creationId xmlns:a16="http://schemas.microsoft.com/office/drawing/2014/main" id="{0265E9C2-5BF0-50A3-B00C-AE8E907ED9D0}"/>
              </a:ext>
            </a:extLst>
          </p:cNvPr>
          <p:cNvSpPr/>
          <p:nvPr/>
        </p:nvSpPr>
        <p:spPr>
          <a:xfrm>
            <a:off x="336884" y="513347"/>
            <a:ext cx="1652337" cy="81814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6E8C3645-62A3-4EA9-A49E-52DE5836E1A5}"/>
              </a:ext>
            </a:extLst>
          </p:cNvPr>
          <p:cNvSpPr>
            <a:spLocks noGrp="1"/>
          </p:cNvSpPr>
          <p:nvPr>
            <p:ph type="dt" sz="half" idx="10"/>
          </p:nvPr>
        </p:nvSpPr>
        <p:spPr/>
        <p:txBody>
          <a:bodyPr/>
          <a:lstStyle/>
          <a:p>
            <a:fld id="{18D5AF6D-9300-5248-9D4D-3FEA72FCD041}" type="datetime1">
              <a:rPr lang="en-US" smtClean="0"/>
              <a:t>3/20/25</a:t>
            </a:fld>
            <a:endParaRPr lang="en-US" dirty="0"/>
          </a:p>
        </p:txBody>
      </p:sp>
    </p:spTree>
    <p:extLst>
      <p:ext uri="{BB962C8B-B14F-4D97-AF65-F5344CB8AC3E}">
        <p14:creationId xmlns:p14="http://schemas.microsoft.com/office/powerpoint/2010/main" val="122571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84909-330D-F68B-907D-0F13E52011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251772-6746-5E10-98F2-E0615DA52847}"/>
              </a:ext>
            </a:extLst>
          </p:cNvPr>
          <p:cNvSpPr>
            <a:spLocks noGrp="1"/>
          </p:cNvSpPr>
          <p:nvPr>
            <p:ph type="title"/>
          </p:nvPr>
        </p:nvSpPr>
        <p:spPr>
          <a:xfrm>
            <a:off x="838200" y="12201"/>
            <a:ext cx="10515600" cy="1325563"/>
          </a:xfrm>
        </p:spPr>
        <p:txBody>
          <a:bodyPr/>
          <a:lstStyle/>
          <a:p>
            <a:r>
              <a:rPr lang="en-US" dirty="0"/>
              <a:t>Should I Have Received Schedule 2?</a:t>
            </a:r>
          </a:p>
        </p:txBody>
      </p:sp>
      <p:sp>
        <p:nvSpPr>
          <p:cNvPr id="3" name="Content Placeholder 2">
            <a:extLst>
              <a:ext uri="{FF2B5EF4-FFF2-40B4-BE49-F238E27FC236}">
                <a16:creationId xmlns:a16="http://schemas.microsoft.com/office/drawing/2014/main" id="{8B8B1ACC-FDFE-F9CF-1183-17F824861119}"/>
              </a:ext>
            </a:extLst>
          </p:cNvPr>
          <p:cNvSpPr>
            <a:spLocks noGrp="1"/>
          </p:cNvSpPr>
          <p:nvPr>
            <p:ph idx="1"/>
          </p:nvPr>
        </p:nvSpPr>
        <p:spPr>
          <a:xfrm>
            <a:off x="545239" y="4393292"/>
            <a:ext cx="2883568" cy="1463687"/>
          </a:xfrm>
          <a:prstGeom prst="roundRect">
            <a:avLst/>
          </a:prstGeom>
          <a:solidFill>
            <a:srgbClr val="DE7E26"/>
          </a:solidFill>
        </p:spPr>
        <p:txBody>
          <a:bodyPr>
            <a:normAutofit/>
          </a:bodyPr>
          <a:lstStyle/>
          <a:p>
            <a:pPr marL="0" indent="0" algn="ctr">
              <a:buNone/>
            </a:pPr>
            <a:r>
              <a:rPr lang="en-US" dirty="0"/>
              <a:t>No. Only need 1040 Line 24 for taxes paid</a:t>
            </a:r>
          </a:p>
        </p:txBody>
      </p:sp>
      <p:pic>
        <p:nvPicPr>
          <p:cNvPr id="5" name="Picture 4">
            <a:extLst>
              <a:ext uri="{FF2B5EF4-FFF2-40B4-BE49-F238E27FC236}">
                <a16:creationId xmlns:a16="http://schemas.microsoft.com/office/drawing/2014/main" id="{536BFB73-00AA-9B3F-B08D-95B418FA776D}"/>
              </a:ext>
            </a:extLst>
          </p:cNvPr>
          <p:cNvPicPr>
            <a:picLocks noChangeAspect="1"/>
          </p:cNvPicPr>
          <p:nvPr/>
        </p:nvPicPr>
        <p:blipFill>
          <a:blip r:embed="rId3"/>
          <a:stretch>
            <a:fillRect/>
          </a:stretch>
        </p:blipFill>
        <p:spPr>
          <a:xfrm>
            <a:off x="838200" y="1346403"/>
            <a:ext cx="10633380" cy="2337323"/>
          </a:xfrm>
          <a:prstGeom prst="rect">
            <a:avLst/>
          </a:prstGeom>
        </p:spPr>
      </p:pic>
      <p:pic>
        <p:nvPicPr>
          <p:cNvPr id="7" name="Picture 6">
            <a:extLst>
              <a:ext uri="{FF2B5EF4-FFF2-40B4-BE49-F238E27FC236}">
                <a16:creationId xmlns:a16="http://schemas.microsoft.com/office/drawing/2014/main" id="{D83BDF89-0AD3-F2BB-F2FB-1598815856AA}"/>
              </a:ext>
            </a:extLst>
          </p:cNvPr>
          <p:cNvPicPr>
            <a:picLocks noChangeAspect="1"/>
          </p:cNvPicPr>
          <p:nvPr/>
        </p:nvPicPr>
        <p:blipFill>
          <a:blip r:embed="rId4"/>
          <a:stretch>
            <a:fillRect/>
          </a:stretch>
        </p:blipFill>
        <p:spPr>
          <a:xfrm>
            <a:off x="4050653" y="4106146"/>
            <a:ext cx="7596108" cy="2037980"/>
          </a:xfrm>
          <a:prstGeom prst="rect">
            <a:avLst/>
          </a:prstGeom>
        </p:spPr>
      </p:pic>
      <p:pic>
        <p:nvPicPr>
          <p:cNvPr id="11" name="Picture 10" descr="A red x on a black background&#10;&#10;Description automatically generated">
            <a:extLst>
              <a:ext uri="{FF2B5EF4-FFF2-40B4-BE49-F238E27FC236}">
                <a16:creationId xmlns:a16="http://schemas.microsoft.com/office/drawing/2014/main" id="{68394F08-225E-3980-0E2E-CE94D11BF46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829717" y="4106146"/>
            <a:ext cx="2037980" cy="2037980"/>
          </a:xfrm>
          <a:prstGeom prst="rect">
            <a:avLst/>
          </a:prstGeom>
        </p:spPr>
      </p:pic>
      <p:sp>
        <p:nvSpPr>
          <p:cNvPr id="4" name="Date Placeholder 3">
            <a:extLst>
              <a:ext uri="{FF2B5EF4-FFF2-40B4-BE49-F238E27FC236}">
                <a16:creationId xmlns:a16="http://schemas.microsoft.com/office/drawing/2014/main" id="{CE1E7A3A-2941-26C6-241E-2C8BAD910F51}"/>
              </a:ext>
            </a:extLst>
          </p:cNvPr>
          <p:cNvSpPr>
            <a:spLocks noGrp="1"/>
          </p:cNvSpPr>
          <p:nvPr>
            <p:ph type="dt" sz="half" idx="10"/>
          </p:nvPr>
        </p:nvSpPr>
        <p:spPr/>
        <p:txBody>
          <a:bodyPr/>
          <a:lstStyle/>
          <a:p>
            <a:fld id="{C38B3ACC-1E09-B545-8C07-482054A70028}" type="datetime1">
              <a:rPr lang="en-US" smtClean="0"/>
              <a:t>3/20/25</a:t>
            </a:fld>
            <a:endParaRPr lang="en-US" dirty="0"/>
          </a:p>
        </p:txBody>
      </p:sp>
    </p:spTree>
    <p:extLst>
      <p:ext uri="{BB962C8B-B14F-4D97-AF65-F5344CB8AC3E}">
        <p14:creationId xmlns:p14="http://schemas.microsoft.com/office/powerpoint/2010/main" val="2203407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AB54B"/>
        </a:solidFill>
        <a:effectLst/>
      </p:bgPr>
    </p:bg>
    <p:spTree>
      <p:nvGrpSpPr>
        <p:cNvPr id="1" name=""/>
        <p:cNvGrpSpPr/>
        <p:nvPr/>
      </p:nvGrpSpPr>
      <p:grpSpPr>
        <a:xfrm>
          <a:off x="0" y="0"/>
          <a:ext cx="0" cy="0"/>
          <a:chOff x="0" y="0"/>
          <a:chExt cx="0" cy="0"/>
        </a:xfrm>
      </p:grpSpPr>
      <p:pic>
        <p:nvPicPr>
          <p:cNvPr id="2" name="Picture 1" descr="A person looking at a computer screen&#10;&#10;Description automatically generated">
            <a:extLst>
              <a:ext uri="{FF2B5EF4-FFF2-40B4-BE49-F238E27FC236}">
                <a16:creationId xmlns:a16="http://schemas.microsoft.com/office/drawing/2014/main" id="{3A5AECEB-240F-DA95-1907-68DAC56FB35F}"/>
              </a:ext>
            </a:extLst>
          </p:cNvPr>
          <p:cNvPicPr>
            <a:picLocks noChangeAspect="1"/>
          </p:cNvPicPr>
          <p:nvPr/>
        </p:nvPicPr>
        <p:blipFill rotWithShape="1">
          <a:blip r:embed="rId2">
            <a:duotone>
              <a:prstClr val="black"/>
              <a:schemeClr val="accent3">
                <a:tint val="45000"/>
                <a:satMod val="400000"/>
              </a:schemeClr>
            </a:duotone>
            <a:alphaModFix amt="30000"/>
          </a:blip>
          <a:srcRect l="22627"/>
          <a:stretch/>
        </p:blipFill>
        <p:spPr>
          <a:xfrm>
            <a:off x="-1" y="0"/>
            <a:ext cx="12192001" cy="6858000"/>
          </a:xfrm>
          <a:prstGeom prst="rect">
            <a:avLst/>
          </a:prstGeom>
        </p:spPr>
      </p:pic>
      <p:sp>
        <p:nvSpPr>
          <p:cNvPr id="16" name="TextBox 15">
            <a:extLst>
              <a:ext uri="{FF2B5EF4-FFF2-40B4-BE49-F238E27FC236}">
                <a16:creationId xmlns:a16="http://schemas.microsoft.com/office/drawing/2014/main" id="{98BB5B18-CDE2-F8B6-C3D2-6FFBF642E319}"/>
              </a:ext>
            </a:extLst>
          </p:cNvPr>
          <p:cNvSpPr txBox="1"/>
          <p:nvPr/>
        </p:nvSpPr>
        <p:spPr>
          <a:xfrm>
            <a:off x="611625" y="4684096"/>
            <a:ext cx="9335984" cy="436017"/>
          </a:xfrm>
          <a:prstGeom prst="rect">
            <a:avLst/>
          </a:prstGeom>
        </p:spPr>
        <p:txBody>
          <a:bodyPr wrap="square" lIns="0" tIns="0" rIns="0" bIns="0" rtlCol="0" anchor="t">
            <a:noAutofit/>
          </a:bodyPr>
          <a:lstStyle/>
          <a:p>
            <a:pPr>
              <a:lnSpc>
                <a:spcPts val="3390"/>
              </a:lnSpc>
            </a:pPr>
            <a:r>
              <a:rPr lang="en-US" sz="4400" spc="-89" dirty="0">
                <a:solidFill>
                  <a:schemeClr val="bg1"/>
                </a:solidFill>
                <a:latin typeface="Verdana" panose="020B0604030504040204" pitchFamily="34" charset="0"/>
                <a:ea typeface="Verdana" panose="020B0604030504040204" pitchFamily="34" charset="0"/>
                <a:cs typeface="Verdana" panose="020B0604030504040204" pitchFamily="34" charset="0"/>
              </a:rPr>
              <a:t>Nonfilers and Income Earned from Work</a:t>
            </a:r>
          </a:p>
        </p:txBody>
      </p:sp>
      <p:grpSp>
        <p:nvGrpSpPr>
          <p:cNvPr id="40" name="Group 39">
            <a:extLst>
              <a:ext uri="{FF2B5EF4-FFF2-40B4-BE49-F238E27FC236}">
                <a16:creationId xmlns:a16="http://schemas.microsoft.com/office/drawing/2014/main" id="{9C7CC4ED-4753-179A-FF7D-91C50751DB20}"/>
              </a:ext>
            </a:extLst>
          </p:cNvPr>
          <p:cNvGrpSpPr/>
          <p:nvPr/>
        </p:nvGrpSpPr>
        <p:grpSpPr>
          <a:xfrm flipH="1">
            <a:off x="10449346" y="4684097"/>
            <a:ext cx="998388" cy="1359751"/>
            <a:chOff x="8134598" y="681914"/>
            <a:chExt cx="1497582" cy="2039627"/>
          </a:xfrm>
        </p:grpSpPr>
        <p:grpSp>
          <p:nvGrpSpPr>
            <p:cNvPr id="30" name="Group 3">
              <a:extLst>
                <a:ext uri="{FF2B5EF4-FFF2-40B4-BE49-F238E27FC236}">
                  <a16:creationId xmlns:a16="http://schemas.microsoft.com/office/drawing/2014/main" id="{B482342C-8052-3D44-F42C-0A65437700A3}"/>
                </a:ext>
              </a:extLst>
            </p:cNvPr>
            <p:cNvGrpSpPr/>
            <p:nvPr/>
          </p:nvGrpSpPr>
          <p:grpSpPr>
            <a:xfrm>
              <a:off x="8250172" y="946397"/>
              <a:ext cx="857867" cy="857867"/>
              <a:chOff x="0" y="0"/>
              <a:chExt cx="812800" cy="812800"/>
            </a:xfrm>
          </p:grpSpPr>
          <p:sp>
            <p:nvSpPr>
              <p:cNvPr id="31" name="Freeform 4">
                <a:extLst>
                  <a:ext uri="{FF2B5EF4-FFF2-40B4-BE49-F238E27FC236}">
                    <a16:creationId xmlns:a16="http://schemas.microsoft.com/office/drawing/2014/main" id="{73D8BC9D-57C1-99D5-2223-BFD287C1C0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E7D"/>
              </a:solid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32" name="TextBox 5">
                <a:extLst>
                  <a:ext uri="{FF2B5EF4-FFF2-40B4-BE49-F238E27FC236}">
                    <a16:creationId xmlns:a16="http://schemas.microsoft.com/office/drawing/2014/main" id="{AAD47944-9E58-E76F-A06C-36714F5E02C0}"/>
                  </a:ext>
                </a:extLst>
              </p:cNvPr>
              <p:cNvSpPr txBox="1"/>
              <p:nvPr/>
            </p:nvSpPr>
            <p:spPr>
              <a:xfrm>
                <a:off x="76200" y="85725"/>
                <a:ext cx="660400" cy="650875"/>
              </a:xfrm>
              <a:prstGeom prst="rect">
                <a:avLst/>
              </a:prstGeom>
            </p:spPr>
            <p:txBody>
              <a:bodyPr lIns="33867" tIns="33867" rIns="33867" bIns="33867" rtlCol="0" anchor="ctr"/>
              <a:lstStyle/>
              <a:p>
                <a:pPr algn="ctr">
                  <a:lnSpc>
                    <a:spcPts val="1237"/>
                  </a:lnSpc>
                </a:pPr>
                <a:endParaRPr sz="1200">
                  <a:latin typeface="Verdana" panose="020B0604030504040204" pitchFamily="34" charset="0"/>
                  <a:ea typeface="Verdana" panose="020B0604030504040204" pitchFamily="34" charset="0"/>
                  <a:cs typeface="Verdana" panose="020B0604030504040204" pitchFamily="34" charset="0"/>
                </a:endParaRPr>
              </a:p>
            </p:txBody>
          </p:sp>
        </p:grpSp>
        <p:sp>
          <p:nvSpPr>
            <p:cNvPr id="35" name="Freeform 7">
              <a:extLst>
                <a:ext uri="{FF2B5EF4-FFF2-40B4-BE49-F238E27FC236}">
                  <a16:creationId xmlns:a16="http://schemas.microsoft.com/office/drawing/2014/main" id="{2AA1BCD2-AAF5-2AAC-4CDC-EF9837FC77C1}"/>
                </a:ext>
              </a:extLst>
            </p:cNvPr>
            <p:cNvSpPr/>
            <p:nvPr/>
          </p:nvSpPr>
          <p:spPr>
            <a:xfrm>
              <a:off x="9027614" y="2116975"/>
              <a:ext cx="604566" cy="60456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nvGrpSpPr>
            <p:cNvPr id="37" name="Group 9">
              <a:extLst>
                <a:ext uri="{FF2B5EF4-FFF2-40B4-BE49-F238E27FC236}">
                  <a16:creationId xmlns:a16="http://schemas.microsoft.com/office/drawing/2014/main" id="{64E3EEA1-F955-04EE-0A18-AF6F9A39D074}"/>
                </a:ext>
              </a:extLst>
            </p:cNvPr>
            <p:cNvGrpSpPr/>
            <p:nvPr/>
          </p:nvGrpSpPr>
          <p:grpSpPr>
            <a:xfrm>
              <a:off x="8134598" y="681914"/>
              <a:ext cx="637633" cy="637633"/>
              <a:chOff x="0" y="0"/>
              <a:chExt cx="812800" cy="812800"/>
            </a:xfrm>
          </p:grpSpPr>
          <p:sp>
            <p:nvSpPr>
              <p:cNvPr id="38" name="Freeform 10">
                <a:extLst>
                  <a:ext uri="{FF2B5EF4-FFF2-40B4-BE49-F238E27FC236}">
                    <a16:creationId xmlns:a16="http://schemas.microsoft.com/office/drawing/2014/main" id="{FB337557-6AF1-066D-5CCF-4A8166AFF14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DE7E26"/>
                </a:solidFill>
                <a:prstDash val="solid"/>
                <a:miter/>
              </a:ln>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39" name="TextBox 11">
                <a:extLst>
                  <a:ext uri="{FF2B5EF4-FFF2-40B4-BE49-F238E27FC236}">
                    <a16:creationId xmlns:a16="http://schemas.microsoft.com/office/drawing/2014/main" id="{50901D11-61C4-AC32-3F8B-5F9679C7037F}"/>
                  </a:ext>
                </a:extLst>
              </p:cNvPr>
              <p:cNvSpPr txBox="1"/>
              <p:nvPr/>
            </p:nvSpPr>
            <p:spPr>
              <a:xfrm>
                <a:off x="76200" y="85725"/>
                <a:ext cx="660400" cy="650875"/>
              </a:xfrm>
              <a:prstGeom prst="rect">
                <a:avLst/>
              </a:prstGeom>
            </p:spPr>
            <p:txBody>
              <a:bodyPr lIns="33867" tIns="33867" rIns="33867" bIns="33867" rtlCol="0" anchor="ctr"/>
              <a:lstStyle/>
              <a:p>
                <a:pPr algn="ctr">
                  <a:lnSpc>
                    <a:spcPts val="1237"/>
                  </a:lnSpc>
                </a:pPr>
                <a:endParaRPr sz="1200">
                  <a:latin typeface="Verdana" panose="020B0604030504040204" pitchFamily="34" charset="0"/>
                  <a:ea typeface="Verdana" panose="020B0604030504040204" pitchFamily="34" charset="0"/>
                  <a:cs typeface="Verdana" panose="020B0604030504040204" pitchFamily="34" charset="0"/>
                </a:endParaRPr>
              </a:p>
            </p:txBody>
          </p:sp>
        </p:grpSp>
      </p:grpSp>
      <p:sp>
        <p:nvSpPr>
          <p:cNvPr id="34" name="Rectangle 33">
            <a:extLst>
              <a:ext uri="{FF2B5EF4-FFF2-40B4-BE49-F238E27FC236}">
                <a16:creationId xmlns:a16="http://schemas.microsoft.com/office/drawing/2014/main" id="{95EF2256-C5D5-1E73-8DCE-8A59339A0C8B}"/>
              </a:ext>
            </a:extLst>
          </p:cNvPr>
          <p:cNvSpPr/>
          <p:nvPr/>
        </p:nvSpPr>
        <p:spPr>
          <a:xfrm>
            <a:off x="0" y="6464733"/>
            <a:ext cx="12192000" cy="393267"/>
          </a:xfrm>
          <a:prstGeom prst="rect">
            <a:avLst/>
          </a:prstGeom>
          <a:solidFill>
            <a:srgbClr val="004E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TextBox 2">
            <a:extLst>
              <a:ext uri="{FF2B5EF4-FFF2-40B4-BE49-F238E27FC236}">
                <a16:creationId xmlns:a16="http://schemas.microsoft.com/office/drawing/2014/main" id="{2CCC5CEA-9421-563E-05F5-4F200896A12E}"/>
              </a:ext>
            </a:extLst>
          </p:cNvPr>
          <p:cNvSpPr txBox="1"/>
          <p:nvPr/>
        </p:nvSpPr>
        <p:spPr>
          <a:xfrm>
            <a:off x="235383" y="6405986"/>
            <a:ext cx="3456213" cy="489534"/>
          </a:xfrm>
          <a:prstGeom prst="rect">
            <a:avLst/>
          </a:prstGeom>
          <a:noFill/>
        </p:spPr>
        <p:txBody>
          <a:bodyPr wrap="square" rtlCol="0" anchor="ctr">
            <a:noAutofit/>
          </a:bodyPr>
          <a:lstStyle/>
          <a:p>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Slide </a:t>
            </a:r>
            <a:fld id="{00000000-1234-1234-1234-123412341234}" type="slidenum">
              <a:rPr lang="en" sz="1200" b="1">
                <a:solidFill>
                  <a:schemeClr val="bg1"/>
                </a:solidFill>
                <a:latin typeface="Verdana" panose="020B0604030504040204" pitchFamily="34" charset="0"/>
                <a:ea typeface="Verdana" panose="020B0604030504040204" pitchFamily="34" charset="0"/>
                <a:cs typeface="Verdana" panose="020B0604030504040204" pitchFamily="34" charset="0"/>
                <a:sym typeface="Arial"/>
              </a:rPr>
              <a:pPr/>
              <a:t>18</a:t>
            </a:fld>
            <a:r>
              <a:rPr lang="en"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a:t>
            </a:r>
            <a:r>
              <a:rPr lang="en" sz="1200"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2025 NASFAA</a:t>
            </a:r>
            <a:endParaRP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ate Placeholder 3">
            <a:extLst>
              <a:ext uri="{FF2B5EF4-FFF2-40B4-BE49-F238E27FC236}">
                <a16:creationId xmlns:a16="http://schemas.microsoft.com/office/drawing/2014/main" id="{E3F84FDD-DBA7-0026-9FE5-BE0A0D1C0FC6}"/>
              </a:ext>
            </a:extLst>
          </p:cNvPr>
          <p:cNvSpPr>
            <a:spLocks noGrp="1"/>
          </p:cNvSpPr>
          <p:nvPr>
            <p:ph type="dt" sz="half" idx="10"/>
          </p:nvPr>
        </p:nvSpPr>
        <p:spPr/>
        <p:txBody>
          <a:bodyPr/>
          <a:lstStyle/>
          <a:p>
            <a:fld id="{7633D4B5-72C1-BB4B-BFE6-A3B11EB8C19B}" type="datetime1">
              <a:rPr lang="en-US" smtClean="0"/>
              <a:t>3/20/25</a:t>
            </a:fld>
            <a:endParaRPr lang="en-US"/>
          </a:p>
        </p:txBody>
      </p:sp>
    </p:spTree>
    <p:extLst>
      <p:ext uri="{BB962C8B-B14F-4D97-AF65-F5344CB8AC3E}">
        <p14:creationId xmlns:p14="http://schemas.microsoft.com/office/powerpoint/2010/main" val="1375688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3F0A9-E962-9898-50E2-EA74F40E6F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5457C2-6305-439B-DEEF-11E5F4C1473C}"/>
              </a:ext>
            </a:extLst>
          </p:cNvPr>
          <p:cNvSpPr>
            <a:spLocks noGrp="1"/>
          </p:cNvSpPr>
          <p:nvPr>
            <p:ph type="title"/>
          </p:nvPr>
        </p:nvSpPr>
        <p:spPr>
          <a:xfrm>
            <a:off x="838200" y="12201"/>
            <a:ext cx="10515600" cy="1325563"/>
          </a:xfrm>
        </p:spPr>
        <p:txBody>
          <a:bodyPr/>
          <a:lstStyle/>
          <a:p>
            <a:r>
              <a:rPr lang="en-US" dirty="0"/>
              <a:t>Scenario—Tax Filer and Nonfiler</a:t>
            </a:r>
          </a:p>
        </p:txBody>
      </p:sp>
      <p:sp>
        <p:nvSpPr>
          <p:cNvPr id="4" name="Content Placeholder 1">
            <a:extLst>
              <a:ext uri="{FF2B5EF4-FFF2-40B4-BE49-F238E27FC236}">
                <a16:creationId xmlns:a16="http://schemas.microsoft.com/office/drawing/2014/main" id="{DC22CB8B-F9D1-FD22-B534-F4A572EB9BC8}"/>
              </a:ext>
            </a:extLst>
          </p:cNvPr>
          <p:cNvSpPr txBox="1">
            <a:spLocks/>
          </p:cNvSpPr>
          <p:nvPr/>
        </p:nvSpPr>
        <p:spPr>
          <a:xfrm>
            <a:off x="3831771" y="1391021"/>
            <a:ext cx="7970761" cy="54463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Charlotte is the parent on the FAFSA, and George is the parent’s spouse on the FAFSA.</a:t>
            </a:r>
          </a:p>
          <a:p>
            <a:pPr lvl="1"/>
            <a:r>
              <a:rPr lang="en-US" dirty="0">
                <a:latin typeface="Arial" panose="020B0604020202020204" pitchFamily="34" charset="0"/>
                <a:cs typeface="Arial" panose="020B0604020202020204" pitchFamily="34" charset="0"/>
              </a:rPr>
              <a:t>They are both Edward’s parent contributors.</a:t>
            </a:r>
          </a:p>
          <a:p>
            <a:r>
              <a:rPr lang="en-US" dirty="0">
                <a:latin typeface="Arial" panose="020B0604020202020204" pitchFamily="34" charset="0"/>
                <a:cs typeface="Arial" panose="020B0604020202020204" pitchFamily="34" charset="0"/>
              </a:rPr>
              <a:t>They did not file the tax return as married filing jointly</a:t>
            </a:r>
          </a:p>
          <a:p>
            <a:r>
              <a:rPr lang="en-US" dirty="0">
                <a:latin typeface="Arial" panose="020B0604020202020204" pitchFamily="34" charset="0"/>
                <a:cs typeface="Arial" panose="020B0604020202020204" pitchFamily="34" charset="0"/>
              </a:rPr>
              <a:t>Charlotte filed an IRS tax return, so her FTI is pulled in using the FA-DDX</a:t>
            </a:r>
          </a:p>
          <a:p>
            <a:r>
              <a:rPr lang="en-US" dirty="0">
                <a:latin typeface="Arial" panose="020B0604020202020204" pitchFamily="34" charset="0"/>
                <a:cs typeface="Arial" panose="020B0604020202020204" pitchFamily="34" charset="0"/>
              </a:rPr>
              <a:t>George is a nonfiler; he did not and will not file an IRS tax return</a:t>
            </a:r>
          </a:p>
          <a:p>
            <a:r>
              <a:rPr lang="en-US" dirty="0">
                <a:latin typeface="Arial" panose="020B0604020202020204" pitchFamily="34" charset="0"/>
                <a:cs typeface="Arial" panose="020B0604020202020204" pitchFamily="34" charset="0"/>
              </a:rPr>
              <a:t>Neither had foreign income or worked for an international organization</a:t>
            </a:r>
          </a:p>
        </p:txBody>
      </p:sp>
      <p:pic>
        <p:nvPicPr>
          <p:cNvPr id="5" name="Picture 4">
            <a:extLst>
              <a:ext uri="{FF2B5EF4-FFF2-40B4-BE49-F238E27FC236}">
                <a16:creationId xmlns:a16="http://schemas.microsoft.com/office/drawing/2014/main" id="{4A455856-4A60-24C9-6728-A110161392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648" y="1927889"/>
            <a:ext cx="2802525" cy="3349964"/>
          </a:xfrm>
          <a:prstGeom prst="rect">
            <a:avLst/>
          </a:prstGeom>
        </p:spPr>
      </p:pic>
      <p:sp>
        <p:nvSpPr>
          <p:cNvPr id="3" name="Date Placeholder 2">
            <a:extLst>
              <a:ext uri="{FF2B5EF4-FFF2-40B4-BE49-F238E27FC236}">
                <a16:creationId xmlns:a16="http://schemas.microsoft.com/office/drawing/2014/main" id="{A749580E-0291-F56F-1E1A-36A81C23435D}"/>
              </a:ext>
            </a:extLst>
          </p:cNvPr>
          <p:cNvSpPr>
            <a:spLocks noGrp="1"/>
          </p:cNvSpPr>
          <p:nvPr>
            <p:ph type="dt" sz="half" idx="10"/>
          </p:nvPr>
        </p:nvSpPr>
        <p:spPr/>
        <p:txBody>
          <a:bodyPr/>
          <a:lstStyle/>
          <a:p>
            <a:fld id="{73ABAB96-75A4-194C-B147-C696B73AB007}" type="datetime1">
              <a:rPr lang="en-US" smtClean="0"/>
              <a:t>3/20/25</a:t>
            </a:fld>
            <a:endParaRPr lang="en-US" dirty="0"/>
          </a:p>
        </p:txBody>
      </p:sp>
    </p:spTree>
    <p:extLst>
      <p:ext uri="{BB962C8B-B14F-4D97-AF65-F5344CB8AC3E}">
        <p14:creationId xmlns:p14="http://schemas.microsoft.com/office/powerpoint/2010/main" val="2951663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E7D"/>
        </a:solidFill>
        <a:effectLst/>
      </p:bgPr>
    </p:bg>
    <p:spTree>
      <p:nvGrpSpPr>
        <p:cNvPr id="1" name=""/>
        <p:cNvGrpSpPr/>
        <p:nvPr/>
      </p:nvGrpSpPr>
      <p:grpSpPr>
        <a:xfrm>
          <a:off x="0" y="0"/>
          <a:ext cx="0" cy="0"/>
          <a:chOff x="0" y="0"/>
          <a:chExt cx="0" cy="0"/>
        </a:xfrm>
      </p:grpSpPr>
      <p:pic>
        <p:nvPicPr>
          <p:cNvPr id="2" name="Picture 1" descr="A person looking at a computer screen&#10;&#10;Description automatically generated">
            <a:extLst>
              <a:ext uri="{FF2B5EF4-FFF2-40B4-BE49-F238E27FC236}">
                <a16:creationId xmlns:a16="http://schemas.microsoft.com/office/drawing/2014/main" id="{711FD7B1-A599-0617-C841-5FE6CB10E218}"/>
              </a:ext>
            </a:extLst>
          </p:cNvPr>
          <p:cNvPicPr>
            <a:picLocks noChangeAspect="1"/>
          </p:cNvPicPr>
          <p:nvPr/>
        </p:nvPicPr>
        <p:blipFill rotWithShape="1">
          <a:blip r:embed="rId3">
            <a:alphaModFix amt="30000"/>
            <a:duotone>
              <a:prstClr val="black"/>
              <a:schemeClr val="accent1">
                <a:tint val="45000"/>
                <a:satMod val="400000"/>
              </a:schemeClr>
            </a:duotone>
          </a:blip>
          <a:srcRect l="22627"/>
          <a:stretch/>
        </p:blipFill>
        <p:spPr>
          <a:xfrm>
            <a:off x="-5558" y="0"/>
            <a:ext cx="12197558" cy="6861126"/>
          </a:xfrm>
          <a:prstGeom prst="rect">
            <a:avLst/>
          </a:prstGeom>
          <a:solidFill>
            <a:srgbClr val="004E7D"/>
          </a:solidFill>
        </p:spPr>
      </p:pic>
      <p:sp>
        <p:nvSpPr>
          <p:cNvPr id="16" name="TextBox 15">
            <a:extLst>
              <a:ext uri="{FF2B5EF4-FFF2-40B4-BE49-F238E27FC236}">
                <a16:creationId xmlns:a16="http://schemas.microsoft.com/office/drawing/2014/main" id="{98BB5B18-CDE2-F8B6-C3D2-6FFBF642E319}"/>
              </a:ext>
            </a:extLst>
          </p:cNvPr>
          <p:cNvSpPr txBox="1"/>
          <p:nvPr/>
        </p:nvSpPr>
        <p:spPr>
          <a:xfrm>
            <a:off x="611625" y="4684096"/>
            <a:ext cx="9335984" cy="436017"/>
          </a:xfrm>
          <a:prstGeom prst="rect">
            <a:avLst/>
          </a:prstGeom>
        </p:spPr>
        <p:txBody>
          <a:bodyPr wrap="square" lIns="0" tIns="0" rIns="0" bIns="0" rtlCol="0" anchor="t">
            <a:noAutofit/>
          </a:bodyPr>
          <a:lstStyle/>
          <a:p>
            <a:pPr>
              <a:lnSpc>
                <a:spcPts val="3390"/>
              </a:lnSpc>
            </a:pPr>
            <a:r>
              <a:rPr lang="en-US" sz="4400" spc="-89" dirty="0">
                <a:solidFill>
                  <a:schemeClr val="bg1"/>
                </a:solidFill>
                <a:latin typeface="Verdana" panose="020B0604030504040204" pitchFamily="34" charset="0"/>
                <a:ea typeface="Verdana" panose="020B0604030504040204" pitchFamily="34" charset="0"/>
                <a:cs typeface="Verdana" panose="020B0604030504040204" pitchFamily="34" charset="0"/>
              </a:rPr>
              <a:t>Verification Data Elements</a:t>
            </a:r>
            <a:br>
              <a:rPr lang="en-US" sz="4400" spc="-89"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4400" spc="-89" dirty="0">
                <a:solidFill>
                  <a:schemeClr val="bg1"/>
                </a:solidFill>
                <a:latin typeface="Verdana" panose="020B0604030504040204" pitchFamily="34" charset="0"/>
                <a:ea typeface="Verdana" panose="020B0604030504040204" pitchFamily="34" charset="0"/>
                <a:cs typeface="Verdana" panose="020B0604030504040204" pitchFamily="34" charset="0"/>
              </a:rPr>
              <a:t>and Documentation Requirements</a:t>
            </a:r>
          </a:p>
        </p:txBody>
      </p:sp>
      <p:grpSp>
        <p:nvGrpSpPr>
          <p:cNvPr id="40" name="Group 39">
            <a:extLst>
              <a:ext uri="{FF2B5EF4-FFF2-40B4-BE49-F238E27FC236}">
                <a16:creationId xmlns:a16="http://schemas.microsoft.com/office/drawing/2014/main" id="{9C7CC4ED-4753-179A-FF7D-91C50751DB20}"/>
              </a:ext>
            </a:extLst>
          </p:cNvPr>
          <p:cNvGrpSpPr/>
          <p:nvPr/>
        </p:nvGrpSpPr>
        <p:grpSpPr>
          <a:xfrm flipH="1">
            <a:off x="10449346" y="4684097"/>
            <a:ext cx="998388" cy="1359751"/>
            <a:chOff x="8134598" y="681914"/>
            <a:chExt cx="1497582" cy="2039627"/>
          </a:xfrm>
        </p:grpSpPr>
        <p:grpSp>
          <p:nvGrpSpPr>
            <p:cNvPr id="30" name="Group 3">
              <a:extLst>
                <a:ext uri="{FF2B5EF4-FFF2-40B4-BE49-F238E27FC236}">
                  <a16:creationId xmlns:a16="http://schemas.microsoft.com/office/drawing/2014/main" id="{B482342C-8052-3D44-F42C-0A65437700A3}"/>
                </a:ext>
              </a:extLst>
            </p:cNvPr>
            <p:cNvGrpSpPr/>
            <p:nvPr/>
          </p:nvGrpSpPr>
          <p:grpSpPr>
            <a:xfrm>
              <a:off x="8250172" y="946397"/>
              <a:ext cx="857867" cy="857867"/>
              <a:chOff x="0" y="0"/>
              <a:chExt cx="812800" cy="812800"/>
            </a:xfrm>
          </p:grpSpPr>
          <p:sp>
            <p:nvSpPr>
              <p:cNvPr id="31" name="Freeform 4">
                <a:extLst>
                  <a:ext uri="{FF2B5EF4-FFF2-40B4-BE49-F238E27FC236}">
                    <a16:creationId xmlns:a16="http://schemas.microsoft.com/office/drawing/2014/main" id="{73D8BC9D-57C1-99D5-2223-BFD287C1C0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BF4B"/>
              </a:solid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32" name="TextBox 5">
                <a:extLst>
                  <a:ext uri="{FF2B5EF4-FFF2-40B4-BE49-F238E27FC236}">
                    <a16:creationId xmlns:a16="http://schemas.microsoft.com/office/drawing/2014/main" id="{AAD47944-9E58-E76F-A06C-36714F5E02C0}"/>
                  </a:ext>
                </a:extLst>
              </p:cNvPr>
              <p:cNvSpPr txBox="1"/>
              <p:nvPr/>
            </p:nvSpPr>
            <p:spPr>
              <a:xfrm>
                <a:off x="76200" y="85725"/>
                <a:ext cx="660400" cy="650875"/>
              </a:xfrm>
              <a:prstGeom prst="rect">
                <a:avLst/>
              </a:prstGeom>
            </p:spPr>
            <p:txBody>
              <a:bodyPr lIns="33867" tIns="33867" rIns="33867" bIns="33867" rtlCol="0" anchor="ctr"/>
              <a:lstStyle/>
              <a:p>
                <a:pPr algn="ctr">
                  <a:lnSpc>
                    <a:spcPts val="1237"/>
                  </a:lnSpc>
                </a:pPr>
                <a:endParaRPr sz="1200">
                  <a:latin typeface="Verdana" panose="020B0604030504040204" pitchFamily="34" charset="0"/>
                  <a:ea typeface="Verdana" panose="020B0604030504040204" pitchFamily="34" charset="0"/>
                  <a:cs typeface="Verdana" panose="020B0604030504040204" pitchFamily="34" charset="0"/>
                </a:endParaRPr>
              </a:p>
            </p:txBody>
          </p:sp>
        </p:grpSp>
        <p:sp>
          <p:nvSpPr>
            <p:cNvPr id="35" name="Freeform 7">
              <a:extLst>
                <a:ext uri="{FF2B5EF4-FFF2-40B4-BE49-F238E27FC236}">
                  <a16:creationId xmlns:a16="http://schemas.microsoft.com/office/drawing/2014/main" id="{2AA1BCD2-AAF5-2AAC-4CDC-EF9837FC77C1}"/>
                </a:ext>
              </a:extLst>
            </p:cNvPr>
            <p:cNvSpPr/>
            <p:nvPr/>
          </p:nvSpPr>
          <p:spPr>
            <a:xfrm>
              <a:off x="9027614" y="2116975"/>
              <a:ext cx="604566" cy="60456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nvGrpSpPr>
            <p:cNvPr id="37" name="Group 9">
              <a:extLst>
                <a:ext uri="{FF2B5EF4-FFF2-40B4-BE49-F238E27FC236}">
                  <a16:creationId xmlns:a16="http://schemas.microsoft.com/office/drawing/2014/main" id="{64E3EEA1-F955-04EE-0A18-AF6F9A39D074}"/>
                </a:ext>
              </a:extLst>
            </p:cNvPr>
            <p:cNvGrpSpPr/>
            <p:nvPr/>
          </p:nvGrpSpPr>
          <p:grpSpPr>
            <a:xfrm>
              <a:off x="8134598" y="681914"/>
              <a:ext cx="637633" cy="637633"/>
              <a:chOff x="0" y="0"/>
              <a:chExt cx="812800" cy="812800"/>
            </a:xfrm>
          </p:grpSpPr>
          <p:sp>
            <p:nvSpPr>
              <p:cNvPr id="38" name="Freeform 10">
                <a:extLst>
                  <a:ext uri="{FF2B5EF4-FFF2-40B4-BE49-F238E27FC236}">
                    <a16:creationId xmlns:a16="http://schemas.microsoft.com/office/drawing/2014/main" id="{FB337557-6AF1-066D-5CCF-4A8166AFF14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DE7E26"/>
                </a:solidFill>
                <a:prstDash val="solid"/>
                <a:miter/>
              </a:ln>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39" name="TextBox 11">
                <a:extLst>
                  <a:ext uri="{FF2B5EF4-FFF2-40B4-BE49-F238E27FC236}">
                    <a16:creationId xmlns:a16="http://schemas.microsoft.com/office/drawing/2014/main" id="{50901D11-61C4-AC32-3F8B-5F9679C7037F}"/>
                  </a:ext>
                </a:extLst>
              </p:cNvPr>
              <p:cNvSpPr txBox="1"/>
              <p:nvPr/>
            </p:nvSpPr>
            <p:spPr>
              <a:xfrm>
                <a:off x="76200" y="85725"/>
                <a:ext cx="660400" cy="650875"/>
              </a:xfrm>
              <a:prstGeom prst="rect">
                <a:avLst/>
              </a:prstGeom>
            </p:spPr>
            <p:txBody>
              <a:bodyPr lIns="33867" tIns="33867" rIns="33867" bIns="33867" rtlCol="0" anchor="ctr"/>
              <a:lstStyle/>
              <a:p>
                <a:pPr algn="ctr">
                  <a:lnSpc>
                    <a:spcPts val="1237"/>
                  </a:lnSpc>
                </a:pPr>
                <a:endParaRPr sz="1200">
                  <a:latin typeface="Verdana" panose="020B0604030504040204" pitchFamily="34" charset="0"/>
                  <a:ea typeface="Verdana" panose="020B0604030504040204" pitchFamily="34" charset="0"/>
                  <a:cs typeface="Verdana" panose="020B0604030504040204" pitchFamily="34" charset="0"/>
                </a:endParaRPr>
              </a:p>
            </p:txBody>
          </p:sp>
        </p:grpSp>
      </p:grpSp>
      <p:sp>
        <p:nvSpPr>
          <p:cNvPr id="34" name="Rectangle 33">
            <a:extLst>
              <a:ext uri="{FF2B5EF4-FFF2-40B4-BE49-F238E27FC236}">
                <a16:creationId xmlns:a16="http://schemas.microsoft.com/office/drawing/2014/main" id="{95EF2256-C5D5-1E73-8DCE-8A59339A0C8B}"/>
              </a:ext>
            </a:extLst>
          </p:cNvPr>
          <p:cNvSpPr/>
          <p:nvPr/>
        </p:nvSpPr>
        <p:spPr>
          <a:xfrm>
            <a:off x="0" y="6464733"/>
            <a:ext cx="12192000" cy="393267"/>
          </a:xfrm>
          <a:prstGeom prst="rect">
            <a:avLst/>
          </a:prstGeom>
          <a:solidFill>
            <a:srgbClr val="6ABF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TextBox 35">
            <a:extLst>
              <a:ext uri="{FF2B5EF4-FFF2-40B4-BE49-F238E27FC236}">
                <a16:creationId xmlns:a16="http://schemas.microsoft.com/office/drawing/2014/main" id="{4E9DD038-4483-9CD3-CEB9-1050EC44B881}"/>
              </a:ext>
            </a:extLst>
          </p:cNvPr>
          <p:cNvSpPr txBox="1"/>
          <p:nvPr/>
        </p:nvSpPr>
        <p:spPr>
          <a:xfrm>
            <a:off x="235383" y="6405986"/>
            <a:ext cx="3456213" cy="489534"/>
          </a:xfrm>
          <a:prstGeom prst="rect">
            <a:avLst/>
          </a:prstGeom>
          <a:noFill/>
        </p:spPr>
        <p:txBody>
          <a:bodyPr wrap="square" rtlCol="0" anchor="ctr">
            <a:noAutofit/>
          </a:bodyPr>
          <a:lstStyle/>
          <a:p>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Slide </a:t>
            </a:r>
            <a:fld id="{00000000-1234-1234-1234-123412341234}" type="slidenum">
              <a:rPr lang="en" sz="1200" b="1">
                <a:solidFill>
                  <a:schemeClr val="bg1"/>
                </a:solidFill>
                <a:latin typeface="Verdana" panose="020B0604030504040204" pitchFamily="34" charset="0"/>
                <a:ea typeface="Verdana" panose="020B0604030504040204" pitchFamily="34" charset="0"/>
                <a:cs typeface="Verdana" panose="020B0604030504040204" pitchFamily="34" charset="0"/>
                <a:sym typeface="Arial"/>
              </a:rPr>
              <a:pPr/>
              <a:t>2</a:t>
            </a:fld>
            <a:r>
              <a:rPr lang="en"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a:t>
            </a:r>
            <a:r>
              <a:rPr lang="en" sz="1200"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2025 NASFAA</a:t>
            </a:r>
            <a:endParaRP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Date Placeholder 2">
            <a:extLst>
              <a:ext uri="{FF2B5EF4-FFF2-40B4-BE49-F238E27FC236}">
                <a16:creationId xmlns:a16="http://schemas.microsoft.com/office/drawing/2014/main" id="{D08260BA-8E84-45F6-E36F-93D79C2990AF}"/>
              </a:ext>
            </a:extLst>
          </p:cNvPr>
          <p:cNvSpPr>
            <a:spLocks noGrp="1"/>
          </p:cNvSpPr>
          <p:nvPr>
            <p:ph type="dt" sz="half" idx="10"/>
          </p:nvPr>
        </p:nvSpPr>
        <p:spPr/>
        <p:txBody>
          <a:bodyPr/>
          <a:lstStyle/>
          <a:p>
            <a:fld id="{A4C42058-1C18-1A4C-9052-1B627EAC0422}" type="datetime1">
              <a:rPr lang="en-US" smtClean="0"/>
              <a:t>3/20/25</a:t>
            </a:fld>
            <a:endParaRPr lang="en-US"/>
          </a:p>
        </p:txBody>
      </p:sp>
    </p:spTree>
    <p:extLst>
      <p:ext uri="{BB962C8B-B14F-4D97-AF65-F5344CB8AC3E}">
        <p14:creationId xmlns:p14="http://schemas.microsoft.com/office/powerpoint/2010/main" val="3726625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B513B-1994-E0C5-0CBE-1A3B4900C7E0}"/>
              </a:ext>
            </a:extLst>
          </p:cNvPr>
          <p:cNvSpPr>
            <a:spLocks noGrp="1"/>
          </p:cNvSpPr>
          <p:nvPr>
            <p:ph type="title" idx="4294967295"/>
          </p:nvPr>
        </p:nvSpPr>
        <p:spPr>
          <a:xfrm>
            <a:off x="0" y="0"/>
            <a:ext cx="12192000" cy="762000"/>
          </a:xfrm>
        </p:spPr>
        <p:txBody>
          <a:bodyPr>
            <a:normAutofit/>
          </a:bodyPr>
          <a:lstStyle/>
          <a:p>
            <a:endParaRPr lang="en-US" sz="3000" dirty="0"/>
          </a:p>
        </p:txBody>
      </p:sp>
      <p:sp>
        <p:nvSpPr>
          <p:cNvPr id="3" name="Content Placeholder 2">
            <a:extLst>
              <a:ext uri="{FF2B5EF4-FFF2-40B4-BE49-F238E27FC236}">
                <a16:creationId xmlns:a16="http://schemas.microsoft.com/office/drawing/2014/main" id="{065AE8C2-6317-6978-0B64-572A5B434C87}"/>
              </a:ext>
            </a:extLst>
          </p:cNvPr>
          <p:cNvSpPr>
            <a:spLocks noGrp="1"/>
          </p:cNvSpPr>
          <p:nvPr>
            <p:ph idx="4294967295"/>
          </p:nvPr>
        </p:nvSpPr>
        <p:spPr>
          <a:xfrm>
            <a:off x="0" y="1900238"/>
            <a:ext cx="10906125" cy="2835275"/>
          </a:xfrm>
        </p:spPr>
        <p:txBody>
          <a:bodyPr wrap="square">
            <a:noAutofit/>
          </a:bodyPr>
          <a:lstStyle/>
          <a:p>
            <a:pPr marL="0" indent="0">
              <a:spcBef>
                <a:spcPts val="0"/>
              </a:spcBef>
              <a:spcAft>
                <a:spcPts val="1333"/>
              </a:spcAft>
              <a:buNone/>
            </a:pPr>
            <a:r>
              <a:rPr lang="en-US" sz="3600" i="1" dirty="0">
                <a:latin typeface="Arial" panose="020B0604020202020204" pitchFamily="34" charset="0"/>
                <a:ea typeface="Verdana" panose="020B0604030504040204" pitchFamily="34" charset="0"/>
                <a:cs typeface="Arial" panose="020B0604020202020204" pitchFamily="34" charset="0"/>
              </a:rPr>
              <a:t>When Charlotte and George complete their respective sections of the FAFSA, does George report his income earned from work?</a:t>
            </a:r>
          </a:p>
        </p:txBody>
      </p:sp>
      <p:sp>
        <p:nvSpPr>
          <p:cNvPr id="5" name="Rectangle 4">
            <a:extLst>
              <a:ext uri="{FF2B5EF4-FFF2-40B4-BE49-F238E27FC236}">
                <a16:creationId xmlns:a16="http://schemas.microsoft.com/office/drawing/2014/main" id="{E3FDFAA6-6252-2907-E0EF-7B40C9FFC5AD}"/>
              </a:ext>
            </a:extLst>
          </p:cNvPr>
          <p:cNvSpPr/>
          <p:nvPr/>
        </p:nvSpPr>
        <p:spPr>
          <a:xfrm>
            <a:off x="0" y="6464733"/>
            <a:ext cx="12192000" cy="393267"/>
          </a:xfrm>
          <a:prstGeom prst="rect">
            <a:avLst/>
          </a:prstGeom>
          <a:solidFill>
            <a:srgbClr val="004E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TextBox 5">
            <a:extLst>
              <a:ext uri="{FF2B5EF4-FFF2-40B4-BE49-F238E27FC236}">
                <a16:creationId xmlns:a16="http://schemas.microsoft.com/office/drawing/2014/main" id="{EE3C49C0-1DB0-44CF-BC45-782A9DA8F96A}"/>
              </a:ext>
            </a:extLst>
          </p:cNvPr>
          <p:cNvSpPr txBox="1"/>
          <p:nvPr/>
        </p:nvSpPr>
        <p:spPr>
          <a:xfrm>
            <a:off x="235383" y="6405986"/>
            <a:ext cx="3456213" cy="489534"/>
          </a:xfrm>
          <a:prstGeom prst="rect">
            <a:avLst/>
          </a:prstGeom>
          <a:noFill/>
        </p:spPr>
        <p:txBody>
          <a:bodyPr wrap="square" rtlCol="0" anchor="ctr">
            <a:noAutofit/>
          </a:bodyPr>
          <a:lstStyle/>
          <a:p>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Slide </a:t>
            </a:r>
            <a:fld id="{00000000-1234-1234-1234-123412341234}" type="slidenum">
              <a:rPr lang="en" sz="1200" b="1">
                <a:solidFill>
                  <a:schemeClr val="bg1"/>
                </a:solidFill>
                <a:latin typeface="Verdana" panose="020B0604030504040204" pitchFamily="34" charset="0"/>
                <a:ea typeface="Verdana" panose="020B0604030504040204" pitchFamily="34" charset="0"/>
                <a:cs typeface="Verdana" panose="020B0604030504040204" pitchFamily="34" charset="0"/>
                <a:sym typeface="Arial"/>
              </a:rPr>
              <a:pPr/>
              <a:t>20</a:t>
            </a:fld>
            <a:r>
              <a:rPr lang="en"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a:t>
            </a:r>
            <a:r>
              <a:rPr lang="en" sz="1200"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2025 NASFAA</a:t>
            </a:r>
            <a:endParaRP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a:extLst>
              <a:ext uri="{FF2B5EF4-FFF2-40B4-BE49-F238E27FC236}">
                <a16:creationId xmlns:a16="http://schemas.microsoft.com/office/drawing/2014/main" id="{44A3903A-1F5A-BBCC-3A67-8D5AD34C8809}"/>
              </a:ext>
            </a:extLst>
          </p:cNvPr>
          <p:cNvSpPr txBox="1">
            <a:spLocks/>
          </p:cNvSpPr>
          <p:nvPr/>
        </p:nvSpPr>
        <p:spPr>
          <a:xfrm>
            <a:off x="-1" y="-1"/>
            <a:ext cx="12192001" cy="56605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z="3600" dirty="0"/>
              <a:t>Pop Quiz</a:t>
            </a:r>
          </a:p>
        </p:txBody>
      </p:sp>
      <p:sp>
        <p:nvSpPr>
          <p:cNvPr id="7" name="Date Placeholder 6">
            <a:extLst>
              <a:ext uri="{FF2B5EF4-FFF2-40B4-BE49-F238E27FC236}">
                <a16:creationId xmlns:a16="http://schemas.microsoft.com/office/drawing/2014/main" id="{566628A4-99FD-E1CA-5ED9-DAB394D88131}"/>
              </a:ext>
            </a:extLst>
          </p:cNvPr>
          <p:cNvSpPr>
            <a:spLocks noGrp="1"/>
          </p:cNvSpPr>
          <p:nvPr>
            <p:ph type="dt" sz="half" idx="10"/>
          </p:nvPr>
        </p:nvSpPr>
        <p:spPr/>
        <p:txBody>
          <a:bodyPr/>
          <a:lstStyle/>
          <a:p>
            <a:fld id="{98619800-E77A-5442-8EC9-389FD220B7F5}" type="datetime1">
              <a:rPr lang="en-US" smtClean="0"/>
              <a:t>3/20/25</a:t>
            </a:fld>
            <a:endParaRPr lang="en-US"/>
          </a:p>
        </p:txBody>
      </p:sp>
    </p:spTree>
    <p:extLst>
      <p:ext uri="{BB962C8B-B14F-4D97-AF65-F5344CB8AC3E}">
        <p14:creationId xmlns:p14="http://schemas.microsoft.com/office/powerpoint/2010/main" val="1410681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2F9EE-1884-D6A9-A4C2-069FC83C49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72048A-1FB3-5AB8-4D72-AC676E37A1F5}"/>
              </a:ext>
            </a:extLst>
          </p:cNvPr>
          <p:cNvSpPr>
            <a:spLocks noGrp="1"/>
          </p:cNvSpPr>
          <p:nvPr>
            <p:ph type="title"/>
          </p:nvPr>
        </p:nvSpPr>
        <p:spPr>
          <a:xfrm>
            <a:off x="838200" y="12201"/>
            <a:ext cx="10515600" cy="1325563"/>
          </a:xfrm>
        </p:spPr>
        <p:txBody>
          <a:bodyPr/>
          <a:lstStyle/>
          <a:p>
            <a:r>
              <a:rPr lang="en-US" dirty="0"/>
              <a:t>Nonfilers and Income Earned from Work</a:t>
            </a:r>
          </a:p>
        </p:txBody>
      </p:sp>
      <p:sp>
        <p:nvSpPr>
          <p:cNvPr id="3" name="Content Placeholder 2">
            <a:extLst>
              <a:ext uri="{FF2B5EF4-FFF2-40B4-BE49-F238E27FC236}">
                <a16:creationId xmlns:a16="http://schemas.microsoft.com/office/drawing/2014/main" id="{F8B3E1A5-5059-6E2E-0A2A-5C744133D856}"/>
              </a:ext>
            </a:extLst>
          </p:cNvPr>
          <p:cNvSpPr>
            <a:spLocks noGrp="1"/>
          </p:cNvSpPr>
          <p:nvPr>
            <p:ph idx="1"/>
          </p:nvPr>
        </p:nvSpPr>
        <p:spPr/>
        <p:txBody>
          <a:bodyPr>
            <a:normAutofit/>
          </a:bodyPr>
          <a:lstStyle/>
          <a:p>
            <a:r>
              <a:rPr lang="en-US" sz="2800" dirty="0"/>
              <a:t>No</a:t>
            </a:r>
          </a:p>
          <a:p>
            <a:r>
              <a:rPr lang="en-US" sz="2800" dirty="0"/>
              <a:t>When FAFSA parent (parent 1) is a U.S. tax filer and parent’s spouse (parent 2) is a U.S. nonfiler, and they don’t file a joint tax return, nonfiling spouse is not required to report income earned from work on the FAFSA</a:t>
            </a:r>
          </a:p>
          <a:p>
            <a:r>
              <a:rPr lang="en-US" sz="2800" dirty="0"/>
              <a:t>Parent’s nonfiling spouse must still complete verification per </a:t>
            </a:r>
            <a:r>
              <a:rPr lang="en-US" sz="2800" i="1" dirty="0"/>
              <a:t>Federal Register</a:t>
            </a:r>
            <a:r>
              <a:rPr lang="en-US" sz="2800" dirty="0"/>
              <a:t>, including W-2s</a:t>
            </a:r>
          </a:p>
        </p:txBody>
      </p:sp>
      <p:sp>
        <p:nvSpPr>
          <p:cNvPr id="4" name="Date Placeholder 3">
            <a:extLst>
              <a:ext uri="{FF2B5EF4-FFF2-40B4-BE49-F238E27FC236}">
                <a16:creationId xmlns:a16="http://schemas.microsoft.com/office/drawing/2014/main" id="{68E235F9-F851-B11D-AA92-173D0C05D045}"/>
              </a:ext>
            </a:extLst>
          </p:cNvPr>
          <p:cNvSpPr>
            <a:spLocks noGrp="1"/>
          </p:cNvSpPr>
          <p:nvPr>
            <p:ph type="dt" sz="half" idx="10"/>
          </p:nvPr>
        </p:nvSpPr>
        <p:spPr/>
        <p:txBody>
          <a:bodyPr/>
          <a:lstStyle/>
          <a:p>
            <a:fld id="{DC24B8D3-6452-FA44-AC94-94396C0A0F41}" type="datetime1">
              <a:rPr lang="en-US" smtClean="0"/>
              <a:t>3/20/25</a:t>
            </a:fld>
            <a:endParaRPr lang="en-US" dirty="0"/>
          </a:p>
        </p:txBody>
      </p:sp>
    </p:spTree>
    <p:extLst>
      <p:ext uri="{BB962C8B-B14F-4D97-AF65-F5344CB8AC3E}">
        <p14:creationId xmlns:p14="http://schemas.microsoft.com/office/powerpoint/2010/main" val="3511420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4F363-2586-5BB0-13D8-D3E7883BCE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947661-D8D8-BECB-FA7A-117624CF07FB}"/>
              </a:ext>
            </a:extLst>
          </p:cNvPr>
          <p:cNvSpPr>
            <a:spLocks noGrp="1"/>
          </p:cNvSpPr>
          <p:nvPr>
            <p:ph type="title"/>
          </p:nvPr>
        </p:nvSpPr>
        <p:spPr>
          <a:xfrm>
            <a:off x="838200" y="12201"/>
            <a:ext cx="10515600" cy="1325563"/>
          </a:xfrm>
        </p:spPr>
        <p:txBody>
          <a:bodyPr/>
          <a:lstStyle/>
          <a:p>
            <a:r>
              <a:rPr lang="en-US" dirty="0"/>
              <a:t>Nonfilers and Income Earned from Work</a:t>
            </a:r>
          </a:p>
        </p:txBody>
      </p:sp>
      <p:grpSp>
        <p:nvGrpSpPr>
          <p:cNvPr id="7" name="Group 6">
            <a:extLst>
              <a:ext uri="{FF2B5EF4-FFF2-40B4-BE49-F238E27FC236}">
                <a16:creationId xmlns:a16="http://schemas.microsoft.com/office/drawing/2014/main" id="{563C974B-1050-E98F-15A8-5DF598FDFCF6}"/>
              </a:ext>
            </a:extLst>
          </p:cNvPr>
          <p:cNvGrpSpPr/>
          <p:nvPr/>
        </p:nvGrpSpPr>
        <p:grpSpPr>
          <a:xfrm>
            <a:off x="411139" y="1337764"/>
            <a:ext cx="11369722" cy="4854489"/>
            <a:chOff x="411139" y="1337764"/>
            <a:chExt cx="11369722" cy="4854489"/>
          </a:xfrm>
        </p:grpSpPr>
        <p:pic>
          <p:nvPicPr>
            <p:cNvPr id="4" name="Picture 3">
              <a:extLst>
                <a:ext uri="{FF2B5EF4-FFF2-40B4-BE49-F238E27FC236}">
                  <a16:creationId xmlns:a16="http://schemas.microsoft.com/office/drawing/2014/main" id="{23668A1C-95A3-7ACE-4C59-F84CC79C1F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1139" y="1337764"/>
              <a:ext cx="11369722" cy="4854489"/>
            </a:xfrm>
            <a:prstGeom prst="rect">
              <a:avLst/>
            </a:prstGeom>
            <a:effectLst>
              <a:outerShdw blurRad="50800" dist="139700" dir="5400000" algn="t" rotWithShape="0">
                <a:prstClr val="black">
                  <a:alpha val="40000"/>
                </a:prstClr>
              </a:outerShdw>
            </a:effectLst>
          </p:spPr>
        </p:pic>
        <p:sp>
          <p:nvSpPr>
            <p:cNvPr id="5" name="Rectangle 4">
              <a:extLst>
                <a:ext uri="{FF2B5EF4-FFF2-40B4-BE49-F238E27FC236}">
                  <a16:creationId xmlns:a16="http://schemas.microsoft.com/office/drawing/2014/main" id="{86AF30CD-1949-221C-62D4-B2A4E8A819EE}"/>
                </a:ext>
              </a:extLst>
            </p:cNvPr>
            <p:cNvSpPr/>
            <p:nvPr/>
          </p:nvSpPr>
          <p:spPr>
            <a:xfrm>
              <a:off x="6464968" y="3128211"/>
              <a:ext cx="5181600" cy="48126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90BBEF5-8550-E89A-0A62-8B9CABB98B04}"/>
                </a:ext>
              </a:extLst>
            </p:cNvPr>
            <p:cNvSpPr/>
            <p:nvPr/>
          </p:nvSpPr>
          <p:spPr>
            <a:xfrm>
              <a:off x="6144126" y="5383879"/>
              <a:ext cx="5550568" cy="79233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Date Placeholder 2">
            <a:extLst>
              <a:ext uri="{FF2B5EF4-FFF2-40B4-BE49-F238E27FC236}">
                <a16:creationId xmlns:a16="http://schemas.microsoft.com/office/drawing/2014/main" id="{79166D3F-C563-6876-F986-919113390200}"/>
              </a:ext>
            </a:extLst>
          </p:cNvPr>
          <p:cNvSpPr>
            <a:spLocks noGrp="1"/>
          </p:cNvSpPr>
          <p:nvPr>
            <p:ph type="dt" sz="half" idx="10"/>
          </p:nvPr>
        </p:nvSpPr>
        <p:spPr/>
        <p:txBody>
          <a:bodyPr/>
          <a:lstStyle/>
          <a:p>
            <a:fld id="{7C5840F9-6AB7-F04B-8968-85241F672CB2}" type="datetime1">
              <a:rPr lang="en-US" smtClean="0"/>
              <a:t>3/20/25</a:t>
            </a:fld>
            <a:endParaRPr lang="en-US" dirty="0"/>
          </a:p>
        </p:txBody>
      </p:sp>
    </p:spTree>
    <p:extLst>
      <p:ext uri="{BB962C8B-B14F-4D97-AF65-F5344CB8AC3E}">
        <p14:creationId xmlns:p14="http://schemas.microsoft.com/office/powerpoint/2010/main" val="2655601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52A8F-40D4-F9F1-CCB0-EA87B94BDB4C}"/>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7AEB41E2-4511-4108-4EA6-8BCD2EF26A92}"/>
              </a:ext>
            </a:extLst>
          </p:cNvPr>
          <p:cNvSpPr/>
          <p:nvPr/>
        </p:nvSpPr>
        <p:spPr>
          <a:xfrm rot="1812047">
            <a:off x="4188742" y="1477647"/>
            <a:ext cx="3814517" cy="4322399"/>
          </a:xfrm>
          <a:custGeom>
            <a:avLst/>
            <a:gdLst/>
            <a:ahLst/>
            <a:cxnLst/>
            <a:rect l="l" t="t" r="r" b="b"/>
            <a:pathLst>
              <a:path w="5721775" h="6483598">
                <a:moveTo>
                  <a:pt x="0" y="0"/>
                </a:moveTo>
                <a:lnTo>
                  <a:pt x="5721776" y="0"/>
                </a:lnTo>
                <a:lnTo>
                  <a:pt x="5721776" y="6483599"/>
                </a:lnTo>
                <a:lnTo>
                  <a:pt x="0" y="64835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6" name="Freeform 6">
            <a:extLst>
              <a:ext uri="{FF2B5EF4-FFF2-40B4-BE49-F238E27FC236}">
                <a16:creationId xmlns:a16="http://schemas.microsoft.com/office/drawing/2014/main" id="{8298BAFE-A760-EEA6-9052-86ACD0F47C8E}"/>
              </a:ext>
            </a:extLst>
          </p:cNvPr>
          <p:cNvSpPr/>
          <p:nvPr/>
        </p:nvSpPr>
        <p:spPr>
          <a:xfrm>
            <a:off x="4981429" y="1874209"/>
            <a:ext cx="548187" cy="548187"/>
          </a:xfrm>
          <a:custGeom>
            <a:avLst/>
            <a:gdLst/>
            <a:ahLst/>
            <a:cxnLst/>
            <a:rect l="l" t="t" r="r" b="b"/>
            <a:pathLst>
              <a:path w="822281" h="822281">
                <a:moveTo>
                  <a:pt x="0" y="0"/>
                </a:moveTo>
                <a:lnTo>
                  <a:pt x="822281" y="0"/>
                </a:lnTo>
                <a:lnTo>
                  <a:pt x="822281" y="822280"/>
                </a:lnTo>
                <a:lnTo>
                  <a:pt x="0" y="8222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7" name="Freeform 7">
            <a:extLst>
              <a:ext uri="{FF2B5EF4-FFF2-40B4-BE49-F238E27FC236}">
                <a16:creationId xmlns:a16="http://schemas.microsoft.com/office/drawing/2014/main" id="{A51E5B03-5166-5D79-32F3-F9782F33766D}"/>
              </a:ext>
            </a:extLst>
          </p:cNvPr>
          <p:cNvSpPr/>
          <p:nvPr/>
        </p:nvSpPr>
        <p:spPr>
          <a:xfrm>
            <a:off x="4919880" y="4873045"/>
            <a:ext cx="548187" cy="548187"/>
          </a:xfrm>
          <a:custGeom>
            <a:avLst/>
            <a:gdLst/>
            <a:ahLst/>
            <a:cxnLst/>
            <a:rect l="l" t="t" r="r" b="b"/>
            <a:pathLst>
              <a:path w="822281" h="822281">
                <a:moveTo>
                  <a:pt x="0" y="0"/>
                </a:moveTo>
                <a:lnTo>
                  <a:pt x="822281" y="0"/>
                </a:lnTo>
                <a:lnTo>
                  <a:pt x="822281" y="822281"/>
                </a:lnTo>
                <a:lnTo>
                  <a:pt x="0" y="8222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8" name="Freeform 8">
            <a:extLst>
              <a:ext uri="{FF2B5EF4-FFF2-40B4-BE49-F238E27FC236}">
                <a16:creationId xmlns:a16="http://schemas.microsoft.com/office/drawing/2014/main" id="{3CAD8ECA-A0C4-CC5F-BDB3-578B4D789AA2}"/>
              </a:ext>
            </a:extLst>
          </p:cNvPr>
          <p:cNvSpPr/>
          <p:nvPr/>
        </p:nvSpPr>
        <p:spPr>
          <a:xfrm>
            <a:off x="7528016" y="3358403"/>
            <a:ext cx="548187" cy="548187"/>
          </a:xfrm>
          <a:custGeom>
            <a:avLst/>
            <a:gdLst/>
            <a:ahLst/>
            <a:cxnLst/>
            <a:rect l="l" t="t" r="r" b="b"/>
            <a:pathLst>
              <a:path w="822281" h="822281">
                <a:moveTo>
                  <a:pt x="0" y="0"/>
                </a:moveTo>
                <a:lnTo>
                  <a:pt x="822281" y="0"/>
                </a:lnTo>
                <a:lnTo>
                  <a:pt x="822281" y="822281"/>
                </a:lnTo>
                <a:lnTo>
                  <a:pt x="0" y="8222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9" name="Freeform 9">
            <a:extLst>
              <a:ext uri="{FF2B5EF4-FFF2-40B4-BE49-F238E27FC236}">
                <a16:creationId xmlns:a16="http://schemas.microsoft.com/office/drawing/2014/main" id="{96A8D047-5430-E573-2B9B-5CAFEAD8D119}"/>
              </a:ext>
            </a:extLst>
          </p:cNvPr>
          <p:cNvSpPr/>
          <p:nvPr/>
        </p:nvSpPr>
        <p:spPr>
          <a:xfrm>
            <a:off x="6669824" y="1874209"/>
            <a:ext cx="548187" cy="548187"/>
          </a:xfrm>
          <a:custGeom>
            <a:avLst/>
            <a:gdLst/>
            <a:ahLst/>
            <a:cxnLst/>
            <a:rect l="l" t="t" r="r" b="b"/>
            <a:pathLst>
              <a:path w="822281" h="822281">
                <a:moveTo>
                  <a:pt x="0" y="0"/>
                </a:moveTo>
                <a:lnTo>
                  <a:pt x="822281" y="0"/>
                </a:lnTo>
                <a:lnTo>
                  <a:pt x="822281" y="822280"/>
                </a:lnTo>
                <a:lnTo>
                  <a:pt x="0" y="8222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0" name="Freeform 10">
            <a:extLst>
              <a:ext uri="{FF2B5EF4-FFF2-40B4-BE49-F238E27FC236}">
                <a16:creationId xmlns:a16="http://schemas.microsoft.com/office/drawing/2014/main" id="{5A793753-1E7C-2931-2104-8B7C906825A4}"/>
              </a:ext>
            </a:extLst>
          </p:cNvPr>
          <p:cNvSpPr/>
          <p:nvPr/>
        </p:nvSpPr>
        <p:spPr>
          <a:xfrm>
            <a:off x="6657124" y="4853995"/>
            <a:ext cx="548187" cy="548187"/>
          </a:xfrm>
          <a:custGeom>
            <a:avLst/>
            <a:gdLst/>
            <a:ahLst/>
            <a:cxnLst/>
            <a:rect l="l" t="t" r="r" b="b"/>
            <a:pathLst>
              <a:path w="822281" h="822281">
                <a:moveTo>
                  <a:pt x="0" y="0"/>
                </a:moveTo>
                <a:lnTo>
                  <a:pt x="822281" y="0"/>
                </a:lnTo>
                <a:lnTo>
                  <a:pt x="822281" y="822281"/>
                </a:lnTo>
                <a:lnTo>
                  <a:pt x="0" y="8222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1" name="Freeform 11">
            <a:extLst>
              <a:ext uri="{FF2B5EF4-FFF2-40B4-BE49-F238E27FC236}">
                <a16:creationId xmlns:a16="http://schemas.microsoft.com/office/drawing/2014/main" id="{D3D15833-D20C-1F47-4574-FD4850767305}"/>
              </a:ext>
            </a:extLst>
          </p:cNvPr>
          <p:cNvSpPr/>
          <p:nvPr/>
        </p:nvSpPr>
        <p:spPr>
          <a:xfrm>
            <a:off x="4112867" y="3371103"/>
            <a:ext cx="548187" cy="548187"/>
          </a:xfrm>
          <a:custGeom>
            <a:avLst/>
            <a:gdLst/>
            <a:ahLst/>
            <a:cxnLst/>
            <a:rect l="l" t="t" r="r" b="b"/>
            <a:pathLst>
              <a:path w="822281" h="822281">
                <a:moveTo>
                  <a:pt x="0" y="0"/>
                </a:moveTo>
                <a:lnTo>
                  <a:pt x="822280" y="0"/>
                </a:lnTo>
                <a:lnTo>
                  <a:pt x="822280" y="822281"/>
                </a:lnTo>
                <a:lnTo>
                  <a:pt x="0" y="8222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2" name="Freeform 12">
            <a:extLst>
              <a:ext uri="{FF2B5EF4-FFF2-40B4-BE49-F238E27FC236}">
                <a16:creationId xmlns:a16="http://schemas.microsoft.com/office/drawing/2014/main" id="{F0078A29-37D3-7D8F-9142-98033270D306}"/>
              </a:ext>
            </a:extLst>
          </p:cNvPr>
          <p:cNvSpPr/>
          <p:nvPr/>
        </p:nvSpPr>
        <p:spPr>
          <a:xfrm>
            <a:off x="5646802" y="3246047"/>
            <a:ext cx="844666" cy="760199"/>
          </a:xfrm>
          <a:custGeom>
            <a:avLst/>
            <a:gdLst/>
            <a:ahLst/>
            <a:cxnLst/>
            <a:rect l="l" t="t" r="r" b="b"/>
            <a:pathLst>
              <a:path w="1266999" h="1140299">
                <a:moveTo>
                  <a:pt x="0" y="0"/>
                </a:moveTo>
                <a:lnTo>
                  <a:pt x="1266999" y="0"/>
                </a:lnTo>
                <a:lnTo>
                  <a:pt x="1266999" y="1140299"/>
                </a:lnTo>
                <a:lnTo>
                  <a:pt x="0" y="11402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26" name="Rectangle 25">
            <a:extLst>
              <a:ext uri="{FF2B5EF4-FFF2-40B4-BE49-F238E27FC236}">
                <a16:creationId xmlns:a16="http://schemas.microsoft.com/office/drawing/2014/main" id="{B8E16A86-684A-58AF-F91C-FDF5BDE4D6F7}"/>
              </a:ext>
            </a:extLst>
          </p:cNvPr>
          <p:cNvSpPr/>
          <p:nvPr/>
        </p:nvSpPr>
        <p:spPr>
          <a:xfrm>
            <a:off x="0" y="6464733"/>
            <a:ext cx="12192000" cy="393267"/>
          </a:xfrm>
          <a:prstGeom prst="rect">
            <a:avLst/>
          </a:prstGeom>
          <a:solidFill>
            <a:srgbClr val="004E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TextBox 26">
            <a:extLst>
              <a:ext uri="{FF2B5EF4-FFF2-40B4-BE49-F238E27FC236}">
                <a16:creationId xmlns:a16="http://schemas.microsoft.com/office/drawing/2014/main" id="{E25A296D-0808-1B41-4A11-96D67B21D83F}"/>
              </a:ext>
            </a:extLst>
          </p:cNvPr>
          <p:cNvSpPr txBox="1"/>
          <p:nvPr/>
        </p:nvSpPr>
        <p:spPr>
          <a:xfrm>
            <a:off x="235383" y="6405986"/>
            <a:ext cx="3456213" cy="489534"/>
          </a:xfrm>
          <a:prstGeom prst="rect">
            <a:avLst/>
          </a:prstGeom>
          <a:noFill/>
        </p:spPr>
        <p:txBody>
          <a:bodyPr wrap="square" rtlCol="0" anchor="ctr">
            <a:noAutofit/>
          </a:bodyPr>
          <a:lstStyle/>
          <a:p>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Slide </a:t>
            </a:r>
            <a:fld id="{00000000-1234-1234-1234-123412341234}" type="slidenum">
              <a:rPr lang="en" sz="1200" b="1">
                <a:solidFill>
                  <a:schemeClr val="bg1"/>
                </a:solidFill>
                <a:latin typeface="Verdana" panose="020B0604030504040204" pitchFamily="34" charset="0"/>
                <a:ea typeface="Verdana" panose="020B0604030504040204" pitchFamily="34" charset="0"/>
                <a:cs typeface="Verdana" panose="020B0604030504040204" pitchFamily="34" charset="0"/>
                <a:sym typeface="Arial"/>
              </a:rPr>
              <a:pPr/>
              <a:t>23</a:t>
            </a:fld>
            <a:r>
              <a:rPr lang="en"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a:t>
            </a:r>
            <a:r>
              <a:rPr lang="en" sz="1200"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2025 NASFAA</a:t>
            </a:r>
            <a:endParaRP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Title 1">
            <a:extLst>
              <a:ext uri="{FF2B5EF4-FFF2-40B4-BE49-F238E27FC236}">
                <a16:creationId xmlns:a16="http://schemas.microsoft.com/office/drawing/2014/main" id="{B7C7C5DB-6B32-7443-542E-02A62FD9E59B}"/>
              </a:ext>
            </a:extLst>
          </p:cNvPr>
          <p:cNvSpPr>
            <a:spLocks noGrp="1"/>
          </p:cNvSpPr>
          <p:nvPr/>
        </p:nvSpPr>
        <p:spPr>
          <a:xfrm>
            <a:off x="838200" y="6978"/>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200" b="0" kern="1200">
                <a:solidFill>
                  <a:schemeClr val="tx1"/>
                </a:solidFill>
                <a:latin typeface="Verdana" panose="020B0604030504040204" pitchFamily="34" charset="0"/>
                <a:ea typeface="Verdana" panose="020B0604030504040204" pitchFamily="34" charset="0"/>
                <a:cs typeface="+mj-cs"/>
              </a:defRPr>
            </a:lvl1pPr>
          </a:lstStyle>
          <a:p>
            <a:r>
              <a:rPr lang="en-US" dirty="0"/>
              <a:t>Earnings, Other Income, and Resources</a:t>
            </a:r>
          </a:p>
        </p:txBody>
      </p:sp>
      <p:sp>
        <p:nvSpPr>
          <p:cNvPr id="29" name="TextBox 28">
            <a:extLst>
              <a:ext uri="{FF2B5EF4-FFF2-40B4-BE49-F238E27FC236}">
                <a16:creationId xmlns:a16="http://schemas.microsoft.com/office/drawing/2014/main" id="{10BABFFD-5B4F-7957-2867-B89A9BC93BC5}"/>
              </a:ext>
            </a:extLst>
          </p:cNvPr>
          <p:cNvSpPr txBox="1"/>
          <p:nvPr/>
        </p:nvSpPr>
        <p:spPr>
          <a:xfrm>
            <a:off x="974597" y="1549682"/>
            <a:ext cx="3659473" cy="1569660"/>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Gross income in form of money, goods, property, and services </a:t>
            </a:r>
          </a:p>
          <a:p>
            <a:pPr algn="ctr"/>
            <a:endParaRPr lang="en-US" sz="24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58F9C595-C32D-062E-BD8C-63967A13C8C8}"/>
              </a:ext>
            </a:extLst>
          </p:cNvPr>
          <p:cNvSpPr txBox="1"/>
          <p:nvPr/>
        </p:nvSpPr>
        <p:spPr>
          <a:xfrm>
            <a:off x="335430" y="3110822"/>
            <a:ext cx="3659473" cy="120032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Income from goods created and sold on online platforms</a:t>
            </a:r>
          </a:p>
        </p:txBody>
      </p:sp>
      <p:sp>
        <p:nvSpPr>
          <p:cNvPr id="32" name="TextBox 31">
            <a:extLst>
              <a:ext uri="{FF2B5EF4-FFF2-40B4-BE49-F238E27FC236}">
                <a16:creationId xmlns:a16="http://schemas.microsoft.com/office/drawing/2014/main" id="{6A73B26A-FA1B-FABA-A5D6-701E74A5117F}"/>
              </a:ext>
            </a:extLst>
          </p:cNvPr>
          <p:cNvSpPr txBox="1"/>
          <p:nvPr/>
        </p:nvSpPr>
        <p:spPr>
          <a:xfrm>
            <a:off x="1075681" y="4753811"/>
            <a:ext cx="3456213"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Income from part-time or seasonal work</a:t>
            </a:r>
          </a:p>
        </p:txBody>
      </p:sp>
      <p:sp>
        <p:nvSpPr>
          <p:cNvPr id="33" name="TextBox 32">
            <a:extLst>
              <a:ext uri="{FF2B5EF4-FFF2-40B4-BE49-F238E27FC236}">
                <a16:creationId xmlns:a16="http://schemas.microsoft.com/office/drawing/2014/main" id="{AADBA89D-7969-4D60-8C8C-E6938F7AAE4B}"/>
              </a:ext>
            </a:extLst>
          </p:cNvPr>
          <p:cNvSpPr txBox="1"/>
          <p:nvPr/>
        </p:nvSpPr>
        <p:spPr>
          <a:xfrm>
            <a:off x="7557931" y="4569144"/>
            <a:ext cx="3914049" cy="120032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Income from, investments, self-employment, or other business activities</a:t>
            </a:r>
          </a:p>
        </p:txBody>
      </p:sp>
      <p:sp>
        <p:nvSpPr>
          <p:cNvPr id="34" name="TextBox 33">
            <a:extLst>
              <a:ext uri="{FF2B5EF4-FFF2-40B4-BE49-F238E27FC236}">
                <a16:creationId xmlns:a16="http://schemas.microsoft.com/office/drawing/2014/main" id="{D037CE68-E276-CFB9-1A9E-133E335E90E9}"/>
              </a:ext>
            </a:extLst>
          </p:cNvPr>
          <p:cNvSpPr txBox="1"/>
          <p:nvPr/>
        </p:nvSpPr>
        <p:spPr>
          <a:xfrm>
            <a:off x="8171832" y="3057422"/>
            <a:ext cx="3659473" cy="120032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Income from services provided through mobile apps</a:t>
            </a:r>
          </a:p>
        </p:txBody>
      </p:sp>
      <p:sp>
        <p:nvSpPr>
          <p:cNvPr id="35" name="TextBox 34">
            <a:extLst>
              <a:ext uri="{FF2B5EF4-FFF2-40B4-BE49-F238E27FC236}">
                <a16:creationId xmlns:a16="http://schemas.microsoft.com/office/drawing/2014/main" id="{C577EFC7-D1DD-F989-DFAF-C07A2A26AD01}"/>
              </a:ext>
            </a:extLst>
          </p:cNvPr>
          <p:cNvSpPr txBox="1"/>
          <p:nvPr/>
        </p:nvSpPr>
        <p:spPr>
          <a:xfrm>
            <a:off x="7520351" y="1548137"/>
            <a:ext cx="3659473"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Income included in 1040 Line 1z (wages, tips, etc.)</a:t>
            </a:r>
          </a:p>
        </p:txBody>
      </p:sp>
      <p:sp>
        <p:nvSpPr>
          <p:cNvPr id="2" name="Date Placeholder 1">
            <a:extLst>
              <a:ext uri="{FF2B5EF4-FFF2-40B4-BE49-F238E27FC236}">
                <a16:creationId xmlns:a16="http://schemas.microsoft.com/office/drawing/2014/main" id="{4382FFCA-BABC-1421-A028-5A9835E9C0DC}"/>
              </a:ext>
            </a:extLst>
          </p:cNvPr>
          <p:cNvSpPr>
            <a:spLocks noGrp="1"/>
          </p:cNvSpPr>
          <p:nvPr>
            <p:ph type="dt" sz="half" idx="10"/>
          </p:nvPr>
        </p:nvSpPr>
        <p:spPr/>
        <p:txBody>
          <a:bodyPr/>
          <a:lstStyle/>
          <a:p>
            <a:fld id="{D6B3865D-FAC4-CF4E-92B4-F5141051DBA9}" type="datetime1">
              <a:rPr lang="en-US" smtClean="0"/>
              <a:t>3/20/25</a:t>
            </a:fld>
            <a:endParaRPr lang="en-US"/>
          </a:p>
        </p:txBody>
      </p:sp>
    </p:spTree>
    <p:extLst>
      <p:ext uri="{BB962C8B-B14F-4D97-AF65-F5344CB8AC3E}">
        <p14:creationId xmlns:p14="http://schemas.microsoft.com/office/powerpoint/2010/main" val="2367607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90336-6D22-4F9A-8B59-2720E54FFF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7C5DB-6B32-7443-542E-02A62FD9E59B}"/>
              </a:ext>
            </a:extLst>
          </p:cNvPr>
          <p:cNvSpPr>
            <a:spLocks noGrp="1"/>
          </p:cNvSpPr>
          <p:nvPr>
            <p:ph type="title"/>
          </p:nvPr>
        </p:nvSpPr>
        <p:spPr>
          <a:xfrm>
            <a:off x="838200" y="12201"/>
            <a:ext cx="10515600" cy="1325563"/>
          </a:xfrm>
        </p:spPr>
        <p:txBody>
          <a:bodyPr/>
          <a:lstStyle/>
          <a:p>
            <a:r>
              <a:rPr lang="en-US" dirty="0"/>
              <a:t>2023 Tax Filing Thresholds</a:t>
            </a:r>
          </a:p>
        </p:txBody>
      </p:sp>
      <p:sp>
        <p:nvSpPr>
          <p:cNvPr id="24" name="Content Placeholder 1">
            <a:extLst>
              <a:ext uri="{FF2B5EF4-FFF2-40B4-BE49-F238E27FC236}">
                <a16:creationId xmlns:a16="http://schemas.microsoft.com/office/drawing/2014/main" id="{B63B78F1-D20F-CB3F-CBB7-0F328A6FE5B8}"/>
              </a:ext>
            </a:extLst>
          </p:cNvPr>
          <p:cNvSpPr txBox="1">
            <a:spLocks/>
          </p:cNvSpPr>
          <p:nvPr/>
        </p:nvSpPr>
        <p:spPr>
          <a:xfrm>
            <a:off x="9278691" y="3107547"/>
            <a:ext cx="2661209" cy="1047358"/>
          </a:xfrm>
          <a:prstGeom prst="roundRect">
            <a:avLst/>
          </a:prstGeom>
          <a:noFill/>
          <a:ln>
            <a:solidFill>
              <a:srgbClr val="004E7D"/>
            </a:solidFill>
          </a:ln>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0000"/>
              <a:buFont typeface="Wingdings" pitchFamily="2" charset="2"/>
              <a:buChar char="Ø"/>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9pPr>
          </a:lstStyle>
          <a:p>
            <a:pPr marL="0" indent="0" algn="ctr">
              <a:buFont typeface="Arial" panose="020B0604020202020204" pitchFamily="34" charset="0"/>
              <a:buNone/>
            </a:pPr>
            <a:r>
              <a:rPr lang="en-US" dirty="0">
                <a:solidFill>
                  <a:schemeClr val="bg1"/>
                </a:solidFill>
                <a:hlinkClick r:id="rId3"/>
              </a:rPr>
              <a:t>IRS Publication 17</a:t>
            </a:r>
            <a:endParaRPr lang="en-US" dirty="0"/>
          </a:p>
        </p:txBody>
      </p:sp>
      <p:pic>
        <p:nvPicPr>
          <p:cNvPr id="26" name="Picture 25">
            <a:extLst>
              <a:ext uri="{FF2B5EF4-FFF2-40B4-BE49-F238E27FC236}">
                <a16:creationId xmlns:a16="http://schemas.microsoft.com/office/drawing/2014/main" id="{0652808E-B5EE-ACDA-752A-70969BF22BD0}"/>
              </a:ext>
            </a:extLst>
          </p:cNvPr>
          <p:cNvPicPr>
            <a:picLocks noChangeAspect="1"/>
          </p:cNvPicPr>
          <p:nvPr/>
        </p:nvPicPr>
        <p:blipFill>
          <a:blip r:embed="rId4"/>
          <a:stretch>
            <a:fillRect/>
          </a:stretch>
        </p:blipFill>
        <p:spPr>
          <a:xfrm>
            <a:off x="412520" y="1161733"/>
            <a:ext cx="8609497" cy="5148393"/>
          </a:xfrm>
          <a:prstGeom prst="rect">
            <a:avLst/>
          </a:prstGeom>
        </p:spPr>
      </p:pic>
      <p:sp>
        <p:nvSpPr>
          <p:cNvPr id="3" name="Date Placeholder 2">
            <a:extLst>
              <a:ext uri="{FF2B5EF4-FFF2-40B4-BE49-F238E27FC236}">
                <a16:creationId xmlns:a16="http://schemas.microsoft.com/office/drawing/2014/main" id="{2DBF2B7D-6056-5B16-62DD-CD946B0A8D7A}"/>
              </a:ext>
            </a:extLst>
          </p:cNvPr>
          <p:cNvSpPr>
            <a:spLocks noGrp="1"/>
          </p:cNvSpPr>
          <p:nvPr>
            <p:ph type="dt" sz="half" idx="10"/>
          </p:nvPr>
        </p:nvSpPr>
        <p:spPr/>
        <p:txBody>
          <a:bodyPr/>
          <a:lstStyle/>
          <a:p>
            <a:fld id="{F57FBACF-8AEF-0E46-B426-CD8130C6703E}" type="datetime1">
              <a:rPr lang="en-US" smtClean="0"/>
              <a:t>3/20/25</a:t>
            </a:fld>
            <a:endParaRPr lang="en-US" dirty="0"/>
          </a:p>
        </p:txBody>
      </p:sp>
    </p:spTree>
    <p:extLst>
      <p:ext uri="{BB962C8B-B14F-4D97-AF65-F5344CB8AC3E}">
        <p14:creationId xmlns:p14="http://schemas.microsoft.com/office/powerpoint/2010/main" val="282543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92ABC-20C1-F945-1296-AA8B32D1D6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DA641E-207B-03FC-D201-CFD287C8329D}"/>
              </a:ext>
            </a:extLst>
          </p:cNvPr>
          <p:cNvSpPr>
            <a:spLocks noGrp="1"/>
          </p:cNvSpPr>
          <p:nvPr>
            <p:ph type="title"/>
          </p:nvPr>
        </p:nvSpPr>
        <p:spPr>
          <a:xfrm>
            <a:off x="838200" y="12201"/>
            <a:ext cx="10515600" cy="1325563"/>
          </a:xfrm>
        </p:spPr>
        <p:txBody>
          <a:bodyPr/>
          <a:lstStyle/>
          <a:p>
            <a:r>
              <a:rPr lang="en-US" dirty="0"/>
              <a:t>Income Earned from Work (Earned Income)</a:t>
            </a:r>
          </a:p>
        </p:txBody>
      </p:sp>
      <p:sp>
        <p:nvSpPr>
          <p:cNvPr id="4" name="Content Placeholder 1">
            <a:extLst>
              <a:ext uri="{FF2B5EF4-FFF2-40B4-BE49-F238E27FC236}">
                <a16:creationId xmlns:a16="http://schemas.microsoft.com/office/drawing/2014/main" id="{523B25AD-51BA-9A27-D0F6-580C56C5A435}"/>
              </a:ext>
            </a:extLst>
          </p:cNvPr>
          <p:cNvSpPr txBox="1">
            <a:spLocks/>
          </p:cNvSpPr>
          <p:nvPr/>
        </p:nvSpPr>
        <p:spPr>
          <a:xfrm>
            <a:off x="838200" y="4499148"/>
            <a:ext cx="10653779" cy="18417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Income earned from work (earned income) now includes all items that make up 1040 or 1040-NR Line 1z plus business income/loss plus farm income/loss</a:t>
            </a:r>
          </a:p>
        </p:txBody>
      </p:sp>
      <p:pic>
        <p:nvPicPr>
          <p:cNvPr id="5" name="Picture 4">
            <a:extLst>
              <a:ext uri="{FF2B5EF4-FFF2-40B4-BE49-F238E27FC236}">
                <a16:creationId xmlns:a16="http://schemas.microsoft.com/office/drawing/2014/main" id="{AA397ABB-16F0-3C1A-7B09-2F988FA50E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81808" y="1453400"/>
            <a:ext cx="8228383" cy="2785734"/>
          </a:xfrm>
          <a:prstGeom prst="rect">
            <a:avLst/>
          </a:prstGeom>
          <a:ln>
            <a:solidFill>
              <a:schemeClr val="accent1"/>
            </a:solidFill>
          </a:ln>
          <a:effectLst>
            <a:outerShdw blurRad="50800" dist="38100" dir="5400000" algn="t" rotWithShape="0">
              <a:prstClr val="black">
                <a:alpha val="40000"/>
              </a:prstClr>
            </a:outerShdw>
          </a:effectLst>
        </p:spPr>
      </p:pic>
      <p:sp>
        <p:nvSpPr>
          <p:cNvPr id="3" name="Date Placeholder 2">
            <a:extLst>
              <a:ext uri="{FF2B5EF4-FFF2-40B4-BE49-F238E27FC236}">
                <a16:creationId xmlns:a16="http://schemas.microsoft.com/office/drawing/2014/main" id="{7D8BEB72-7BCA-7552-72A4-49CBCE8A6A6D}"/>
              </a:ext>
            </a:extLst>
          </p:cNvPr>
          <p:cNvSpPr>
            <a:spLocks noGrp="1"/>
          </p:cNvSpPr>
          <p:nvPr>
            <p:ph type="dt" sz="half" idx="10"/>
          </p:nvPr>
        </p:nvSpPr>
        <p:spPr/>
        <p:txBody>
          <a:bodyPr/>
          <a:lstStyle/>
          <a:p>
            <a:fld id="{0C5EF588-A637-7D4F-8359-B52693F3A767}" type="datetime1">
              <a:rPr lang="en-US" smtClean="0"/>
              <a:t>3/20/25</a:t>
            </a:fld>
            <a:endParaRPr lang="en-US" dirty="0"/>
          </a:p>
        </p:txBody>
      </p:sp>
    </p:spTree>
    <p:extLst>
      <p:ext uri="{BB962C8B-B14F-4D97-AF65-F5344CB8AC3E}">
        <p14:creationId xmlns:p14="http://schemas.microsoft.com/office/powerpoint/2010/main" val="3327644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79554-96AB-D2B7-9BDD-21217CE4E0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DBD273-E5E3-D5A5-4F07-367E071F36FF}"/>
              </a:ext>
            </a:extLst>
          </p:cNvPr>
          <p:cNvSpPr>
            <a:spLocks noGrp="1"/>
          </p:cNvSpPr>
          <p:nvPr>
            <p:ph type="title"/>
          </p:nvPr>
        </p:nvSpPr>
        <p:spPr>
          <a:xfrm>
            <a:off x="838200" y="12201"/>
            <a:ext cx="10515600" cy="1325563"/>
          </a:xfrm>
        </p:spPr>
        <p:txBody>
          <a:bodyPr/>
          <a:lstStyle/>
          <a:p>
            <a:r>
              <a:rPr lang="en-US" dirty="0"/>
              <a:t>Foreign Nonfilers and</a:t>
            </a:r>
            <a:br>
              <a:rPr lang="en-US" dirty="0"/>
            </a:br>
            <a:r>
              <a:rPr lang="en-US" dirty="0"/>
              <a:t>Income Earned from Work</a:t>
            </a:r>
          </a:p>
        </p:txBody>
      </p:sp>
      <p:sp>
        <p:nvSpPr>
          <p:cNvPr id="3" name="Content Placeholder 2">
            <a:extLst>
              <a:ext uri="{FF2B5EF4-FFF2-40B4-BE49-F238E27FC236}">
                <a16:creationId xmlns:a16="http://schemas.microsoft.com/office/drawing/2014/main" id="{ABB21DEF-0DCE-DB32-9DC3-FFA3B1C6B9B6}"/>
              </a:ext>
            </a:extLst>
          </p:cNvPr>
          <p:cNvSpPr>
            <a:spLocks noGrp="1"/>
          </p:cNvSpPr>
          <p:nvPr>
            <p:ph idx="1"/>
          </p:nvPr>
        </p:nvSpPr>
        <p:spPr/>
        <p:txBody>
          <a:bodyPr>
            <a:normAutofit fontScale="85000" lnSpcReduction="20000"/>
          </a:bodyPr>
          <a:lstStyle/>
          <a:p>
            <a:r>
              <a:rPr lang="en-US" sz="2800" dirty="0"/>
              <a:t>Foreign nonfilers are not eligible for automatic -1500 student aid index (SAI)</a:t>
            </a:r>
          </a:p>
          <a:p>
            <a:r>
              <a:rPr lang="en-US" sz="2800" dirty="0"/>
              <a:t>FAFSA contributor must manually answer income, including AGI, income earned from work, untaxed income, taxes paid, etc.</a:t>
            </a:r>
          </a:p>
          <a:p>
            <a:r>
              <a:rPr lang="en-US" sz="2800" dirty="0"/>
              <a:t>FAFSA instructs to enter income earned from work in AGI and in income earned from work as if tax filers</a:t>
            </a:r>
          </a:p>
          <a:p>
            <a:r>
              <a:rPr lang="en-US" sz="2800" dirty="0"/>
              <a:t>FAFSA Processing System (FPS) will calculate SAI like U.S. tax filers</a:t>
            </a:r>
          </a:p>
          <a:p>
            <a:r>
              <a:rPr lang="en-US" sz="2800" dirty="0"/>
              <a:t>Verify by entering income earned from work into AGI and income earned from work fields</a:t>
            </a:r>
          </a:p>
          <a:p>
            <a:endParaRPr lang="en-US" dirty="0"/>
          </a:p>
        </p:txBody>
      </p:sp>
      <p:sp>
        <p:nvSpPr>
          <p:cNvPr id="4" name="Date Placeholder 3">
            <a:extLst>
              <a:ext uri="{FF2B5EF4-FFF2-40B4-BE49-F238E27FC236}">
                <a16:creationId xmlns:a16="http://schemas.microsoft.com/office/drawing/2014/main" id="{590F3546-71D8-AB1F-5452-18D5B5221A2C}"/>
              </a:ext>
            </a:extLst>
          </p:cNvPr>
          <p:cNvSpPr>
            <a:spLocks noGrp="1"/>
          </p:cNvSpPr>
          <p:nvPr>
            <p:ph type="dt" sz="half" idx="10"/>
          </p:nvPr>
        </p:nvSpPr>
        <p:spPr/>
        <p:txBody>
          <a:bodyPr/>
          <a:lstStyle/>
          <a:p>
            <a:fld id="{AFC8C95C-E2ED-864E-8A40-DA5482AF04DD}" type="datetime1">
              <a:rPr lang="en-US" smtClean="0"/>
              <a:t>3/20/25</a:t>
            </a:fld>
            <a:endParaRPr lang="en-US" dirty="0"/>
          </a:p>
        </p:txBody>
      </p:sp>
    </p:spTree>
    <p:extLst>
      <p:ext uri="{BB962C8B-B14F-4D97-AF65-F5344CB8AC3E}">
        <p14:creationId xmlns:p14="http://schemas.microsoft.com/office/powerpoint/2010/main" val="3022186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4F8E7-4A01-7C46-2840-1BCBD67E9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F26EF-AA43-DA7C-CCE5-5FD8D8D440BD}"/>
              </a:ext>
            </a:extLst>
          </p:cNvPr>
          <p:cNvSpPr>
            <a:spLocks noGrp="1"/>
          </p:cNvSpPr>
          <p:nvPr>
            <p:ph type="title"/>
          </p:nvPr>
        </p:nvSpPr>
        <p:spPr>
          <a:xfrm>
            <a:off x="838200" y="12201"/>
            <a:ext cx="10515600" cy="1325563"/>
          </a:xfrm>
        </p:spPr>
        <p:txBody>
          <a:bodyPr/>
          <a:lstStyle/>
          <a:p>
            <a:r>
              <a:rPr lang="en-US" dirty="0"/>
              <a:t>Verification of Nonfiling</a:t>
            </a:r>
          </a:p>
        </p:txBody>
      </p:sp>
      <p:sp>
        <p:nvSpPr>
          <p:cNvPr id="4" name="Content Placeholder 1">
            <a:extLst>
              <a:ext uri="{FF2B5EF4-FFF2-40B4-BE49-F238E27FC236}">
                <a16:creationId xmlns:a16="http://schemas.microsoft.com/office/drawing/2014/main" id="{A88B224E-131F-1C17-B1E5-93958B7D81F3}"/>
              </a:ext>
            </a:extLst>
          </p:cNvPr>
          <p:cNvSpPr txBox="1">
            <a:spLocks/>
          </p:cNvSpPr>
          <p:nvPr/>
        </p:nvSpPr>
        <p:spPr>
          <a:xfrm>
            <a:off x="628649" y="4848045"/>
            <a:ext cx="11173883" cy="155275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Only required if individual would file non-IRS tax return (e.g., foreign country, Puerto Rico, etc.) if they were to file</a:t>
            </a:r>
          </a:p>
          <a:p>
            <a:r>
              <a:rPr lang="en-US" dirty="0">
                <a:latin typeface="Arial" panose="020B0604020202020204" pitchFamily="34" charset="0"/>
                <a:cs typeface="Arial" panose="020B0604020202020204" pitchFamily="34" charset="0"/>
              </a:rPr>
              <a:t>Required even for zero income</a:t>
            </a:r>
          </a:p>
        </p:txBody>
      </p:sp>
      <p:pic>
        <p:nvPicPr>
          <p:cNvPr id="5" name="Picture 4">
            <a:extLst>
              <a:ext uri="{FF2B5EF4-FFF2-40B4-BE49-F238E27FC236}">
                <a16:creationId xmlns:a16="http://schemas.microsoft.com/office/drawing/2014/main" id="{F5298F3F-20DC-C053-6368-63E4A680B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69827" y="1095548"/>
            <a:ext cx="10091525" cy="3586817"/>
          </a:xfrm>
          <a:prstGeom prst="rect">
            <a:avLst/>
          </a:prstGeom>
        </p:spPr>
      </p:pic>
      <p:sp>
        <p:nvSpPr>
          <p:cNvPr id="10" name="Rectangle 9">
            <a:extLst>
              <a:ext uri="{FF2B5EF4-FFF2-40B4-BE49-F238E27FC236}">
                <a16:creationId xmlns:a16="http://schemas.microsoft.com/office/drawing/2014/main" id="{EF9E0FF8-2397-F764-C96D-54F7189434FC}"/>
              </a:ext>
            </a:extLst>
          </p:cNvPr>
          <p:cNvSpPr/>
          <p:nvPr/>
        </p:nvSpPr>
        <p:spPr>
          <a:xfrm>
            <a:off x="6206186" y="4107479"/>
            <a:ext cx="5181600" cy="63905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A1981698-262C-560F-38CF-E582F5EBABA3}"/>
              </a:ext>
            </a:extLst>
          </p:cNvPr>
          <p:cNvSpPr>
            <a:spLocks noGrp="1"/>
          </p:cNvSpPr>
          <p:nvPr>
            <p:ph type="dt" sz="half" idx="10"/>
          </p:nvPr>
        </p:nvSpPr>
        <p:spPr/>
        <p:txBody>
          <a:bodyPr/>
          <a:lstStyle/>
          <a:p>
            <a:fld id="{36B09519-B723-714E-A42A-DB0334EB92AE}" type="datetime1">
              <a:rPr lang="en-US" smtClean="0"/>
              <a:t>3/20/25</a:t>
            </a:fld>
            <a:endParaRPr lang="en-US" dirty="0"/>
          </a:p>
        </p:txBody>
      </p:sp>
    </p:spTree>
    <p:extLst>
      <p:ext uri="{BB962C8B-B14F-4D97-AF65-F5344CB8AC3E}">
        <p14:creationId xmlns:p14="http://schemas.microsoft.com/office/powerpoint/2010/main" val="2944660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E7E4B"/>
        </a:solidFill>
        <a:effectLst/>
      </p:bgPr>
    </p:bg>
    <p:spTree>
      <p:nvGrpSpPr>
        <p:cNvPr id="1" name=""/>
        <p:cNvGrpSpPr/>
        <p:nvPr/>
      </p:nvGrpSpPr>
      <p:grpSpPr>
        <a:xfrm>
          <a:off x="0" y="0"/>
          <a:ext cx="0" cy="0"/>
          <a:chOff x="0" y="0"/>
          <a:chExt cx="0" cy="0"/>
        </a:xfrm>
      </p:grpSpPr>
      <p:pic>
        <p:nvPicPr>
          <p:cNvPr id="28" name="Picture 27" descr="A person looking at a computer screen&#10;&#10;Description automatically generated">
            <a:extLst>
              <a:ext uri="{FF2B5EF4-FFF2-40B4-BE49-F238E27FC236}">
                <a16:creationId xmlns:a16="http://schemas.microsoft.com/office/drawing/2014/main" id="{CF4565B6-0D21-1E69-A544-8944F70230F9}"/>
              </a:ext>
            </a:extLst>
          </p:cNvPr>
          <p:cNvPicPr>
            <a:picLocks noChangeAspect="1"/>
          </p:cNvPicPr>
          <p:nvPr/>
        </p:nvPicPr>
        <p:blipFill rotWithShape="1">
          <a:blip r:embed="rId2">
            <a:alphaModFix amt="30000"/>
            <a:duotone>
              <a:prstClr val="black"/>
              <a:schemeClr val="accent2">
                <a:tint val="45000"/>
                <a:satMod val="400000"/>
              </a:schemeClr>
            </a:duotone>
          </a:blip>
          <a:srcRect l="22627"/>
          <a:stretch/>
        </p:blipFill>
        <p:spPr>
          <a:xfrm>
            <a:off x="-1" y="-1"/>
            <a:ext cx="12192001" cy="6858000"/>
          </a:xfrm>
          <a:prstGeom prst="rect">
            <a:avLst/>
          </a:prstGeom>
        </p:spPr>
      </p:pic>
      <p:sp>
        <p:nvSpPr>
          <p:cNvPr id="16" name="TextBox 15">
            <a:extLst>
              <a:ext uri="{FF2B5EF4-FFF2-40B4-BE49-F238E27FC236}">
                <a16:creationId xmlns:a16="http://schemas.microsoft.com/office/drawing/2014/main" id="{98BB5B18-CDE2-F8B6-C3D2-6FFBF642E319}"/>
              </a:ext>
            </a:extLst>
          </p:cNvPr>
          <p:cNvSpPr txBox="1"/>
          <p:nvPr/>
        </p:nvSpPr>
        <p:spPr>
          <a:xfrm>
            <a:off x="611625" y="4684096"/>
            <a:ext cx="9335984" cy="436017"/>
          </a:xfrm>
          <a:prstGeom prst="rect">
            <a:avLst/>
          </a:prstGeom>
        </p:spPr>
        <p:txBody>
          <a:bodyPr wrap="square" lIns="0" tIns="0" rIns="0" bIns="0" rtlCol="0" anchor="t">
            <a:noAutofit/>
          </a:bodyPr>
          <a:lstStyle/>
          <a:p>
            <a:pPr>
              <a:lnSpc>
                <a:spcPts val="3390"/>
              </a:lnSpc>
            </a:pPr>
            <a:r>
              <a:rPr lang="en-US" sz="4400" spc="-89" dirty="0">
                <a:solidFill>
                  <a:schemeClr val="bg1"/>
                </a:solidFill>
                <a:latin typeface="Verdana" panose="020B0604030504040204" pitchFamily="34" charset="0"/>
                <a:ea typeface="Verdana" panose="020B0604030504040204" pitchFamily="34" charset="0"/>
                <a:cs typeface="Verdana" panose="020B0604030504040204" pitchFamily="34" charset="0"/>
              </a:rPr>
              <a:t>Foreign Earned Income Exclusion</a:t>
            </a:r>
          </a:p>
        </p:txBody>
      </p:sp>
      <p:grpSp>
        <p:nvGrpSpPr>
          <p:cNvPr id="40" name="Group 39">
            <a:extLst>
              <a:ext uri="{FF2B5EF4-FFF2-40B4-BE49-F238E27FC236}">
                <a16:creationId xmlns:a16="http://schemas.microsoft.com/office/drawing/2014/main" id="{9C7CC4ED-4753-179A-FF7D-91C50751DB20}"/>
              </a:ext>
            </a:extLst>
          </p:cNvPr>
          <p:cNvGrpSpPr/>
          <p:nvPr/>
        </p:nvGrpSpPr>
        <p:grpSpPr>
          <a:xfrm flipH="1">
            <a:off x="10449346" y="4684097"/>
            <a:ext cx="998388" cy="1359751"/>
            <a:chOff x="8134598" y="681914"/>
            <a:chExt cx="1497582" cy="2039627"/>
          </a:xfrm>
        </p:grpSpPr>
        <p:grpSp>
          <p:nvGrpSpPr>
            <p:cNvPr id="30" name="Group 3">
              <a:extLst>
                <a:ext uri="{FF2B5EF4-FFF2-40B4-BE49-F238E27FC236}">
                  <a16:creationId xmlns:a16="http://schemas.microsoft.com/office/drawing/2014/main" id="{B482342C-8052-3D44-F42C-0A65437700A3}"/>
                </a:ext>
              </a:extLst>
            </p:cNvPr>
            <p:cNvGrpSpPr/>
            <p:nvPr/>
          </p:nvGrpSpPr>
          <p:grpSpPr>
            <a:xfrm>
              <a:off x="8250172" y="946397"/>
              <a:ext cx="857867" cy="857867"/>
              <a:chOff x="0" y="0"/>
              <a:chExt cx="812800" cy="812800"/>
            </a:xfrm>
          </p:grpSpPr>
          <p:sp>
            <p:nvSpPr>
              <p:cNvPr id="31" name="Freeform 4">
                <a:extLst>
                  <a:ext uri="{FF2B5EF4-FFF2-40B4-BE49-F238E27FC236}">
                    <a16:creationId xmlns:a16="http://schemas.microsoft.com/office/drawing/2014/main" id="{73D8BC9D-57C1-99D5-2223-BFD287C1C0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E7D"/>
              </a:solid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32" name="TextBox 5">
                <a:extLst>
                  <a:ext uri="{FF2B5EF4-FFF2-40B4-BE49-F238E27FC236}">
                    <a16:creationId xmlns:a16="http://schemas.microsoft.com/office/drawing/2014/main" id="{AAD47944-9E58-E76F-A06C-36714F5E02C0}"/>
                  </a:ext>
                </a:extLst>
              </p:cNvPr>
              <p:cNvSpPr txBox="1"/>
              <p:nvPr/>
            </p:nvSpPr>
            <p:spPr>
              <a:xfrm>
                <a:off x="76200" y="85725"/>
                <a:ext cx="660400" cy="650875"/>
              </a:xfrm>
              <a:prstGeom prst="rect">
                <a:avLst/>
              </a:prstGeom>
            </p:spPr>
            <p:txBody>
              <a:bodyPr lIns="33867" tIns="33867" rIns="33867" bIns="33867" rtlCol="0" anchor="ctr"/>
              <a:lstStyle/>
              <a:p>
                <a:pPr algn="ctr">
                  <a:lnSpc>
                    <a:spcPts val="1237"/>
                  </a:lnSpc>
                </a:pPr>
                <a:endParaRPr sz="1200">
                  <a:latin typeface="Verdana" panose="020B0604030504040204" pitchFamily="34" charset="0"/>
                  <a:ea typeface="Verdana" panose="020B0604030504040204" pitchFamily="34" charset="0"/>
                  <a:cs typeface="Verdana" panose="020B0604030504040204" pitchFamily="34" charset="0"/>
                </a:endParaRPr>
              </a:p>
            </p:txBody>
          </p:sp>
        </p:grpSp>
        <p:sp>
          <p:nvSpPr>
            <p:cNvPr id="35" name="Freeform 7">
              <a:extLst>
                <a:ext uri="{FF2B5EF4-FFF2-40B4-BE49-F238E27FC236}">
                  <a16:creationId xmlns:a16="http://schemas.microsoft.com/office/drawing/2014/main" id="{2AA1BCD2-AAF5-2AAC-4CDC-EF9837FC77C1}"/>
                </a:ext>
              </a:extLst>
            </p:cNvPr>
            <p:cNvSpPr/>
            <p:nvPr/>
          </p:nvSpPr>
          <p:spPr>
            <a:xfrm>
              <a:off x="9027614" y="2116975"/>
              <a:ext cx="604566" cy="60456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nvGrpSpPr>
            <p:cNvPr id="37" name="Group 9">
              <a:extLst>
                <a:ext uri="{FF2B5EF4-FFF2-40B4-BE49-F238E27FC236}">
                  <a16:creationId xmlns:a16="http://schemas.microsoft.com/office/drawing/2014/main" id="{64E3EEA1-F955-04EE-0A18-AF6F9A39D074}"/>
                </a:ext>
              </a:extLst>
            </p:cNvPr>
            <p:cNvGrpSpPr/>
            <p:nvPr/>
          </p:nvGrpSpPr>
          <p:grpSpPr>
            <a:xfrm>
              <a:off x="8134598" y="681914"/>
              <a:ext cx="637633" cy="637633"/>
              <a:chOff x="0" y="0"/>
              <a:chExt cx="812800" cy="812800"/>
            </a:xfrm>
          </p:grpSpPr>
          <p:sp>
            <p:nvSpPr>
              <p:cNvPr id="38" name="Freeform 10">
                <a:extLst>
                  <a:ext uri="{FF2B5EF4-FFF2-40B4-BE49-F238E27FC236}">
                    <a16:creationId xmlns:a16="http://schemas.microsoft.com/office/drawing/2014/main" id="{FB337557-6AF1-066D-5CCF-4A8166AFF14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6ABF4B"/>
                </a:solidFill>
                <a:prstDash val="solid"/>
                <a:miter/>
              </a:ln>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39" name="TextBox 11">
                <a:extLst>
                  <a:ext uri="{FF2B5EF4-FFF2-40B4-BE49-F238E27FC236}">
                    <a16:creationId xmlns:a16="http://schemas.microsoft.com/office/drawing/2014/main" id="{50901D11-61C4-AC32-3F8B-5F9679C7037F}"/>
                  </a:ext>
                </a:extLst>
              </p:cNvPr>
              <p:cNvSpPr txBox="1"/>
              <p:nvPr/>
            </p:nvSpPr>
            <p:spPr>
              <a:xfrm>
                <a:off x="76200" y="85725"/>
                <a:ext cx="660400" cy="650875"/>
              </a:xfrm>
              <a:prstGeom prst="rect">
                <a:avLst/>
              </a:prstGeom>
            </p:spPr>
            <p:txBody>
              <a:bodyPr lIns="33867" tIns="33867" rIns="33867" bIns="33867" rtlCol="0" anchor="ctr"/>
              <a:lstStyle/>
              <a:p>
                <a:pPr algn="ctr">
                  <a:lnSpc>
                    <a:spcPts val="1237"/>
                  </a:lnSpc>
                </a:pPr>
                <a:endParaRPr sz="1200">
                  <a:latin typeface="Verdana" panose="020B0604030504040204" pitchFamily="34" charset="0"/>
                  <a:ea typeface="Verdana" panose="020B0604030504040204" pitchFamily="34" charset="0"/>
                  <a:cs typeface="Verdana" panose="020B0604030504040204" pitchFamily="34" charset="0"/>
                </a:endParaRPr>
              </a:p>
            </p:txBody>
          </p:sp>
        </p:grpSp>
      </p:grpSp>
      <p:sp>
        <p:nvSpPr>
          <p:cNvPr id="34" name="Rectangle 33">
            <a:extLst>
              <a:ext uri="{FF2B5EF4-FFF2-40B4-BE49-F238E27FC236}">
                <a16:creationId xmlns:a16="http://schemas.microsoft.com/office/drawing/2014/main" id="{95EF2256-C5D5-1E73-8DCE-8A59339A0C8B}"/>
              </a:ext>
            </a:extLst>
          </p:cNvPr>
          <p:cNvSpPr/>
          <p:nvPr/>
        </p:nvSpPr>
        <p:spPr>
          <a:xfrm>
            <a:off x="0" y="6464733"/>
            <a:ext cx="12192000" cy="393267"/>
          </a:xfrm>
          <a:prstGeom prst="rect">
            <a:avLst/>
          </a:prstGeom>
          <a:solidFill>
            <a:srgbClr val="004E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TextBox 35">
            <a:extLst>
              <a:ext uri="{FF2B5EF4-FFF2-40B4-BE49-F238E27FC236}">
                <a16:creationId xmlns:a16="http://schemas.microsoft.com/office/drawing/2014/main" id="{4E9DD038-4483-9CD3-CEB9-1050EC44B881}"/>
              </a:ext>
            </a:extLst>
          </p:cNvPr>
          <p:cNvSpPr txBox="1"/>
          <p:nvPr/>
        </p:nvSpPr>
        <p:spPr>
          <a:xfrm>
            <a:off x="235383" y="6405986"/>
            <a:ext cx="3456213" cy="489534"/>
          </a:xfrm>
          <a:prstGeom prst="rect">
            <a:avLst/>
          </a:prstGeom>
          <a:noFill/>
        </p:spPr>
        <p:txBody>
          <a:bodyPr wrap="square" rtlCol="0" anchor="ctr">
            <a:noAutofit/>
          </a:bodyPr>
          <a:lstStyle/>
          <a:p>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Slide </a:t>
            </a:r>
            <a:fld id="{00000000-1234-1234-1234-123412341234}" type="slidenum">
              <a:rPr lang="en" sz="1200" b="1">
                <a:solidFill>
                  <a:schemeClr val="bg1"/>
                </a:solidFill>
                <a:latin typeface="Verdana" panose="020B0604030504040204" pitchFamily="34" charset="0"/>
                <a:ea typeface="Verdana" panose="020B0604030504040204" pitchFamily="34" charset="0"/>
                <a:cs typeface="Verdana" panose="020B0604030504040204" pitchFamily="34" charset="0"/>
                <a:sym typeface="Arial"/>
              </a:rPr>
              <a:pPr/>
              <a:t>28</a:t>
            </a:fld>
            <a:r>
              <a:rPr lang="en"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a:t>
            </a:r>
            <a:r>
              <a:rPr lang="en" sz="1200"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2025 NASFAA</a:t>
            </a:r>
            <a:endParaRP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Date Placeholder 1">
            <a:extLst>
              <a:ext uri="{FF2B5EF4-FFF2-40B4-BE49-F238E27FC236}">
                <a16:creationId xmlns:a16="http://schemas.microsoft.com/office/drawing/2014/main" id="{B91C5083-25CE-C14F-D645-1485E84081D1}"/>
              </a:ext>
            </a:extLst>
          </p:cNvPr>
          <p:cNvSpPr>
            <a:spLocks noGrp="1"/>
          </p:cNvSpPr>
          <p:nvPr>
            <p:ph type="dt" sz="half" idx="10"/>
          </p:nvPr>
        </p:nvSpPr>
        <p:spPr/>
        <p:txBody>
          <a:bodyPr/>
          <a:lstStyle/>
          <a:p>
            <a:fld id="{C1DAE42A-E22A-DA4E-9FCC-B7111971E222}" type="datetime1">
              <a:rPr lang="en-US" smtClean="0"/>
              <a:t>3/20/25</a:t>
            </a:fld>
            <a:endParaRPr lang="en-US"/>
          </a:p>
        </p:txBody>
      </p:sp>
    </p:spTree>
    <p:extLst>
      <p:ext uri="{BB962C8B-B14F-4D97-AF65-F5344CB8AC3E}">
        <p14:creationId xmlns:p14="http://schemas.microsoft.com/office/powerpoint/2010/main" val="1035412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6D4B6-613A-A0BE-64F3-A71A286B2A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6FDB6A-40C6-9344-9B92-A120C6A78C05}"/>
              </a:ext>
            </a:extLst>
          </p:cNvPr>
          <p:cNvSpPr>
            <a:spLocks noGrp="1"/>
          </p:cNvSpPr>
          <p:nvPr>
            <p:ph type="title"/>
          </p:nvPr>
        </p:nvSpPr>
        <p:spPr>
          <a:xfrm>
            <a:off x="838200" y="12201"/>
            <a:ext cx="10515600" cy="1325563"/>
          </a:xfrm>
        </p:spPr>
        <p:txBody>
          <a:bodyPr/>
          <a:lstStyle/>
          <a:p>
            <a:r>
              <a:rPr lang="en-US" dirty="0"/>
              <a:t>Foreign Earned Income Exclusion</a:t>
            </a:r>
          </a:p>
        </p:txBody>
      </p:sp>
      <p:grpSp>
        <p:nvGrpSpPr>
          <p:cNvPr id="8" name="Group 7">
            <a:extLst>
              <a:ext uri="{FF2B5EF4-FFF2-40B4-BE49-F238E27FC236}">
                <a16:creationId xmlns:a16="http://schemas.microsoft.com/office/drawing/2014/main" id="{A9217859-B6B9-FBDE-BFF3-DDAC35F5D269}"/>
              </a:ext>
            </a:extLst>
          </p:cNvPr>
          <p:cNvGrpSpPr/>
          <p:nvPr/>
        </p:nvGrpSpPr>
        <p:grpSpPr>
          <a:xfrm>
            <a:off x="368002" y="1337764"/>
            <a:ext cx="11455995" cy="4661983"/>
            <a:chOff x="368002" y="1337764"/>
            <a:chExt cx="11455995" cy="4661983"/>
          </a:xfrm>
        </p:grpSpPr>
        <p:pic>
          <p:nvPicPr>
            <p:cNvPr id="4" name="Picture 3">
              <a:extLst>
                <a:ext uri="{FF2B5EF4-FFF2-40B4-BE49-F238E27FC236}">
                  <a16:creationId xmlns:a16="http://schemas.microsoft.com/office/drawing/2014/main" id="{184F3837-79D6-60B1-EFEC-756CE50F98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8002" y="1337764"/>
              <a:ext cx="11455995" cy="4613857"/>
            </a:xfrm>
            <a:prstGeom prst="rect">
              <a:avLst/>
            </a:prstGeom>
            <a:effectLst>
              <a:outerShdw blurRad="50800" dist="139700" dir="5400000" algn="t" rotWithShape="0">
                <a:prstClr val="black">
                  <a:alpha val="40000"/>
                </a:prstClr>
              </a:outerShdw>
            </a:effectLst>
          </p:spPr>
        </p:pic>
        <p:sp>
          <p:nvSpPr>
            <p:cNvPr id="6" name="Rectangle 5">
              <a:extLst>
                <a:ext uri="{FF2B5EF4-FFF2-40B4-BE49-F238E27FC236}">
                  <a16:creationId xmlns:a16="http://schemas.microsoft.com/office/drawing/2014/main" id="{92ADD8BD-57A4-7090-5C9F-B61BFCA5646F}"/>
                </a:ext>
              </a:extLst>
            </p:cNvPr>
            <p:cNvSpPr/>
            <p:nvPr/>
          </p:nvSpPr>
          <p:spPr>
            <a:xfrm>
              <a:off x="6095999" y="1337764"/>
              <a:ext cx="5727998" cy="81187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7F82AFA-912F-622C-731A-CCDCE8F998FF}"/>
                </a:ext>
              </a:extLst>
            </p:cNvPr>
            <p:cNvSpPr/>
            <p:nvPr/>
          </p:nvSpPr>
          <p:spPr>
            <a:xfrm>
              <a:off x="495196" y="5670444"/>
              <a:ext cx="4413687" cy="32930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Date Placeholder 2">
            <a:extLst>
              <a:ext uri="{FF2B5EF4-FFF2-40B4-BE49-F238E27FC236}">
                <a16:creationId xmlns:a16="http://schemas.microsoft.com/office/drawing/2014/main" id="{F0E80E1F-51BD-3BEB-32C5-58CFC2E5F858}"/>
              </a:ext>
            </a:extLst>
          </p:cNvPr>
          <p:cNvSpPr>
            <a:spLocks noGrp="1"/>
          </p:cNvSpPr>
          <p:nvPr>
            <p:ph type="dt" sz="half" idx="10"/>
          </p:nvPr>
        </p:nvSpPr>
        <p:spPr/>
        <p:txBody>
          <a:bodyPr/>
          <a:lstStyle/>
          <a:p>
            <a:fld id="{B14D602B-6FD3-9249-8069-34B32352D29D}" type="datetime1">
              <a:rPr lang="en-US" smtClean="0"/>
              <a:t>3/20/25</a:t>
            </a:fld>
            <a:endParaRPr lang="en-US" dirty="0"/>
          </a:p>
        </p:txBody>
      </p:sp>
    </p:spTree>
    <p:extLst>
      <p:ext uri="{BB962C8B-B14F-4D97-AF65-F5344CB8AC3E}">
        <p14:creationId xmlns:p14="http://schemas.microsoft.com/office/powerpoint/2010/main" val="454614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5471-A661-7EA5-9BF4-EAC5C517A3E6}"/>
              </a:ext>
            </a:extLst>
          </p:cNvPr>
          <p:cNvSpPr>
            <a:spLocks noGrp="1"/>
          </p:cNvSpPr>
          <p:nvPr>
            <p:ph type="title"/>
          </p:nvPr>
        </p:nvSpPr>
        <p:spPr>
          <a:xfrm>
            <a:off x="838200" y="-3841"/>
            <a:ext cx="10515600" cy="1325563"/>
          </a:xfrm>
        </p:spPr>
        <p:txBody>
          <a:bodyPr/>
          <a:lstStyle/>
          <a:p>
            <a:r>
              <a:rPr lang="en-US" dirty="0"/>
              <a:t>2025-26 Verification Requirements</a:t>
            </a:r>
          </a:p>
        </p:txBody>
      </p:sp>
      <p:sp>
        <p:nvSpPr>
          <p:cNvPr id="4" name="Content Placeholder 1">
            <a:extLst>
              <a:ext uri="{FF2B5EF4-FFF2-40B4-BE49-F238E27FC236}">
                <a16:creationId xmlns:a16="http://schemas.microsoft.com/office/drawing/2014/main" id="{EFC5FE4E-8554-9B65-05DC-622226B3C6F1}"/>
              </a:ext>
            </a:extLst>
          </p:cNvPr>
          <p:cNvSpPr txBox="1">
            <a:spLocks/>
          </p:cNvSpPr>
          <p:nvPr/>
        </p:nvSpPr>
        <p:spPr>
          <a:xfrm>
            <a:off x="628651" y="1836152"/>
            <a:ext cx="6176186" cy="41956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dirty="0">
                <a:ea typeface="Calibri" panose="020F0502020204030204" pitchFamily="34" charset="0"/>
                <a:hlinkClick r:id="rId3"/>
              </a:rPr>
              <a:t>September 4, 2024, </a:t>
            </a:r>
            <a:r>
              <a:rPr lang="en-US" i="1" dirty="0">
                <a:ea typeface="Calibri" panose="020F0502020204030204" pitchFamily="34" charset="0"/>
                <a:hlinkClick r:id="rId3"/>
              </a:rPr>
              <a:t>Federal Register</a:t>
            </a:r>
            <a:r>
              <a:rPr lang="en-US" dirty="0">
                <a:ea typeface="Calibri" panose="020F0502020204030204" pitchFamily="34" charset="0"/>
              </a:rPr>
              <a:t>, </a:t>
            </a:r>
            <a:r>
              <a:rPr lang="en-US" i="1" dirty="0">
                <a:ea typeface="Calibri" panose="020F0502020204030204" pitchFamily="34" charset="0"/>
              </a:rPr>
              <a:t>Free Application for Federal Student Aid (FAFSA</a:t>
            </a:r>
            <a:r>
              <a:rPr lang="en-US" i="1" baseline="30000" dirty="0">
                <a:ea typeface="Calibri" panose="020F0502020204030204" pitchFamily="34" charset="0"/>
              </a:rPr>
              <a:t>®</a:t>
            </a:r>
            <a:r>
              <a:rPr lang="en-US" i="1" dirty="0">
                <a:ea typeface="Calibri" panose="020F0502020204030204" pitchFamily="34" charset="0"/>
              </a:rPr>
              <a:t>) Information to be Verified for the 2025-2026 Award Year</a:t>
            </a:r>
          </a:p>
          <a:p>
            <a:pPr>
              <a:spcBef>
                <a:spcPts val="1200"/>
              </a:spcBef>
            </a:pPr>
            <a:r>
              <a:rPr lang="en-US" dirty="0">
                <a:hlinkClick r:id="rId4"/>
              </a:rPr>
              <a:t>Dear Colleague Letter GEN-24-10</a:t>
            </a:r>
            <a:r>
              <a:rPr lang="en-US" dirty="0"/>
              <a:t>, </a:t>
            </a:r>
            <a:r>
              <a:rPr lang="en-US" i="1" dirty="0"/>
              <a:t>2025-2026 Award Year: FAFSA</a:t>
            </a:r>
            <a:r>
              <a:rPr lang="en-US" i="1" baseline="30000" dirty="0"/>
              <a:t>®</a:t>
            </a:r>
            <a:r>
              <a:rPr lang="en-US" i="1" dirty="0"/>
              <a:t> Information to be Verified and Acceptable Documentation</a:t>
            </a:r>
            <a:r>
              <a:rPr lang="en-US" dirty="0"/>
              <a:t> (with suggested text)</a:t>
            </a:r>
            <a:endParaRPr lang="en-US" b="1" i="1" dirty="0"/>
          </a:p>
        </p:txBody>
      </p:sp>
      <p:pic>
        <p:nvPicPr>
          <p:cNvPr id="5" name="Picture 4">
            <a:extLst>
              <a:ext uri="{FF2B5EF4-FFF2-40B4-BE49-F238E27FC236}">
                <a16:creationId xmlns:a16="http://schemas.microsoft.com/office/drawing/2014/main" id="{D7C3A1E5-E552-D07C-A860-40A795CC4AF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586015" y="1129153"/>
            <a:ext cx="3767785" cy="5095226"/>
          </a:xfrm>
          <a:prstGeom prst="rect">
            <a:avLst/>
          </a:prstGeom>
          <a:ln>
            <a:solidFill>
              <a:schemeClr val="accent1"/>
            </a:solidFill>
          </a:ln>
          <a:effectLst>
            <a:outerShdw blurRad="50800" dist="101600" dir="2700000" algn="tl" rotWithShape="0">
              <a:prstClr val="black">
                <a:alpha val="40000"/>
              </a:prstClr>
            </a:outerShdw>
          </a:effectLst>
        </p:spPr>
      </p:pic>
      <p:sp>
        <p:nvSpPr>
          <p:cNvPr id="3" name="Date Placeholder 2">
            <a:extLst>
              <a:ext uri="{FF2B5EF4-FFF2-40B4-BE49-F238E27FC236}">
                <a16:creationId xmlns:a16="http://schemas.microsoft.com/office/drawing/2014/main" id="{8C5E48DC-2615-C45D-9AAD-0ECA11DF04EA}"/>
              </a:ext>
            </a:extLst>
          </p:cNvPr>
          <p:cNvSpPr>
            <a:spLocks noGrp="1"/>
          </p:cNvSpPr>
          <p:nvPr>
            <p:ph type="dt" sz="half" idx="10"/>
          </p:nvPr>
        </p:nvSpPr>
        <p:spPr/>
        <p:txBody>
          <a:bodyPr/>
          <a:lstStyle/>
          <a:p>
            <a:fld id="{1066FDF4-6470-264C-88CE-4827340FF959}" type="datetime1">
              <a:rPr lang="en-US" smtClean="0"/>
              <a:t>3/20/25</a:t>
            </a:fld>
            <a:endParaRPr lang="en-US" dirty="0"/>
          </a:p>
        </p:txBody>
      </p:sp>
    </p:spTree>
    <p:extLst>
      <p:ext uri="{BB962C8B-B14F-4D97-AF65-F5344CB8AC3E}">
        <p14:creationId xmlns:p14="http://schemas.microsoft.com/office/powerpoint/2010/main" val="4287475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BF447-4EAB-578D-C246-F1AFBE99C3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78384D-52CF-3A56-E814-F9E58B1786D1}"/>
              </a:ext>
            </a:extLst>
          </p:cNvPr>
          <p:cNvSpPr>
            <a:spLocks noGrp="1"/>
          </p:cNvSpPr>
          <p:nvPr>
            <p:ph type="title"/>
          </p:nvPr>
        </p:nvSpPr>
        <p:spPr>
          <a:xfrm>
            <a:off x="838200" y="12201"/>
            <a:ext cx="10515600" cy="1325563"/>
          </a:xfrm>
        </p:spPr>
        <p:txBody>
          <a:bodyPr/>
          <a:lstStyle/>
          <a:p>
            <a:r>
              <a:rPr lang="en-US" dirty="0"/>
              <a:t>Foreign Earned Income Exclusion</a:t>
            </a:r>
          </a:p>
        </p:txBody>
      </p:sp>
      <p:sp>
        <p:nvSpPr>
          <p:cNvPr id="3" name="Content Placeholder 2">
            <a:extLst>
              <a:ext uri="{FF2B5EF4-FFF2-40B4-BE49-F238E27FC236}">
                <a16:creationId xmlns:a16="http://schemas.microsoft.com/office/drawing/2014/main" id="{13CB1FD8-7861-D9FB-130F-F02D9020E847}"/>
              </a:ext>
            </a:extLst>
          </p:cNvPr>
          <p:cNvSpPr>
            <a:spLocks noGrp="1"/>
          </p:cNvSpPr>
          <p:nvPr>
            <p:ph idx="1"/>
          </p:nvPr>
        </p:nvSpPr>
        <p:spPr/>
        <p:txBody>
          <a:bodyPr/>
          <a:lstStyle/>
          <a:p>
            <a:r>
              <a:rPr lang="en-US" dirty="0"/>
              <a:t>Verify Exclusion only if Exclusion amount is reported on FAFSA</a:t>
            </a:r>
          </a:p>
          <a:p>
            <a:r>
              <a:rPr lang="en-US" dirty="0"/>
              <a:t>Foreign Earned Income Exclusion is not FTI retrieved via FA-DDX</a:t>
            </a:r>
          </a:p>
          <a:p>
            <a:r>
              <a:rPr lang="en-US" dirty="0"/>
              <a:t>Verify (i) separately even if (a) through (h) are verified</a:t>
            </a:r>
          </a:p>
          <a:p>
            <a:r>
              <a:rPr lang="en-US" dirty="0"/>
              <a:t>Per ED, if using copy of tax return, still need 1040 </a:t>
            </a:r>
            <a:r>
              <a:rPr lang="en-US" b="1" dirty="0"/>
              <a:t>and</a:t>
            </a:r>
            <a:r>
              <a:rPr lang="en-US" dirty="0"/>
              <a:t> Schedule 1 even if Exclusion only appears on Schedule 1</a:t>
            </a:r>
          </a:p>
          <a:p>
            <a:r>
              <a:rPr lang="en-US" dirty="0"/>
              <a:t>Note IRS Form 2555 is not listed as acceptable documentation</a:t>
            </a:r>
          </a:p>
        </p:txBody>
      </p:sp>
      <p:sp>
        <p:nvSpPr>
          <p:cNvPr id="4" name="Date Placeholder 3">
            <a:extLst>
              <a:ext uri="{FF2B5EF4-FFF2-40B4-BE49-F238E27FC236}">
                <a16:creationId xmlns:a16="http://schemas.microsoft.com/office/drawing/2014/main" id="{B2697CEA-0DAA-653B-FFC8-51D3E3217B11}"/>
              </a:ext>
            </a:extLst>
          </p:cNvPr>
          <p:cNvSpPr>
            <a:spLocks noGrp="1"/>
          </p:cNvSpPr>
          <p:nvPr>
            <p:ph type="dt" sz="half" idx="10"/>
          </p:nvPr>
        </p:nvSpPr>
        <p:spPr/>
        <p:txBody>
          <a:bodyPr/>
          <a:lstStyle/>
          <a:p>
            <a:fld id="{6A5F6C97-C30E-0041-9F55-D4CF170901F7}" type="datetime1">
              <a:rPr lang="en-US" smtClean="0"/>
              <a:t>3/20/25</a:t>
            </a:fld>
            <a:endParaRPr lang="en-US" dirty="0"/>
          </a:p>
        </p:txBody>
      </p:sp>
    </p:spTree>
    <p:extLst>
      <p:ext uri="{BB962C8B-B14F-4D97-AF65-F5344CB8AC3E}">
        <p14:creationId xmlns:p14="http://schemas.microsoft.com/office/powerpoint/2010/main" val="41489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BEB1D-5B11-6270-A0A4-361A40D3146F}"/>
            </a:ext>
          </a:extLst>
        </p:cNvPr>
        <p:cNvGrpSpPr/>
        <p:nvPr/>
      </p:nvGrpSpPr>
      <p:grpSpPr>
        <a:xfrm>
          <a:off x="0" y="0"/>
          <a:ext cx="0" cy="0"/>
          <a:chOff x="0" y="0"/>
          <a:chExt cx="0" cy="0"/>
        </a:xfrm>
      </p:grpSpPr>
      <p:pic>
        <p:nvPicPr>
          <p:cNvPr id="2" name="Picture 1" descr="A person looking at a computer screen&#10;&#10;Description automatically generated">
            <a:extLst>
              <a:ext uri="{FF2B5EF4-FFF2-40B4-BE49-F238E27FC236}">
                <a16:creationId xmlns:a16="http://schemas.microsoft.com/office/drawing/2014/main" id="{4CAAAD08-4647-6A43-66FC-778CC2067640}"/>
              </a:ext>
            </a:extLst>
          </p:cNvPr>
          <p:cNvPicPr>
            <a:picLocks noChangeAspect="1"/>
          </p:cNvPicPr>
          <p:nvPr/>
        </p:nvPicPr>
        <p:blipFill rotWithShape="1">
          <a:blip r:embed="rId2">
            <a:alphaModFix amt="30000"/>
            <a:duotone>
              <a:prstClr val="black"/>
              <a:schemeClr val="accent1">
                <a:tint val="45000"/>
                <a:satMod val="400000"/>
              </a:schemeClr>
            </a:duotone>
          </a:blip>
          <a:srcRect l="22627"/>
          <a:stretch/>
        </p:blipFill>
        <p:spPr>
          <a:xfrm>
            <a:off x="-5558" y="0"/>
            <a:ext cx="12197558" cy="6861126"/>
          </a:xfrm>
          <a:prstGeom prst="rect">
            <a:avLst/>
          </a:prstGeom>
          <a:solidFill>
            <a:srgbClr val="004E7D"/>
          </a:solidFill>
        </p:spPr>
      </p:pic>
      <p:sp>
        <p:nvSpPr>
          <p:cNvPr id="16" name="TextBox 15">
            <a:extLst>
              <a:ext uri="{FF2B5EF4-FFF2-40B4-BE49-F238E27FC236}">
                <a16:creationId xmlns:a16="http://schemas.microsoft.com/office/drawing/2014/main" id="{EF1C965B-42AD-A2D8-81E1-57AF6E2C8076}"/>
              </a:ext>
            </a:extLst>
          </p:cNvPr>
          <p:cNvSpPr txBox="1"/>
          <p:nvPr/>
        </p:nvSpPr>
        <p:spPr>
          <a:xfrm>
            <a:off x="611625" y="4684096"/>
            <a:ext cx="9335984" cy="436017"/>
          </a:xfrm>
          <a:prstGeom prst="rect">
            <a:avLst/>
          </a:prstGeom>
        </p:spPr>
        <p:txBody>
          <a:bodyPr wrap="square" lIns="0" tIns="0" rIns="0" bIns="0" rtlCol="0" anchor="t">
            <a:noAutofit/>
          </a:bodyPr>
          <a:lstStyle/>
          <a:p>
            <a:pPr>
              <a:lnSpc>
                <a:spcPts val="3390"/>
              </a:lnSpc>
            </a:pPr>
            <a:r>
              <a:rPr lang="en-US" sz="4400" spc="-89" dirty="0">
                <a:solidFill>
                  <a:schemeClr val="bg1"/>
                </a:solidFill>
                <a:latin typeface="Verdana" panose="020B0604030504040204" pitchFamily="34" charset="0"/>
                <a:ea typeface="Verdana" panose="020B0604030504040204" pitchFamily="34" charset="0"/>
                <a:cs typeface="Verdana" panose="020B0604030504040204" pitchFamily="34" charset="0"/>
              </a:rPr>
              <a:t>IRS Tax-Related Identity Theft</a:t>
            </a:r>
          </a:p>
        </p:txBody>
      </p:sp>
      <p:grpSp>
        <p:nvGrpSpPr>
          <p:cNvPr id="40" name="Group 39">
            <a:extLst>
              <a:ext uri="{FF2B5EF4-FFF2-40B4-BE49-F238E27FC236}">
                <a16:creationId xmlns:a16="http://schemas.microsoft.com/office/drawing/2014/main" id="{1E5BA9B9-FC8D-736F-1478-3185D0A00506}"/>
              </a:ext>
            </a:extLst>
          </p:cNvPr>
          <p:cNvGrpSpPr/>
          <p:nvPr/>
        </p:nvGrpSpPr>
        <p:grpSpPr>
          <a:xfrm flipH="1">
            <a:off x="10449346" y="4684097"/>
            <a:ext cx="998388" cy="1359751"/>
            <a:chOff x="8134598" y="681914"/>
            <a:chExt cx="1497582" cy="2039627"/>
          </a:xfrm>
        </p:grpSpPr>
        <p:grpSp>
          <p:nvGrpSpPr>
            <p:cNvPr id="30" name="Group 3">
              <a:extLst>
                <a:ext uri="{FF2B5EF4-FFF2-40B4-BE49-F238E27FC236}">
                  <a16:creationId xmlns:a16="http://schemas.microsoft.com/office/drawing/2014/main" id="{F4BFC4DB-E5C1-C2A0-14A0-2EEFF3233848}"/>
                </a:ext>
              </a:extLst>
            </p:cNvPr>
            <p:cNvGrpSpPr/>
            <p:nvPr/>
          </p:nvGrpSpPr>
          <p:grpSpPr>
            <a:xfrm>
              <a:off x="8250172" y="946397"/>
              <a:ext cx="857867" cy="857867"/>
              <a:chOff x="0" y="0"/>
              <a:chExt cx="812800" cy="812800"/>
            </a:xfrm>
          </p:grpSpPr>
          <p:sp>
            <p:nvSpPr>
              <p:cNvPr id="31" name="Freeform 4">
                <a:extLst>
                  <a:ext uri="{FF2B5EF4-FFF2-40B4-BE49-F238E27FC236}">
                    <a16:creationId xmlns:a16="http://schemas.microsoft.com/office/drawing/2014/main" id="{DFA1B55E-BB05-544D-3F92-34AA3C29692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BF4B"/>
              </a:solid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32" name="TextBox 5">
                <a:extLst>
                  <a:ext uri="{FF2B5EF4-FFF2-40B4-BE49-F238E27FC236}">
                    <a16:creationId xmlns:a16="http://schemas.microsoft.com/office/drawing/2014/main" id="{20345366-576B-138F-0492-DC3B4A512D21}"/>
                  </a:ext>
                </a:extLst>
              </p:cNvPr>
              <p:cNvSpPr txBox="1"/>
              <p:nvPr/>
            </p:nvSpPr>
            <p:spPr>
              <a:xfrm>
                <a:off x="76200" y="85725"/>
                <a:ext cx="660400" cy="650875"/>
              </a:xfrm>
              <a:prstGeom prst="rect">
                <a:avLst/>
              </a:prstGeom>
            </p:spPr>
            <p:txBody>
              <a:bodyPr lIns="33867" tIns="33867" rIns="33867" bIns="33867" rtlCol="0" anchor="ctr"/>
              <a:lstStyle/>
              <a:p>
                <a:pPr algn="ctr">
                  <a:lnSpc>
                    <a:spcPts val="1237"/>
                  </a:lnSpc>
                </a:pPr>
                <a:endParaRPr sz="1200">
                  <a:latin typeface="Verdana" panose="020B0604030504040204" pitchFamily="34" charset="0"/>
                  <a:ea typeface="Verdana" panose="020B0604030504040204" pitchFamily="34" charset="0"/>
                  <a:cs typeface="Verdana" panose="020B0604030504040204" pitchFamily="34" charset="0"/>
                </a:endParaRPr>
              </a:p>
            </p:txBody>
          </p:sp>
        </p:grpSp>
        <p:sp>
          <p:nvSpPr>
            <p:cNvPr id="35" name="Freeform 7">
              <a:extLst>
                <a:ext uri="{FF2B5EF4-FFF2-40B4-BE49-F238E27FC236}">
                  <a16:creationId xmlns:a16="http://schemas.microsoft.com/office/drawing/2014/main" id="{C3199ACF-B18A-5896-2F08-22D12A63D5DF}"/>
                </a:ext>
              </a:extLst>
            </p:cNvPr>
            <p:cNvSpPr/>
            <p:nvPr/>
          </p:nvSpPr>
          <p:spPr>
            <a:xfrm>
              <a:off x="9027614" y="2116975"/>
              <a:ext cx="604566" cy="60456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nvGrpSpPr>
            <p:cNvPr id="37" name="Group 9">
              <a:extLst>
                <a:ext uri="{FF2B5EF4-FFF2-40B4-BE49-F238E27FC236}">
                  <a16:creationId xmlns:a16="http://schemas.microsoft.com/office/drawing/2014/main" id="{B43E3DD3-FCF1-4EAA-0608-9AC0AFD37F1C}"/>
                </a:ext>
              </a:extLst>
            </p:cNvPr>
            <p:cNvGrpSpPr/>
            <p:nvPr/>
          </p:nvGrpSpPr>
          <p:grpSpPr>
            <a:xfrm>
              <a:off x="8134598" y="681914"/>
              <a:ext cx="637633" cy="637633"/>
              <a:chOff x="0" y="0"/>
              <a:chExt cx="812800" cy="812800"/>
            </a:xfrm>
          </p:grpSpPr>
          <p:sp>
            <p:nvSpPr>
              <p:cNvPr id="38" name="Freeform 10">
                <a:extLst>
                  <a:ext uri="{FF2B5EF4-FFF2-40B4-BE49-F238E27FC236}">
                    <a16:creationId xmlns:a16="http://schemas.microsoft.com/office/drawing/2014/main" id="{0DBE76FC-888C-5419-021F-8E86BDE32D9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DE7E26"/>
                </a:solidFill>
                <a:prstDash val="solid"/>
                <a:miter/>
              </a:ln>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39" name="TextBox 11">
                <a:extLst>
                  <a:ext uri="{FF2B5EF4-FFF2-40B4-BE49-F238E27FC236}">
                    <a16:creationId xmlns:a16="http://schemas.microsoft.com/office/drawing/2014/main" id="{22D73680-68A5-29CE-4D6D-97E018CC8C05}"/>
                  </a:ext>
                </a:extLst>
              </p:cNvPr>
              <p:cNvSpPr txBox="1"/>
              <p:nvPr/>
            </p:nvSpPr>
            <p:spPr>
              <a:xfrm>
                <a:off x="76200" y="85725"/>
                <a:ext cx="660400" cy="650875"/>
              </a:xfrm>
              <a:prstGeom prst="rect">
                <a:avLst/>
              </a:prstGeom>
            </p:spPr>
            <p:txBody>
              <a:bodyPr lIns="33867" tIns="33867" rIns="33867" bIns="33867" rtlCol="0" anchor="ctr"/>
              <a:lstStyle/>
              <a:p>
                <a:pPr algn="ctr">
                  <a:lnSpc>
                    <a:spcPts val="1237"/>
                  </a:lnSpc>
                </a:pPr>
                <a:endParaRPr sz="1200">
                  <a:latin typeface="Verdana" panose="020B0604030504040204" pitchFamily="34" charset="0"/>
                  <a:ea typeface="Verdana" panose="020B0604030504040204" pitchFamily="34" charset="0"/>
                  <a:cs typeface="Verdana" panose="020B0604030504040204" pitchFamily="34" charset="0"/>
                </a:endParaRPr>
              </a:p>
            </p:txBody>
          </p:sp>
        </p:grpSp>
      </p:grpSp>
      <p:sp>
        <p:nvSpPr>
          <p:cNvPr id="34" name="Rectangle 33">
            <a:extLst>
              <a:ext uri="{FF2B5EF4-FFF2-40B4-BE49-F238E27FC236}">
                <a16:creationId xmlns:a16="http://schemas.microsoft.com/office/drawing/2014/main" id="{EDD5CE13-1C39-7E11-E7C1-4D29A3A9C919}"/>
              </a:ext>
            </a:extLst>
          </p:cNvPr>
          <p:cNvSpPr/>
          <p:nvPr/>
        </p:nvSpPr>
        <p:spPr>
          <a:xfrm>
            <a:off x="0" y="6464733"/>
            <a:ext cx="12192000" cy="393267"/>
          </a:xfrm>
          <a:prstGeom prst="rect">
            <a:avLst/>
          </a:prstGeom>
          <a:solidFill>
            <a:srgbClr val="6ABF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TextBox 35">
            <a:extLst>
              <a:ext uri="{FF2B5EF4-FFF2-40B4-BE49-F238E27FC236}">
                <a16:creationId xmlns:a16="http://schemas.microsoft.com/office/drawing/2014/main" id="{F99DC66B-24DB-E99F-CA9F-E90FD022F12B}"/>
              </a:ext>
            </a:extLst>
          </p:cNvPr>
          <p:cNvSpPr txBox="1"/>
          <p:nvPr/>
        </p:nvSpPr>
        <p:spPr>
          <a:xfrm>
            <a:off x="235383" y="6405986"/>
            <a:ext cx="3456213" cy="489534"/>
          </a:xfrm>
          <a:prstGeom prst="rect">
            <a:avLst/>
          </a:prstGeom>
          <a:noFill/>
        </p:spPr>
        <p:txBody>
          <a:bodyPr wrap="square" rtlCol="0" anchor="ctr">
            <a:noAutofit/>
          </a:bodyPr>
          <a:lstStyle/>
          <a:p>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Slide </a:t>
            </a:r>
            <a:fld id="{00000000-1234-1234-1234-123412341234}" type="slidenum">
              <a:rPr lang="en" sz="1200" b="1">
                <a:solidFill>
                  <a:schemeClr val="bg1"/>
                </a:solidFill>
                <a:latin typeface="Verdana" panose="020B0604030504040204" pitchFamily="34" charset="0"/>
                <a:ea typeface="Verdana" panose="020B0604030504040204" pitchFamily="34" charset="0"/>
                <a:cs typeface="Verdana" panose="020B0604030504040204" pitchFamily="34" charset="0"/>
                <a:sym typeface="Arial"/>
              </a:rPr>
              <a:pPr/>
              <a:t>31</a:t>
            </a:fld>
            <a:r>
              <a:rPr lang="en"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a:t>
            </a:r>
            <a:r>
              <a:rPr lang="en" sz="1200"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2025 NASFAA</a:t>
            </a:r>
            <a:endParaRP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Date Placeholder 2">
            <a:extLst>
              <a:ext uri="{FF2B5EF4-FFF2-40B4-BE49-F238E27FC236}">
                <a16:creationId xmlns:a16="http://schemas.microsoft.com/office/drawing/2014/main" id="{934DCA90-47F4-0B63-2FB8-8C85ACA524F8}"/>
              </a:ext>
            </a:extLst>
          </p:cNvPr>
          <p:cNvSpPr>
            <a:spLocks noGrp="1"/>
          </p:cNvSpPr>
          <p:nvPr>
            <p:ph type="dt" sz="half" idx="10"/>
          </p:nvPr>
        </p:nvSpPr>
        <p:spPr/>
        <p:txBody>
          <a:bodyPr/>
          <a:lstStyle/>
          <a:p>
            <a:fld id="{E19380E1-FB86-804B-B621-B563AB45AF45}" type="datetime1">
              <a:rPr lang="en-US" smtClean="0"/>
              <a:t>3/20/25</a:t>
            </a:fld>
            <a:endParaRPr lang="en-US"/>
          </a:p>
        </p:txBody>
      </p:sp>
    </p:spTree>
    <p:extLst>
      <p:ext uri="{BB962C8B-B14F-4D97-AF65-F5344CB8AC3E}">
        <p14:creationId xmlns:p14="http://schemas.microsoft.com/office/powerpoint/2010/main" val="256917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43B14-A14F-63C0-D322-75E3BD80DC05}"/>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4F003004-CEF1-6DED-6F03-2D87176E3E99}"/>
              </a:ext>
            </a:extLst>
          </p:cNvPr>
          <p:cNvSpPr txBox="1">
            <a:spLocks/>
          </p:cNvSpPr>
          <p:nvPr/>
        </p:nvSpPr>
        <p:spPr>
          <a:xfrm>
            <a:off x="516355" y="1670236"/>
            <a:ext cx="5467351" cy="4535908"/>
          </a:xfrm>
          <a:prstGeom prst="rect">
            <a:avLst/>
          </a:prstGeom>
          <a:solidFill>
            <a:schemeClr val="tx2">
              <a:lumMod val="50000"/>
              <a:lumOff val="50000"/>
              <a:alpha val="2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4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IRS Tax Return DataBase View (TRDBV) transcript; and</a:t>
            </a:r>
          </a:p>
          <a:p>
            <a:r>
              <a:rPr lang="en-US" dirty="0">
                <a:latin typeface="Arial" panose="020B0604020202020204" pitchFamily="34" charset="0"/>
                <a:cs typeface="Arial" panose="020B0604020202020204" pitchFamily="34" charset="0"/>
              </a:rPr>
              <a:t>Signed and dated statement from tax filer indicating they are victim of IRS tax-related identity theft and IRS has been made aware of it</a:t>
            </a:r>
          </a:p>
        </p:txBody>
      </p:sp>
      <p:sp>
        <p:nvSpPr>
          <p:cNvPr id="2" name="Title 1">
            <a:extLst>
              <a:ext uri="{FF2B5EF4-FFF2-40B4-BE49-F238E27FC236}">
                <a16:creationId xmlns:a16="http://schemas.microsoft.com/office/drawing/2014/main" id="{E1F805EE-7ACE-4348-E8C2-AE800FF4534E}"/>
              </a:ext>
            </a:extLst>
          </p:cNvPr>
          <p:cNvSpPr>
            <a:spLocks noGrp="1"/>
          </p:cNvSpPr>
          <p:nvPr>
            <p:ph type="title"/>
          </p:nvPr>
        </p:nvSpPr>
        <p:spPr>
          <a:xfrm>
            <a:off x="838200" y="12201"/>
            <a:ext cx="10515600" cy="1325563"/>
          </a:xfrm>
        </p:spPr>
        <p:txBody>
          <a:bodyPr/>
          <a:lstStyle/>
          <a:p>
            <a:r>
              <a:rPr lang="en-US" dirty="0"/>
              <a:t>IRS Tax-Related Identity Theft</a:t>
            </a:r>
          </a:p>
        </p:txBody>
      </p:sp>
      <p:sp>
        <p:nvSpPr>
          <p:cNvPr id="5" name="TextBox 4">
            <a:extLst>
              <a:ext uri="{FF2B5EF4-FFF2-40B4-BE49-F238E27FC236}">
                <a16:creationId xmlns:a16="http://schemas.microsoft.com/office/drawing/2014/main" id="{0E7D6311-D66E-EDEB-6A3A-0FEA1D4BECB3}"/>
              </a:ext>
            </a:extLst>
          </p:cNvPr>
          <p:cNvSpPr txBox="1"/>
          <p:nvPr/>
        </p:nvSpPr>
        <p:spPr>
          <a:xfrm>
            <a:off x="516355" y="1095114"/>
            <a:ext cx="5467351" cy="523220"/>
          </a:xfrm>
          <a:prstGeom prst="rect">
            <a:avLst/>
          </a:prstGeom>
          <a:solidFill>
            <a:srgbClr val="004E7D"/>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2024-25</a:t>
            </a:r>
          </a:p>
        </p:txBody>
      </p:sp>
      <p:sp>
        <p:nvSpPr>
          <p:cNvPr id="6" name="Content Placeholder 1">
            <a:extLst>
              <a:ext uri="{FF2B5EF4-FFF2-40B4-BE49-F238E27FC236}">
                <a16:creationId xmlns:a16="http://schemas.microsoft.com/office/drawing/2014/main" id="{A4CC143D-9D19-B929-BBF1-CD45830273C8}"/>
              </a:ext>
            </a:extLst>
          </p:cNvPr>
          <p:cNvSpPr txBox="1">
            <a:spLocks/>
          </p:cNvSpPr>
          <p:nvPr/>
        </p:nvSpPr>
        <p:spPr>
          <a:xfrm>
            <a:off x="6259658" y="1692006"/>
            <a:ext cx="5467351" cy="4535908"/>
          </a:xfrm>
          <a:prstGeom prst="rect">
            <a:avLst/>
          </a:prstGeom>
          <a:solidFill>
            <a:schemeClr val="tx2">
              <a:lumMod val="50000"/>
              <a:lumOff val="50000"/>
              <a:alpha val="25000"/>
            </a:schemeClr>
          </a:solidFill>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0000"/>
              <a:buFont typeface="Wingdings" pitchFamily="2" charset="2"/>
              <a:buChar char="Ø"/>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9pPr>
          </a:lstStyle>
          <a:p>
            <a:pPr marL="0" indent="0">
              <a:buNone/>
            </a:pPr>
            <a:endParaRPr lang="en-US" sz="600" dirty="0"/>
          </a:p>
          <a:p>
            <a:pPr marL="0" indent="0">
              <a:buNone/>
            </a:pPr>
            <a:r>
              <a:rPr lang="en-US" dirty="0"/>
              <a:t>Copy of signed 2023 tax return and applicable schedules and:</a:t>
            </a:r>
          </a:p>
          <a:p>
            <a:r>
              <a:rPr lang="en-US" dirty="0"/>
              <a:t>IRS 4674C letter (letter from IRS acknowledging identity theft), or</a:t>
            </a:r>
          </a:p>
          <a:p>
            <a:r>
              <a:rPr lang="en-US" dirty="0"/>
              <a:t>Signed and dated statement from tax filer indicating they are victim of IRS tax-related identity theft and IRS has been made aware of it</a:t>
            </a:r>
          </a:p>
        </p:txBody>
      </p:sp>
      <p:sp>
        <p:nvSpPr>
          <p:cNvPr id="7" name="TextBox 6">
            <a:extLst>
              <a:ext uri="{FF2B5EF4-FFF2-40B4-BE49-F238E27FC236}">
                <a16:creationId xmlns:a16="http://schemas.microsoft.com/office/drawing/2014/main" id="{2CB08EFB-3ACA-0A68-E37C-FB846714F03B}"/>
              </a:ext>
            </a:extLst>
          </p:cNvPr>
          <p:cNvSpPr txBox="1"/>
          <p:nvPr/>
        </p:nvSpPr>
        <p:spPr>
          <a:xfrm>
            <a:off x="6259658" y="1116884"/>
            <a:ext cx="5467351" cy="523220"/>
          </a:xfrm>
          <a:prstGeom prst="rect">
            <a:avLst/>
          </a:prstGeom>
          <a:solidFill>
            <a:srgbClr val="004E7D"/>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2025-26</a:t>
            </a:r>
          </a:p>
        </p:txBody>
      </p:sp>
      <p:sp>
        <p:nvSpPr>
          <p:cNvPr id="3" name="Date Placeholder 2">
            <a:extLst>
              <a:ext uri="{FF2B5EF4-FFF2-40B4-BE49-F238E27FC236}">
                <a16:creationId xmlns:a16="http://schemas.microsoft.com/office/drawing/2014/main" id="{75052810-2A43-38AB-EC8B-1FF0E375F6ED}"/>
              </a:ext>
            </a:extLst>
          </p:cNvPr>
          <p:cNvSpPr>
            <a:spLocks noGrp="1"/>
          </p:cNvSpPr>
          <p:nvPr>
            <p:ph type="dt" sz="half" idx="10"/>
          </p:nvPr>
        </p:nvSpPr>
        <p:spPr/>
        <p:txBody>
          <a:bodyPr/>
          <a:lstStyle/>
          <a:p>
            <a:fld id="{8F76160C-D5B0-7A4B-9B7D-F5B988428C68}" type="datetime1">
              <a:rPr lang="en-US" smtClean="0"/>
              <a:t>3/20/25</a:t>
            </a:fld>
            <a:endParaRPr lang="en-US" dirty="0"/>
          </a:p>
        </p:txBody>
      </p:sp>
    </p:spTree>
    <p:extLst>
      <p:ext uri="{BB962C8B-B14F-4D97-AF65-F5344CB8AC3E}">
        <p14:creationId xmlns:p14="http://schemas.microsoft.com/office/powerpoint/2010/main" val="1861064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7DC1A-27C2-D1D7-64F7-E55F8CCEF0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A43DC4-0CCF-675B-7B34-3037F11C02CF}"/>
              </a:ext>
            </a:extLst>
          </p:cNvPr>
          <p:cNvSpPr>
            <a:spLocks noGrp="1"/>
          </p:cNvSpPr>
          <p:nvPr>
            <p:ph type="title"/>
          </p:nvPr>
        </p:nvSpPr>
        <p:spPr>
          <a:xfrm>
            <a:off x="838200" y="12201"/>
            <a:ext cx="10515600" cy="1325563"/>
          </a:xfrm>
        </p:spPr>
        <p:txBody>
          <a:bodyPr/>
          <a:lstStyle/>
          <a:p>
            <a:r>
              <a:rPr lang="en-US" dirty="0"/>
              <a:t>IRS Tax-Related Identity Theft</a:t>
            </a:r>
          </a:p>
        </p:txBody>
      </p:sp>
      <p:sp>
        <p:nvSpPr>
          <p:cNvPr id="3" name="Content Placeholder 2">
            <a:extLst>
              <a:ext uri="{FF2B5EF4-FFF2-40B4-BE49-F238E27FC236}">
                <a16:creationId xmlns:a16="http://schemas.microsoft.com/office/drawing/2014/main" id="{55038ABD-B0AC-5216-FC99-4CA57A0EAF9C}"/>
              </a:ext>
            </a:extLst>
          </p:cNvPr>
          <p:cNvSpPr>
            <a:spLocks noGrp="1"/>
          </p:cNvSpPr>
          <p:nvPr>
            <p:ph idx="1"/>
          </p:nvPr>
        </p:nvSpPr>
        <p:spPr>
          <a:xfrm>
            <a:off x="6192253" y="1937920"/>
            <a:ext cx="4792579" cy="3500354"/>
          </a:xfrm>
        </p:spPr>
        <p:txBody>
          <a:bodyPr>
            <a:normAutofit/>
          </a:bodyPr>
          <a:lstStyle/>
          <a:p>
            <a:pPr marL="342900" marR="0" lvl="0" indent="-342900">
              <a:spcBef>
                <a:spcPts val="720"/>
              </a:spcBef>
              <a:spcAft>
                <a:spcPts val="720"/>
              </a:spcAft>
              <a:buFont typeface="Arial" panose="020B0604020202020204" pitchFamily="34" charset="0"/>
              <a:buChar char="●"/>
            </a:pPr>
            <a:r>
              <a:rPr lang="en-US" dirty="0">
                <a:ea typeface="Arial" panose="020B0604020202020204" pitchFamily="34" charset="0"/>
                <a:cs typeface="Noto Sans" panose="020B0502040504020204" pitchFamily="34" charset="0"/>
              </a:rPr>
              <a:t>Tax filer reports</a:t>
            </a:r>
            <a:r>
              <a:rPr lang="en-US" dirty="0">
                <a:effectLst/>
                <a:latin typeface="Arial" panose="020B0604020202020204" pitchFamily="34" charset="0"/>
                <a:ea typeface="Arial" panose="020B0604020202020204" pitchFamily="34" charset="0"/>
                <a:cs typeface="Noto Sans" panose="020B0502040504020204" pitchFamily="34" charset="0"/>
              </a:rPr>
              <a:t> to IRS Identity Protection Specialized Unit (IPSU) at 1-800-908-4490</a:t>
            </a:r>
          </a:p>
          <a:p>
            <a:pPr marL="342900" marR="0" lvl="0" indent="-342900">
              <a:spcBef>
                <a:spcPts val="720"/>
              </a:spcBef>
              <a:spcAft>
                <a:spcPts val="720"/>
              </a:spcAft>
              <a:buFont typeface="Arial" panose="020B0604020202020204" pitchFamily="34" charset="0"/>
              <a:buChar char="●"/>
            </a:pPr>
            <a:r>
              <a:rPr lang="en-US" dirty="0">
                <a:effectLst/>
                <a:latin typeface="Arial" panose="020B0604020202020204" pitchFamily="34" charset="0"/>
                <a:ea typeface="Arial" panose="020B0604020202020204" pitchFamily="34" charset="0"/>
              </a:rPr>
              <a:t>IRS Identity Theft Central website at </a:t>
            </a:r>
            <a:r>
              <a:rPr lang="en-US" u="sng" dirty="0">
                <a:solidFill>
                  <a:srgbClr val="0000FF"/>
                </a:solidFill>
                <a:effectLst/>
                <a:latin typeface="Arial" panose="020B0604020202020204" pitchFamily="34" charset="0"/>
                <a:ea typeface="Arial" panose="020B0604020202020204" pitchFamily="34" charset="0"/>
                <a:hlinkClick r:id="rId3"/>
              </a:rPr>
              <a:t>https://www.irs.gov/identity-theft-central</a:t>
            </a:r>
            <a:endParaRPr lang="en-US" sz="4000" dirty="0"/>
          </a:p>
        </p:txBody>
      </p:sp>
      <p:pic>
        <p:nvPicPr>
          <p:cNvPr id="4" name="Picture 3" descr="A letter of a tax return&#10;&#10;Description automatically generated">
            <a:extLst>
              <a:ext uri="{FF2B5EF4-FFF2-40B4-BE49-F238E27FC236}">
                <a16:creationId xmlns:a16="http://schemas.microsoft.com/office/drawing/2014/main" id="{15B755D9-8E28-1190-8535-019188AECDC3}"/>
              </a:ext>
            </a:extLst>
          </p:cNvPr>
          <p:cNvPicPr>
            <a:picLocks noChangeAspect="1"/>
          </p:cNvPicPr>
          <p:nvPr/>
        </p:nvPicPr>
        <p:blipFill>
          <a:blip r:embed="rId4"/>
          <a:stretch>
            <a:fillRect/>
          </a:stretch>
        </p:blipFill>
        <p:spPr>
          <a:xfrm>
            <a:off x="1399676" y="1142511"/>
            <a:ext cx="3910261" cy="5182914"/>
          </a:xfrm>
          <a:prstGeom prst="rect">
            <a:avLst/>
          </a:prstGeom>
          <a:effectLst>
            <a:outerShdw blurRad="63500" sx="102000" sy="102000" algn="ctr" rotWithShape="0">
              <a:prstClr val="black">
                <a:alpha val="40000"/>
              </a:prstClr>
            </a:outerShdw>
          </a:effectLst>
        </p:spPr>
      </p:pic>
      <p:sp>
        <p:nvSpPr>
          <p:cNvPr id="5" name="Date Placeholder 4">
            <a:extLst>
              <a:ext uri="{FF2B5EF4-FFF2-40B4-BE49-F238E27FC236}">
                <a16:creationId xmlns:a16="http://schemas.microsoft.com/office/drawing/2014/main" id="{3B19D905-ED72-BA86-4FE7-83575F7428F5}"/>
              </a:ext>
            </a:extLst>
          </p:cNvPr>
          <p:cNvSpPr>
            <a:spLocks noGrp="1"/>
          </p:cNvSpPr>
          <p:nvPr>
            <p:ph type="dt" sz="half" idx="10"/>
          </p:nvPr>
        </p:nvSpPr>
        <p:spPr/>
        <p:txBody>
          <a:bodyPr/>
          <a:lstStyle/>
          <a:p>
            <a:fld id="{93F5E5E2-4A23-B840-B063-6B3C4F653684}" type="datetime1">
              <a:rPr lang="en-US" smtClean="0"/>
              <a:t>3/20/25</a:t>
            </a:fld>
            <a:endParaRPr lang="en-US" dirty="0"/>
          </a:p>
        </p:txBody>
      </p:sp>
    </p:spTree>
    <p:extLst>
      <p:ext uri="{BB962C8B-B14F-4D97-AF65-F5344CB8AC3E}">
        <p14:creationId xmlns:p14="http://schemas.microsoft.com/office/powerpoint/2010/main" val="380467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AB54B"/>
        </a:solidFill>
        <a:effectLst/>
      </p:bgPr>
    </p:bg>
    <p:spTree>
      <p:nvGrpSpPr>
        <p:cNvPr id="1" name="">
          <a:extLst>
            <a:ext uri="{FF2B5EF4-FFF2-40B4-BE49-F238E27FC236}">
              <a16:creationId xmlns:a16="http://schemas.microsoft.com/office/drawing/2014/main" id="{1FAF7471-311A-F8F1-76B6-196E25DFF704}"/>
            </a:ext>
          </a:extLst>
        </p:cNvPr>
        <p:cNvGrpSpPr/>
        <p:nvPr/>
      </p:nvGrpSpPr>
      <p:grpSpPr>
        <a:xfrm>
          <a:off x="0" y="0"/>
          <a:ext cx="0" cy="0"/>
          <a:chOff x="0" y="0"/>
          <a:chExt cx="0" cy="0"/>
        </a:xfrm>
      </p:grpSpPr>
      <p:pic>
        <p:nvPicPr>
          <p:cNvPr id="2" name="Picture 1" descr="A person looking at a computer screen&#10;&#10;Description automatically generated">
            <a:extLst>
              <a:ext uri="{FF2B5EF4-FFF2-40B4-BE49-F238E27FC236}">
                <a16:creationId xmlns:a16="http://schemas.microsoft.com/office/drawing/2014/main" id="{31A4AB2D-A553-BDE3-D20D-697A96FFAF71}"/>
              </a:ext>
            </a:extLst>
          </p:cNvPr>
          <p:cNvPicPr>
            <a:picLocks noChangeAspect="1"/>
          </p:cNvPicPr>
          <p:nvPr/>
        </p:nvPicPr>
        <p:blipFill rotWithShape="1">
          <a:blip r:embed="rId2">
            <a:duotone>
              <a:prstClr val="black"/>
              <a:schemeClr val="accent3">
                <a:tint val="45000"/>
                <a:satMod val="400000"/>
              </a:schemeClr>
            </a:duotone>
            <a:alphaModFix amt="30000"/>
          </a:blip>
          <a:srcRect l="22627"/>
          <a:stretch/>
        </p:blipFill>
        <p:spPr>
          <a:xfrm>
            <a:off x="-1" y="0"/>
            <a:ext cx="12192001" cy="6858000"/>
          </a:xfrm>
          <a:prstGeom prst="rect">
            <a:avLst/>
          </a:prstGeom>
        </p:spPr>
      </p:pic>
      <p:sp>
        <p:nvSpPr>
          <p:cNvPr id="16" name="TextBox 15">
            <a:extLst>
              <a:ext uri="{FF2B5EF4-FFF2-40B4-BE49-F238E27FC236}">
                <a16:creationId xmlns:a16="http://schemas.microsoft.com/office/drawing/2014/main" id="{CA9A758D-5CFE-BFAC-4BEA-FC136EAAC3B8}"/>
              </a:ext>
            </a:extLst>
          </p:cNvPr>
          <p:cNvSpPr txBox="1"/>
          <p:nvPr/>
        </p:nvSpPr>
        <p:spPr>
          <a:xfrm>
            <a:off x="611625" y="4684096"/>
            <a:ext cx="9335984" cy="436017"/>
          </a:xfrm>
          <a:prstGeom prst="rect">
            <a:avLst/>
          </a:prstGeom>
        </p:spPr>
        <p:txBody>
          <a:bodyPr wrap="square" lIns="0" tIns="0" rIns="0" bIns="0" rtlCol="0" anchor="t">
            <a:noAutofit/>
          </a:bodyPr>
          <a:lstStyle/>
          <a:p>
            <a:pPr>
              <a:lnSpc>
                <a:spcPts val="3390"/>
              </a:lnSpc>
            </a:pPr>
            <a:r>
              <a:rPr lang="en-US" sz="4400" spc="-89" dirty="0">
                <a:solidFill>
                  <a:schemeClr val="bg1"/>
                </a:solidFill>
                <a:latin typeface="Verdana" panose="020B0604030504040204" pitchFamily="34" charset="0"/>
                <a:ea typeface="Verdana" panose="020B0604030504040204" pitchFamily="34" charset="0"/>
                <a:cs typeface="Verdana" panose="020B0604030504040204" pitchFamily="34" charset="0"/>
              </a:rPr>
              <a:t>Amended Tax Returns</a:t>
            </a:r>
          </a:p>
        </p:txBody>
      </p:sp>
      <p:grpSp>
        <p:nvGrpSpPr>
          <p:cNvPr id="40" name="Group 39">
            <a:extLst>
              <a:ext uri="{FF2B5EF4-FFF2-40B4-BE49-F238E27FC236}">
                <a16:creationId xmlns:a16="http://schemas.microsoft.com/office/drawing/2014/main" id="{F6B6D7D8-217C-E195-5A88-06AE3BFA71BA}"/>
              </a:ext>
            </a:extLst>
          </p:cNvPr>
          <p:cNvGrpSpPr/>
          <p:nvPr/>
        </p:nvGrpSpPr>
        <p:grpSpPr>
          <a:xfrm flipH="1">
            <a:off x="10449346" y="4684097"/>
            <a:ext cx="998388" cy="1359751"/>
            <a:chOff x="8134598" y="681914"/>
            <a:chExt cx="1497582" cy="2039627"/>
          </a:xfrm>
        </p:grpSpPr>
        <p:grpSp>
          <p:nvGrpSpPr>
            <p:cNvPr id="30" name="Group 3">
              <a:extLst>
                <a:ext uri="{FF2B5EF4-FFF2-40B4-BE49-F238E27FC236}">
                  <a16:creationId xmlns:a16="http://schemas.microsoft.com/office/drawing/2014/main" id="{0962F248-2485-2863-E2D2-2E7C1036578B}"/>
                </a:ext>
              </a:extLst>
            </p:cNvPr>
            <p:cNvGrpSpPr/>
            <p:nvPr/>
          </p:nvGrpSpPr>
          <p:grpSpPr>
            <a:xfrm>
              <a:off x="8250172" y="946397"/>
              <a:ext cx="857867" cy="857867"/>
              <a:chOff x="0" y="0"/>
              <a:chExt cx="812800" cy="812800"/>
            </a:xfrm>
          </p:grpSpPr>
          <p:sp>
            <p:nvSpPr>
              <p:cNvPr id="31" name="Freeform 4">
                <a:extLst>
                  <a:ext uri="{FF2B5EF4-FFF2-40B4-BE49-F238E27FC236}">
                    <a16:creationId xmlns:a16="http://schemas.microsoft.com/office/drawing/2014/main" id="{DDE5DB0F-5A9D-6DDC-0F0D-D6FD20C8AD1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E7D"/>
              </a:solid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32" name="TextBox 5">
                <a:extLst>
                  <a:ext uri="{FF2B5EF4-FFF2-40B4-BE49-F238E27FC236}">
                    <a16:creationId xmlns:a16="http://schemas.microsoft.com/office/drawing/2014/main" id="{AB5F8FEB-D61F-4E6B-3279-F717B2E7B9B9}"/>
                  </a:ext>
                </a:extLst>
              </p:cNvPr>
              <p:cNvSpPr txBox="1"/>
              <p:nvPr/>
            </p:nvSpPr>
            <p:spPr>
              <a:xfrm>
                <a:off x="76200" y="85725"/>
                <a:ext cx="660400" cy="650875"/>
              </a:xfrm>
              <a:prstGeom prst="rect">
                <a:avLst/>
              </a:prstGeom>
            </p:spPr>
            <p:txBody>
              <a:bodyPr lIns="33867" tIns="33867" rIns="33867" bIns="33867" rtlCol="0" anchor="ctr"/>
              <a:lstStyle/>
              <a:p>
                <a:pPr algn="ctr">
                  <a:lnSpc>
                    <a:spcPts val="1237"/>
                  </a:lnSpc>
                </a:pPr>
                <a:endParaRPr sz="1200">
                  <a:latin typeface="Verdana" panose="020B0604030504040204" pitchFamily="34" charset="0"/>
                  <a:ea typeface="Verdana" panose="020B0604030504040204" pitchFamily="34" charset="0"/>
                  <a:cs typeface="Verdana" panose="020B0604030504040204" pitchFamily="34" charset="0"/>
                </a:endParaRPr>
              </a:p>
            </p:txBody>
          </p:sp>
        </p:grpSp>
        <p:sp>
          <p:nvSpPr>
            <p:cNvPr id="35" name="Freeform 7">
              <a:extLst>
                <a:ext uri="{FF2B5EF4-FFF2-40B4-BE49-F238E27FC236}">
                  <a16:creationId xmlns:a16="http://schemas.microsoft.com/office/drawing/2014/main" id="{A6D98F1C-8698-6258-5B7F-003D65C36AA2}"/>
                </a:ext>
              </a:extLst>
            </p:cNvPr>
            <p:cNvSpPr/>
            <p:nvPr/>
          </p:nvSpPr>
          <p:spPr>
            <a:xfrm>
              <a:off x="9027614" y="2116975"/>
              <a:ext cx="604566" cy="60456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nvGrpSpPr>
            <p:cNvPr id="37" name="Group 9">
              <a:extLst>
                <a:ext uri="{FF2B5EF4-FFF2-40B4-BE49-F238E27FC236}">
                  <a16:creationId xmlns:a16="http://schemas.microsoft.com/office/drawing/2014/main" id="{D45552B1-592C-54FA-51E4-ABFD382B520D}"/>
                </a:ext>
              </a:extLst>
            </p:cNvPr>
            <p:cNvGrpSpPr/>
            <p:nvPr/>
          </p:nvGrpSpPr>
          <p:grpSpPr>
            <a:xfrm>
              <a:off x="8134598" y="681914"/>
              <a:ext cx="637633" cy="637633"/>
              <a:chOff x="0" y="0"/>
              <a:chExt cx="812800" cy="812800"/>
            </a:xfrm>
          </p:grpSpPr>
          <p:sp>
            <p:nvSpPr>
              <p:cNvPr id="38" name="Freeform 10">
                <a:extLst>
                  <a:ext uri="{FF2B5EF4-FFF2-40B4-BE49-F238E27FC236}">
                    <a16:creationId xmlns:a16="http://schemas.microsoft.com/office/drawing/2014/main" id="{CB799D41-C8E6-1706-0E18-88A23123118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DE7E26"/>
                </a:solidFill>
                <a:prstDash val="solid"/>
                <a:miter/>
              </a:ln>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39" name="TextBox 11">
                <a:extLst>
                  <a:ext uri="{FF2B5EF4-FFF2-40B4-BE49-F238E27FC236}">
                    <a16:creationId xmlns:a16="http://schemas.microsoft.com/office/drawing/2014/main" id="{D055819B-AB34-6C8A-4226-D51B7536D57E}"/>
                  </a:ext>
                </a:extLst>
              </p:cNvPr>
              <p:cNvSpPr txBox="1"/>
              <p:nvPr/>
            </p:nvSpPr>
            <p:spPr>
              <a:xfrm>
                <a:off x="76200" y="85725"/>
                <a:ext cx="660400" cy="650875"/>
              </a:xfrm>
              <a:prstGeom prst="rect">
                <a:avLst/>
              </a:prstGeom>
            </p:spPr>
            <p:txBody>
              <a:bodyPr lIns="33867" tIns="33867" rIns="33867" bIns="33867" rtlCol="0" anchor="ctr"/>
              <a:lstStyle/>
              <a:p>
                <a:pPr algn="ctr">
                  <a:lnSpc>
                    <a:spcPts val="1237"/>
                  </a:lnSpc>
                </a:pPr>
                <a:endParaRPr sz="1200">
                  <a:latin typeface="Verdana" panose="020B0604030504040204" pitchFamily="34" charset="0"/>
                  <a:ea typeface="Verdana" panose="020B0604030504040204" pitchFamily="34" charset="0"/>
                  <a:cs typeface="Verdana" panose="020B0604030504040204" pitchFamily="34" charset="0"/>
                </a:endParaRPr>
              </a:p>
            </p:txBody>
          </p:sp>
        </p:grpSp>
      </p:grpSp>
      <p:sp>
        <p:nvSpPr>
          <p:cNvPr id="34" name="Rectangle 33">
            <a:extLst>
              <a:ext uri="{FF2B5EF4-FFF2-40B4-BE49-F238E27FC236}">
                <a16:creationId xmlns:a16="http://schemas.microsoft.com/office/drawing/2014/main" id="{B5365E3A-7F72-CFDD-DCE2-CF9F0AD21733}"/>
              </a:ext>
            </a:extLst>
          </p:cNvPr>
          <p:cNvSpPr/>
          <p:nvPr/>
        </p:nvSpPr>
        <p:spPr>
          <a:xfrm>
            <a:off x="0" y="6464733"/>
            <a:ext cx="12192000" cy="393267"/>
          </a:xfrm>
          <a:prstGeom prst="rect">
            <a:avLst/>
          </a:prstGeom>
          <a:solidFill>
            <a:srgbClr val="004E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TextBox 2">
            <a:extLst>
              <a:ext uri="{FF2B5EF4-FFF2-40B4-BE49-F238E27FC236}">
                <a16:creationId xmlns:a16="http://schemas.microsoft.com/office/drawing/2014/main" id="{DC7033B9-8374-196E-32A7-F4B1FDCC1746}"/>
              </a:ext>
            </a:extLst>
          </p:cNvPr>
          <p:cNvSpPr txBox="1"/>
          <p:nvPr/>
        </p:nvSpPr>
        <p:spPr>
          <a:xfrm>
            <a:off x="235383" y="6405986"/>
            <a:ext cx="3456213" cy="489534"/>
          </a:xfrm>
          <a:prstGeom prst="rect">
            <a:avLst/>
          </a:prstGeom>
          <a:noFill/>
        </p:spPr>
        <p:txBody>
          <a:bodyPr wrap="square" rtlCol="0" anchor="ctr">
            <a:noAutofit/>
          </a:bodyPr>
          <a:lstStyle/>
          <a:p>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Slide </a:t>
            </a:r>
            <a:fld id="{00000000-1234-1234-1234-123412341234}" type="slidenum">
              <a:rPr lang="en" sz="1200" b="1">
                <a:solidFill>
                  <a:schemeClr val="bg1"/>
                </a:solidFill>
                <a:latin typeface="Verdana" panose="020B0604030504040204" pitchFamily="34" charset="0"/>
                <a:ea typeface="Verdana" panose="020B0604030504040204" pitchFamily="34" charset="0"/>
                <a:cs typeface="Verdana" panose="020B0604030504040204" pitchFamily="34" charset="0"/>
                <a:sym typeface="Arial"/>
              </a:rPr>
              <a:pPr/>
              <a:t>34</a:t>
            </a:fld>
            <a:r>
              <a:rPr lang="en"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a:t>
            </a:r>
            <a:r>
              <a:rPr lang="en" sz="1200"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2025 NASFAA</a:t>
            </a:r>
            <a:endParaRP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ate Placeholder 3">
            <a:extLst>
              <a:ext uri="{FF2B5EF4-FFF2-40B4-BE49-F238E27FC236}">
                <a16:creationId xmlns:a16="http://schemas.microsoft.com/office/drawing/2014/main" id="{C5288F87-188D-3481-1651-EC2C653B6866}"/>
              </a:ext>
            </a:extLst>
          </p:cNvPr>
          <p:cNvSpPr>
            <a:spLocks noGrp="1"/>
          </p:cNvSpPr>
          <p:nvPr>
            <p:ph type="dt" sz="half" idx="10"/>
          </p:nvPr>
        </p:nvSpPr>
        <p:spPr/>
        <p:txBody>
          <a:bodyPr/>
          <a:lstStyle/>
          <a:p>
            <a:fld id="{61845B9A-9AD8-CB4D-B587-B9416C92EBE0}" type="datetime1">
              <a:rPr lang="en-US" smtClean="0"/>
              <a:t>3/20/25</a:t>
            </a:fld>
            <a:endParaRPr lang="en-US"/>
          </a:p>
        </p:txBody>
      </p:sp>
    </p:spTree>
    <p:extLst>
      <p:ext uri="{BB962C8B-B14F-4D97-AF65-F5344CB8AC3E}">
        <p14:creationId xmlns:p14="http://schemas.microsoft.com/office/powerpoint/2010/main" val="2400013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9F6F4-524D-16C6-358D-1CB1302E6A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E03038-CD5E-1439-54BB-426D375ABE53}"/>
              </a:ext>
            </a:extLst>
          </p:cNvPr>
          <p:cNvSpPr>
            <a:spLocks noGrp="1"/>
          </p:cNvSpPr>
          <p:nvPr>
            <p:ph type="title"/>
          </p:nvPr>
        </p:nvSpPr>
        <p:spPr>
          <a:xfrm>
            <a:off x="838200" y="12201"/>
            <a:ext cx="10515600" cy="1325563"/>
          </a:xfrm>
        </p:spPr>
        <p:txBody>
          <a:bodyPr/>
          <a:lstStyle/>
          <a:p>
            <a:r>
              <a:rPr lang="en-US" dirty="0"/>
              <a:t>Scenario—Amended Tax Returns</a:t>
            </a:r>
          </a:p>
        </p:txBody>
      </p:sp>
      <p:sp>
        <p:nvSpPr>
          <p:cNvPr id="3" name="Content Placeholder 2">
            <a:extLst>
              <a:ext uri="{FF2B5EF4-FFF2-40B4-BE49-F238E27FC236}">
                <a16:creationId xmlns:a16="http://schemas.microsoft.com/office/drawing/2014/main" id="{9A749497-6490-A9EE-0642-259843EEAB5E}"/>
              </a:ext>
            </a:extLst>
          </p:cNvPr>
          <p:cNvSpPr>
            <a:spLocks noGrp="1"/>
          </p:cNvSpPr>
          <p:nvPr>
            <p:ph idx="1"/>
          </p:nvPr>
        </p:nvSpPr>
        <p:spPr>
          <a:xfrm>
            <a:off x="1287376" y="1825625"/>
            <a:ext cx="5931568" cy="4351338"/>
          </a:xfrm>
        </p:spPr>
        <p:txBody>
          <a:bodyPr/>
          <a:lstStyle/>
          <a:p>
            <a:r>
              <a:rPr lang="en-US" dirty="0"/>
              <a:t>Kyler filed her 2023 tax return in March 2024</a:t>
            </a:r>
          </a:p>
          <a:p>
            <a:r>
              <a:rPr lang="en-US" dirty="0"/>
              <a:t>Three weeks later, she discovered an error and filed a 1040-X amended tax return</a:t>
            </a:r>
          </a:p>
          <a:p>
            <a:r>
              <a:rPr lang="en-US" dirty="0"/>
              <a:t>Kyler filed her 2025-26 FAFSA in January 2025</a:t>
            </a:r>
          </a:p>
        </p:txBody>
      </p:sp>
      <p:grpSp>
        <p:nvGrpSpPr>
          <p:cNvPr id="4" name="Group 3">
            <a:extLst>
              <a:ext uri="{FF2B5EF4-FFF2-40B4-BE49-F238E27FC236}">
                <a16:creationId xmlns:a16="http://schemas.microsoft.com/office/drawing/2014/main" id="{DF4BEF98-3CD7-8191-CB0D-C0F79E7F5AE6}"/>
              </a:ext>
            </a:extLst>
          </p:cNvPr>
          <p:cNvGrpSpPr/>
          <p:nvPr/>
        </p:nvGrpSpPr>
        <p:grpSpPr>
          <a:xfrm>
            <a:off x="8433495" y="971967"/>
            <a:ext cx="2512693" cy="5475426"/>
            <a:chOff x="8433495" y="971967"/>
            <a:chExt cx="2512693" cy="5475426"/>
          </a:xfrm>
        </p:grpSpPr>
        <p:pic>
          <p:nvPicPr>
            <p:cNvPr id="5" name="Picture 4">
              <a:extLst>
                <a:ext uri="{FF2B5EF4-FFF2-40B4-BE49-F238E27FC236}">
                  <a16:creationId xmlns:a16="http://schemas.microsoft.com/office/drawing/2014/main" id="{3C5B5CC3-09D8-2DE4-F72B-2C64DEF924C3}"/>
                </a:ext>
              </a:extLst>
            </p:cNvPr>
            <p:cNvPicPr>
              <a:picLocks noChangeAspect="1"/>
            </p:cNvPicPr>
            <p:nvPr/>
          </p:nvPicPr>
          <p:blipFill>
            <a:blip r:embed="rId3"/>
            <a:stretch>
              <a:fillRect/>
            </a:stretch>
          </p:blipFill>
          <p:spPr>
            <a:xfrm>
              <a:off x="8433495" y="971967"/>
              <a:ext cx="1933845" cy="5430008"/>
            </a:xfrm>
            <a:prstGeom prst="rect">
              <a:avLst/>
            </a:prstGeom>
          </p:spPr>
        </p:pic>
        <p:sp>
          <p:nvSpPr>
            <p:cNvPr id="6" name="Rectangle 5">
              <a:extLst>
                <a:ext uri="{FF2B5EF4-FFF2-40B4-BE49-F238E27FC236}">
                  <a16:creationId xmlns:a16="http://schemas.microsoft.com/office/drawing/2014/main" id="{946826DC-DBB8-599E-76D5-6BF1E6425044}"/>
                </a:ext>
              </a:extLst>
            </p:cNvPr>
            <p:cNvSpPr/>
            <p:nvPr/>
          </p:nvSpPr>
          <p:spPr>
            <a:xfrm>
              <a:off x="10203542" y="1769533"/>
              <a:ext cx="742646" cy="46324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93465D-CCE7-0387-DBA4-448EBF5A081B}"/>
                </a:ext>
              </a:extLst>
            </p:cNvPr>
            <p:cNvSpPr/>
            <p:nvPr/>
          </p:nvSpPr>
          <p:spPr>
            <a:xfrm>
              <a:off x="9968046" y="5130800"/>
              <a:ext cx="677637" cy="13165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Date Placeholder 7">
            <a:extLst>
              <a:ext uri="{FF2B5EF4-FFF2-40B4-BE49-F238E27FC236}">
                <a16:creationId xmlns:a16="http://schemas.microsoft.com/office/drawing/2014/main" id="{00AC413B-DD18-0E0D-9475-B2CA1EE6A098}"/>
              </a:ext>
            </a:extLst>
          </p:cNvPr>
          <p:cNvSpPr>
            <a:spLocks noGrp="1"/>
          </p:cNvSpPr>
          <p:nvPr>
            <p:ph type="dt" sz="half" idx="10"/>
          </p:nvPr>
        </p:nvSpPr>
        <p:spPr/>
        <p:txBody>
          <a:bodyPr/>
          <a:lstStyle/>
          <a:p>
            <a:fld id="{2DE5B617-E4DC-B541-ABFA-2E10480AD102}" type="datetime1">
              <a:rPr lang="en-US" smtClean="0"/>
              <a:t>3/20/25</a:t>
            </a:fld>
            <a:endParaRPr lang="en-US" dirty="0"/>
          </a:p>
        </p:txBody>
      </p:sp>
    </p:spTree>
    <p:extLst>
      <p:ext uri="{BB962C8B-B14F-4D97-AF65-F5344CB8AC3E}">
        <p14:creationId xmlns:p14="http://schemas.microsoft.com/office/powerpoint/2010/main" val="1772265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869F3-032A-9590-716A-AB06BA5865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E95075-14A2-BB4E-590A-FE58631DA8CE}"/>
              </a:ext>
            </a:extLst>
          </p:cNvPr>
          <p:cNvSpPr>
            <a:spLocks noGrp="1"/>
          </p:cNvSpPr>
          <p:nvPr>
            <p:ph type="title"/>
          </p:nvPr>
        </p:nvSpPr>
        <p:spPr>
          <a:xfrm>
            <a:off x="838200" y="12201"/>
            <a:ext cx="10515600" cy="1325563"/>
          </a:xfrm>
        </p:spPr>
        <p:txBody>
          <a:bodyPr/>
          <a:lstStyle/>
          <a:p>
            <a:r>
              <a:rPr lang="en-US" dirty="0"/>
              <a:t>Pop Quiz</a:t>
            </a:r>
          </a:p>
        </p:txBody>
      </p:sp>
      <p:sp>
        <p:nvSpPr>
          <p:cNvPr id="4" name="Content Placeholder 1">
            <a:extLst>
              <a:ext uri="{FF2B5EF4-FFF2-40B4-BE49-F238E27FC236}">
                <a16:creationId xmlns:a16="http://schemas.microsoft.com/office/drawing/2014/main" id="{48B18B49-8B1C-2B57-90C8-16F571736984}"/>
              </a:ext>
            </a:extLst>
          </p:cNvPr>
          <p:cNvSpPr txBox="1">
            <a:spLocks/>
          </p:cNvSpPr>
          <p:nvPr/>
        </p:nvSpPr>
        <p:spPr>
          <a:xfrm>
            <a:off x="1093870" y="2142585"/>
            <a:ext cx="6911141" cy="308877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400" i="1" dirty="0"/>
              <a:t>The school needs to collect amended tax return documents (such as a copy of the 1040-X) to complete verification.</a:t>
            </a:r>
          </a:p>
          <a:p>
            <a:pPr marL="798513" lvl="1" indent="-523875">
              <a:lnSpc>
                <a:spcPct val="100000"/>
              </a:lnSpc>
              <a:spcBef>
                <a:spcPts val="1200"/>
              </a:spcBef>
              <a:buSzPct val="100000"/>
              <a:buFont typeface="Wingdings" pitchFamily="2" charset="2"/>
              <a:buChar char="q"/>
            </a:pPr>
            <a:r>
              <a:rPr lang="en-US" sz="3400" i="1" dirty="0"/>
              <a:t>True</a:t>
            </a:r>
          </a:p>
          <a:p>
            <a:pPr marL="798513" lvl="1" indent="-523875">
              <a:lnSpc>
                <a:spcPct val="100000"/>
              </a:lnSpc>
              <a:spcBef>
                <a:spcPts val="1200"/>
              </a:spcBef>
              <a:buSzPct val="100000"/>
              <a:buFont typeface="Wingdings" pitchFamily="2" charset="2"/>
              <a:buChar char="q"/>
            </a:pPr>
            <a:r>
              <a:rPr lang="en-US" sz="3400" i="1" dirty="0"/>
              <a:t>False</a:t>
            </a:r>
          </a:p>
          <a:p>
            <a:endParaRPr lang="en-US" sz="3200" dirty="0"/>
          </a:p>
        </p:txBody>
      </p:sp>
      <p:grpSp>
        <p:nvGrpSpPr>
          <p:cNvPr id="5" name="Group 4">
            <a:extLst>
              <a:ext uri="{FF2B5EF4-FFF2-40B4-BE49-F238E27FC236}">
                <a16:creationId xmlns:a16="http://schemas.microsoft.com/office/drawing/2014/main" id="{EB3CDC18-F598-2FE4-57D8-26B6EC0267AD}"/>
              </a:ext>
            </a:extLst>
          </p:cNvPr>
          <p:cNvGrpSpPr/>
          <p:nvPr/>
        </p:nvGrpSpPr>
        <p:grpSpPr>
          <a:xfrm>
            <a:off x="8433495" y="971967"/>
            <a:ext cx="2512693" cy="5475426"/>
            <a:chOff x="8433495" y="971967"/>
            <a:chExt cx="2512693" cy="5475426"/>
          </a:xfrm>
        </p:grpSpPr>
        <p:pic>
          <p:nvPicPr>
            <p:cNvPr id="6" name="Picture 5">
              <a:extLst>
                <a:ext uri="{FF2B5EF4-FFF2-40B4-BE49-F238E27FC236}">
                  <a16:creationId xmlns:a16="http://schemas.microsoft.com/office/drawing/2014/main" id="{7EB29D19-065C-EB29-6434-B31BDE7FDE80}"/>
                </a:ext>
              </a:extLst>
            </p:cNvPr>
            <p:cNvPicPr>
              <a:picLocks noChangeAspect="1"/>
            </p:cNvPicPr>
            <p:nvPr/>
          </p:nvPicPr>
          <p:blipFill>
            <a:blip r:embed="rId3"/>
            <a:stretch>
              <a:fillRect/>
            </a:stretch>
          </p:blipFill>
          <p:spPr>
            <a:xfrm>
              <a:off x="8433495" y="971967"/>
              <a:ext cx="1933845" cy="5430008"/>
            </a:xfrm>
            <a:prstGeom prst="rect">
              <a:avLst/>
            </a:prstGeom>
          </p:spPr>
        </p:pic>
        <p:sp>
          <p:nvSpPr>
            <p:cNvPr id="7" name="Rectangle 6">
              <a:extLst>
                <a:ext uri="{FF2B5EF4-FFF2-40B4-BE49-F238E27FC236}">
                  <a16:creationId xmlns:a16="http://schemas.microsoft.com/office/drawing/2014/main" id="{B24F701B-800F-BFAF-FB37-C135A539E984}"/>
                </a:ext>
              </a:extLst>
            </p:cNvPr>
            <p:cNvSpPr/>
            <p:nvPr/>
          </p:nvSpPr>
          <p:spPr>
            <a:xfrm>
              <a:off x="10203542" y="1769533"/>
              <a:ext cx="742646" cy="46324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FCA8D15-D6E3-A389-421D-03FCF02B9848}"/>
                </a:ext>
              </a:extLst>
            </p:cNvPr>
            <p:cNvSpPr/>
            <p:nvPr/>
          </p:nvSpPr>
          <p:spPr>
            <a:xfrm>
              <a:off x="9968046" y="5130800"/>
              <a:ext cx="677637" cy="13165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Date Placeholder 2">
            <a:extLst>
              <a:ext uri="{FF2B5EF4-FFF2-40B4-BE49-F238E27FC236}">
                <a16:creationId xmlns:a16="http://schemas.microsoft.com/office/drawing/2014/main" id="{3D16495A-5E87-2C05-9501-1D063A86E943}"/>
              </a:ext>
            </a:extLst>
          </p:cNvPr>
          <p:cNvSpPr>
            <a:spLocks noGrp="1"/>
          </p:cNvSpPr>
          <p:nvPr>
            <p:ph type="dt" sz="half" idx="10"/>
          </p:nvPr>
        </p:nvSpPr>
        <p:spPr/>
        <p:txBody>
          <a:bodyPr/>
          <a:lstStyle/>
          <a:p>
            <a:fld id="{2041324C-32BD-FB4E-8584-BE73729B45D4}" type="datetime1">
              <a:rPr lang="en-US" smtClean="0"/>
              <a:t>3/20/25</a:t>
            </a:fld>
            <a:endParaRPr lang="en-US" dirty="0"/>
          </a:p>
        </p:txBody>
      </p:sp>
    </p:spTree>
    <p:extLst>
      <p:ext uri="{BB962C8B-B14F-4D97-AF65-F5344CB8AC3E}">
        <p14:creationId xmlns:p14="http://schemas.microsoft.com/office/powerpoint/2010/main" val="3520902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400D4-44D7-14ED-3958-65872671ABF4}"/>
            </a:ext>
          </a:extLst>
        </p:cNvPr>
        <p:cNvGrpSpPr/>
        <p:nvPr/>
      </p:nvGrpSpPr>
      <p:grpSpPr>
        <a:xfrm>
          <a:off x="0" y="0"/>
          <a:ext cx="0" cy="0"/>
          <a:chOff x="0" y="0"/>
          <a:chExt cx="0" cy="0"/>
        </a:xfrm>
      </p:grpSpPr>
      <p:grpSp>
        <p:nvGrpSpPr>
          <p:cNvPr id="32" name="Group 31">
            <a:extLst>
              <a:ext uri="{FF2B5EF4-FFF2-40B4-BE49-F238E27FC236}">
                <a16:creationId xmlns:a16="http://schemas.microsoft.com/office/drawing/2014/main" id="{C7F23A17-63FC-AD20-85EF-9ADA336B341A}"/>
              </a:ext>
            </a:extLst>
          </p:cNvPr>
          <p:cNvGrpSpPr/>
          <p:nvPr/>
        </p:nvGrpSpPr>
        <p:grpSpPr>
          <a:xfrm>
            <a:off x="9066398" y="1827692"/>
            <a:ext cx="1725854" cy="1725854"/>
            <a:chOff x="1060805" y="2050850"/>
            <a:chExt cx="1725854" cy="1725854"/>
          </a:xfrm>
        </p:grpSpPr>
        <p:sp>
          <p:nvSpPr>
            <p:cNvPr id="2" name="Freeform 2">
              <a:extLst>
                <a:ext uri="{FF2B5EF4-FFF2-40B4-BE49-F238E27FC236}">
                  <a16:creationId xmlns:a16="http://schemas.microsoft.com/office/drawing/2014/main" id="{1BE547A8-6483-4A65-D508-5D9D908EC0F3}"/>
                </a:ext>
              </a:extLst>
            </p:cNvPr>
            <p:cNvSpPr/>
            <p:nvPr/>
          </p:nvSpPr>
          <p:spPr>
            <a:xfrm>
              <a:off x="1060805" y="2050850"/>
              <a:ext cx="1725854" cy="1725854"/>
            </a:xfrm>
            <a:custGeom>
              <a:avLst/>
              <a:gdLst/>
              <a:ahLst/>
              <a:cxnLst/>
              <a:rect l="l" t="t" r="r" b="b"/>
              <a:pathLst>
                <a:path w="2588781" h="2588781">
                  <a:moveTo>
                    <a:pt x="0" y="0"/>
                  </a:moveTo>
                  <a:lnTo>
                    <a:pt x="2588781" y="0"/>
                  </a:lnTo>
                  <a:lnTo>
                    <a:pt x="2588781" y="2588780"/>
                  </a:lnTo>
                  <a:lnTo>
                    <a:pt x="0" y="25887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3" name="Freeform 3">
              <a:extLst>
                <a:ext uri="{FF2B5EF4-FFF2-40B4-BE49-F238E27FC236}">
                  <a16:creationId xmlns:a16="http://schemas.microsoft.com/office/drawing/2014/main" id="{FC7BED32-DF33-CAE3-EE29-0A2D1AA74D5D}"/>
                </a:ext>
              </a:extLst>
            </p:cNvPr>
            <p:cNvSpPr/>
            <p:nvPr/>
          </p:nvSpPr>
          <p:spPr>
            <a:xfrm>
              <a:off x="1190962" y="2181006"/>
              <a:ext cx="1465541" cy="1465541"/>
            </a:xfrm>
            <a:custGeom>
              <a:avLst/>
              <a:gdLst/>
              <a:ahLst/>
              <a:cxnLst/>
              <a:rect l="l" t="t" r="r" b="b"/>
              <a:pathLst>
                <a:path w="2198312" h="2198312">
                  <a:moveTo>
                    <a:pt x="0" y="0"/>
                  </a:moveTo>
                  <a:lnTo>
                    <a:pt x="2198312" y="0"/>
                  </a:lnTo>
                  <a:lnTo>
                    <a:pt x="2198312" y="2198312"/>
                  </a:lnTo>
                  <a:lnTo>
                    <a:pt x="0" y="21983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4" name="Freeform 4">
              <a:extLst>
                <a:ext uri="{FF2B5EF4-FFF2-40B4-BE49-F238E27FC236}">
                  <a16:creationId xmlns:a16="http://schemas.microsoft.com/office/drawing/2014/main" id="{F0B4D0C0-359E-1B7E-0DEB-4B1AE63AFF4F}"/>
                </a:ext>
              </a:extLst>
            </p:cNvPr>
            <p:cNvSpPr/>
            <p:nvPr/>
          </p:nvSpPr>
          <p:spPr>
            <a:xfrm>
              <a:off x="1266951" y="2256995"/>
              <a:ext cx="1313563" cy="1313563"/>
            </a:xfrm>
            <a:custGeom>
              <a:avLst/>
              <a:gdLst/>
              <a:ahLst/>
              <a:cxnLst/>
              <a:rect l="l" t="t" r="r" b="b"/>
              <a:pathLst>
                <a:path w="1970344" h="1970344">
                  <a:moveTo>
                    <a:pt x="0" y="0"/>
                  </a:moveTo>
                  <a:lnTo>
                    <a:pt x="1970344" y="0"/>
                  </a:lnTo>
                  <a:lnTo>
                    <a:pt x="1970344" y="1970344"/>
                  </a:lnTo>
                  <a:lnTo>
                    <a:pt x="0" y="19703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4" name="Freeform 14">
              <a:extLst>
                <a:ext uri="{FF2B5EF4-FFF2-40B4-BE49-F238E27FC236}">
                  <a16:creationId xmlns:a16="http://schemas.microsoft.com/office/drawing/2014/main" id="{4F880DD2-8D2B-775B-9A6F-8BC2A795A73C}"/>
                </a:ext>
              </a:extLst>
            </p:cNvPr>
            <p:cNvSpPr/>
            <p:nvPr/>
          </p:nvSpPr>
          <p:spPr>
            <a:xfrm>
              <a:off x="1541253" y="2531297"/>
              <a:ext cx="764959" cy="764959"/>
            </a:xfrm>
            <a:custGeom>
              <a:avLst/>
              <a:gdLst/>
              <a:ahLst/>
              <a:cxnLst/>
              <a:rect l="l" t="t" r="r" b="b"/>
              <a:pathLst>
                <a:path w="1147438" h="1147438">
                  <a:moveTo>
                    <a:pt x="0" y="0"/>
                  </a:moveTo>
                  <a:lnTo>
                    <a:pt x="1147438" y="0"/>
                  </a:lnTo>
                  <a:lnTo>
                    <a:pt x="1147438" y="1147438"/>
                  </a:lnTo>
                  <a:lnTo>
                    <a:pt x="0" y="11474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grpSp>
        <p:nvGrpSpPr>
          <p:cNvPr id="33" name="Group 32">
            <a:extLst>
              <a:ext uri="{FF2B5EF4-FFF2-40B4-BE49-F238E27FC236}">
                <a16:creationId xmlns:a16="http://schemas.microsoft.com/office/drawing/2014/main" id="{C51196D1-FCD9-D4DC-3EB4-5F66E9D9979F}"/>
              </a:ext>
            </a:extLst>
          </p:cNvPr>
          <p:cNvGrpSpPr/>
          <p:nvPr/>
        </p:nvGrpSpPr>
        <p:grpSpPr>
          <a:xfrm>
            <a:off x="1193603" y="1878428"/>
            <a:ext cx="1725854" cy="1725854"/>
            <a:chOff x="3842783" y="2050850"/>
            <a:chExt cx="1725854" cy="1725854"/>
          </a:xfrm>
        </p:grpSpPr>
        <p:sp>
          <p:nvSpPr>
            <p:cNvPr id="5" name="Freeform 5">
              <a:extLst>
                <a:ext uri="{FF2B5EF4-FFF2-40B4-BE49-F238E27FC236}">
                  <a16:creationId xmlns:a16="http://schemas.microsoft.com/office/drawing/2014/main" id="{4C8C33BF-20D4-E3E4-4D02-364A0EA63E9F}"/>
                </a:ext>
              </a:extLst>
            </p:cNvPr>
            <p:cNvSpPr/>
            <p:nvPr/>
          </p:nvSpPr>
          <p:spPr>
            <a:xfrm>
              <a:off x="3842783" y="2050850"/>
              <a:ext cx="1725854" cy="1725854"/>
            </a:xfrm>
            <a:custGeom>
              <a:avLst/>
              <a:gdLst/>
              <a:ahLst/>
              <a:cxnLst/>
              <a:rect l="l" t="t" r="r" b="b"/>
              <a:pathLst>
                <a:path w="2588781" h="2588781">
                  <a:moveTo>
                    <a:pt x="0" y="0"/>
                  </a:moveTo>
                  <a:lnTo>
                    <a:pt x="2588780" y="0"/>
                  </a:lnTo>
                  <a:lnTo>
                    <a:pt x="2588780" y="2588780"/>
                  </a:lnTo>
                  <a:lnTo>
                    <a:pt x="0" y="25887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6" name="Freeform 6">
              <a:extLst>
                <a:ext uri="{FF2B5EF4-FFF2-40B4-BE49-F238E27FC236}">
                  <a16:creationId xmlns:a16="http://schemas.microsoft.com/office/drawing/2014/main" id="{9E8C69D8-1F3C-4650-8D9A-148AC64CC760}"/>
                </a:ext>
              </a:extLst>
            </p:cNvPr>
            <p:cNvSpPr/>
            <p:nvPr/>
          </p:nvSpPr>
          <p:spPr>
            <a:xfrm>
              <a:off x="3972939" y="2181006"/>
              <a:ext cx="1465541" cy="1465541"/>
            </a:xfrm>
            <a:custGeom>
              <a:avLst/>
              <a:gdLst/>
              <a:ahLst/>
              <a:cxnLst/>
              <a:rect l="l" t="t" r="r" b="b"/>
              <a:pathLst>
                <a:path w="2198312" h="2198312">
                  <a:moveTo>
                    <a:pt x="0" y="0"/>
                  </a:moveTo>
                  <a:lnTo>
                    <a:pt x="2198312" y="0"/>
                  </a:lnTo>
                  <a:lnTo>
                    <a:pt x="2198312" y="2198312"/>
                  </a:lnTo>
                  <a:lnTo>
                    <a:pt x="0" y="21983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7" name="Freeform 7">
              <a:extLst>
                <a:ext uri="{FF2B5EF4-FFF2-40B4-BE49-F238E27FC236}">
                  <a16:creationId xmlns:a16="http://schemas.microsoft.com/office/drawing/2014/main" id="{0CA4727E-FB07-0705-0AD9-0F1A95B05F28}"/>
                </a:ext>
              </a:extLst>
            </p:cNvPr>
            <p:cNvSpPr/>
            <p:nvPr/>
          </p:nvSpPr>
          <p:spPr>
            <a:xfrm>
              <a:off x="4048928" y="2256995"/>
              <a:ext cx="1313563" cy="1313563"/>
            </a:xfrm>
            <a:custGeom>
              <a:avLst/>
              <a:gdLst/>
              <a:ahLst/>
              <a:cxnLst/>
              <a:rect l="l" t="t" r="r" b="b"/>
              <a:pathLst>
                <a:path w="1970344" h="1970344">
                  <a:moveTo>
                    <a:pt x="0" y="0"/>
                  </a:moveTo>
                  <a:lnTo>
                    <a:pt x="1970344" y="0"/>
                  </a:lnTo>
                  <a:lnTo>
                    <a:pt x="1970344" y="1970344"/>
                  </a:lnTo>
                  <a:lnTo>
                    <a:pt x="0" y="19703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5" name="Freeform 15">
              <a:extLst>
                <a:ext uri="{FF2B5EF4-FFF2-40B4-BE49-F238E27FC236}">
                  <a16:creationId xmlns:a16="http://schemas.microsoft.com/office/drawing/2014/main" id="{9EEDEA90-5082-88B9-925C-575F3ED5930C}"/>
                </a:ext>
              </a:extLst>
            </p:cNvPr>
            <p:cNvSpPr/>
            <p:nvPr/>
          </p:nvSpPr>
          <p:spPr>
            <a:xfrm>
              <a:off x="4323230" y="2531297"/>
              <a:ext cx="764959" cy="764959"/>
            </a:xfrm>
            <a:custGeom>
              <a:avLst/>
              <a:gdLst/>
              <a:ahLst/>
              <a:cxnLst/>
              <a:rect l="l" t="t" r="r" b="b"/>
              <a:pathLst>
                <a:path w="1147438" h="1147438">
                  <a:moveTo>
                    <a:pt x="0" y="0"/>
                  </a:moveTo>
                  <a:lnTo>
                    <a:pt x="1147438" y="0"/>
                  </a:lnTo>
                  <a:lnTo>
                    <a:pt x="1147438" y="1147438"/>
                  </a:lnTo>
                  <a:lnTo>
                    <a:pt x="0" y="11474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grpSp>
        <p:nvGrpSpPr>
          <p:cNvPr id="34" name="Group 33">
            <a:extLst>
              <a:ext uri="{FF2B5EF4-FFF2-40B4-BE49-F238E27FC236}">
                <a16:creationId xmlns:a16="http://schemas.microsoft.com/office/drawing/2014/main" id="{CF38EA3A-27E9-5B4D-CD1E-4F0941148309}"/>
              </a:ext>
            </a:extLst>
          </p:cNvPr>
          <p:cNvGrpSpPr/>
          <p:nvPr/>
        </p:nvGrpSpPr>
        <p:grpSpPr>
          <a:xfrm>
            <a:off x="5233073" y="1883012"/>
            <a:ext cx="1725854" cy="1725854"/>
            <a:chOff x="6624062" y="2050850"/>
            <a:chExt cx="1725854" cy="1725854"/>
          </a:xfrm>
        </p:grpSpPr>
        <p:sp>
          <p:nvSpPr>
            <p:cNvPr id="8" name="Freeform 8">
              <a:extLst>
                <a:ext uri="{FF2B5EF4-FFF2-40B4-BE49-F238E27FC236}">
                  <a16:creationId xmlns:a16="http://schemas.microsoft.com/office/drawing/2014/main" id="{D6F06E7E-8D71-4EE4-085F-1E9BF4B04BF8}"/>
                </a:ext>
              </a:extLst>
            </p:cNvPr>
            <p:cNvSpPr/>
            <p:nvPr/>
          </p:nvSpPr>
          <p:spPr>
            <a:xfrm>
              <a:off x="6624062" y="2050850"/>
              <a:ext cx="1725854" cy="1725854"/>
            </a:xfrm>
            <a:custGeom>
              <a:avLst/>
              <a:gdLst/>
              <a:ahLst/>
              <a:cxnLst/>
              <a:rect l="l" t="t" r="r" b="b"/>
              <a:pathLst>
                <a:path w="2588781" h="2588781">
                  <a:moveTo>
                    <a:pt x="0" y="0"/>
                  </a:moveTo>
                  <a:lnTo>
                    <a:pt x="2588781" y="0"/>
                  </a:lnTo>
                  <a:lnTo>
                    <a:pt x="2588781" y="2588780"/>
                  </a:lnTo>
                  <a:lnTo>
                    <a:pt x="0" y="25887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9" name="Freeform 9">
              <a:extLst>
                <a:ext uri="{FF2B5EF4-FFF2-40B4-BE49-F238E27FC236}">
                  <a16:creationId xmlns:a16="http://schemas.microsoft.com/office/drawing/2014/main" id="{7C5996B2-E8E8-3A8E-FA52-DCDA4389318E}"/>
                </a:ext>
              </a:extLst>
            </p:cNvPr>
            <p:cNvSpPr/>
            <p:nvPr/>
          </p:nvSpPr>
          <p:spPr>
            <a:xfrm>
              <a:off x="6754218" y="2181006"/>
              <a:ext cx="1465541" cy="1465541"/>
            </a:xfrm>
            <a:custGeom>
              <a:avLst/>
              <a:gdLst/>
              <a:ahLst/>
              <a:cxnLst/>
              <a:rect l="l" t="t" r="r" b="b"/>
              <a:pathLst>
                <a:path w="2198312" h="2198312">
                  <a:moveTo>
                    <a:pt x="0" y="0"/>
                  </a:moveTo>
                  <a:lnTo>
                    <a:pt x="2198312" y="0"/>
                  </a:lnTo>
                  <a:lnTo>
                    <a:pt x="2198312" y="2198312"/>
                  </a:lnTo>
                  <a:lnTo>
                    <a:pt x="0" y="21983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0" name="Freeform 10">
              <a:extLst>
                <a:ext uri="{FF2B5EF4-FFF2-40B4-BE49-F238E27FC236}">
                  <a16:creationId xmlns:a16="http://schemas.microsoft.com/office/drawing/2014/main" id="{10759AA8-0B20-805F-81DE-4FE97B48A3AF}"/>
                </a:ext>
              </a:extLst>
            </p:cNvPr>
            <p:cNvSpPr/>
            <p:nvPr/>
          </p:nvSpPr>
          <p:spPr>
            <a:xfrm>
              <a:off x="6830207" y="2256995"/>
              <a:ext cx="1313563" cy="1313563"/>
            </a:xfrm>
            <a:custGeom>
              <a:avLst/>
              <a:gdLst/>
              <a:ahLst/>
              <a:cxnLst/>
              <a:rect l="l" t="t" r="r" b="b"/>
              <a:pathLst>
                <a:path w="1970344" h="1970344">
                  <a:moveTo>
                    <a:pt x="0" y="0"/>
                  </a:moveTo>
                  <a:lnTo>
                    <a:pt x="1970344" y="0"/>
                  </a:lnTo>
                  <a:lnTo>
                    <a:pt x="1970344" y="1970344"/>
                  </a:lnTo>
                  <a:lnTo>
                    <a:pt x="0" y="19703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6" name="Freeform 16">
              <a:extLst>
                <a:ext uri="{FF2B5EF4-FFF2-40B4-BE49-F238E27FC236}">
                  <a16:creationId xmlns:a16="http://schemas.microsoft.com/office/drawing/2014/main" id="{AF164DA8-39F7-CFEB-A412-1F7A42B9FC65}"/>
                </a:ext>
              </a:extLst>
            </p:cNvPr>
            <p:cNvSpPr/>
            <p:nvPr/>
          </p:nvSpPr>
          <p:spPr>
            <a:xfrm>
              <a:off x="7112617" y="2484085"/>
              <a:ext cx="748745" cy="748745"/>
            </a:xfrm>
            <a:custGeom>
              <a:avLst/>
              <a:gdLst/>
              <a:ahLst/>
              <a:cxnLst/>
              <a:rect l="l" t="t" r="r" b="b"/>
              <a:pathLst>
                <a:path w="1123117" h="1123117">
                  <a:moveTo>
                    <a:pt x="0" y="0"/>
                  </a:moveTo>
                  <a:lnTo>
                    <a:pt x="1123116" y="0"/>
                  </a:lnTo>
                  <a:lnTo>
                    <a:pt x="1123116" y="1123117"/>
                  </a:lnTo>
                  <a:lnTo>
                    <a:pt x="0" y="11231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sp>
        <p:nvSpPr>
          <p:cNvPr id="27" name="Freeform 27">
            <a:extLst>
              <a:ext uri="{FF2B5EF4-FFF2-40B4-BE49-F238E27FC236}">
                <a16:creationId xmlns:a16="http://schemas.microsoft.com/office/drawing/2014/main" id="{1C97734B-50A4-FDB1-D23B-69C353979AE8}"/>
              </a:ext>
            </a:extLst>
          </p:cNvPr>
          <p:cNvSpPr/>
          <p:nvPr/>
        </p:nvSpPr>
        <p:spPr>
          <a:xfrm rot="-10602057">
            <a:off x="8271727" y="-755902"/>
            <a:ext cx="4160490" cy="1450971"/>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28" name="Freeform 28">
            <a:extLst>
              <a:ext uri="{FF2B5EF4-FFF2-40B4-BE49-F238E27FC236}">
                <a16:creationId xmlns:a16="http://schemas.microsoft.com/office/drawing/2014/main" id="{12226EDD-544A-07C7-77C4-53F0B848A9C3}"/>
              </a:ext>
            </a:extLst>
          </p:cNvPr>
          <p:cNvSpPr/>
          <p:nvPr/>
        </p:nvSpPr>
        <p:spPr>
          <a:xfrm rot="-201626" flipV="1">
            <a:off x="-293655" y="-794968"/>
            <a:ext cx="4384525" cy="1529103"/>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39" name="Rectangle 38">
            <a:extLst>
              <a:ext uri="{FF2B5EF4-FFF2-40B4-BE49-F238E27FC236}">
                <a16:creationId xmlns:a16="http://schemas.microsoft.com/office/drawing/2014/main" id="{4A61F22A-9073-43B1-F9D7-03C7F6B26DA3}"/>
              </a:ext>
            </a:extLst>
          </p:cNvPr>
          <p:cNvSpPr/>
          <p:nvPr/>
        </p:nvSpPr>
        <p:spPr>
          <a:xfrm>
            <a:off x="0" y="6464733"/>
            <a:ext cx="12192000" cy="393267"/>
          </a:xfrm>
          <a:prstGeom prst="rect">
            <a:avLst/>
          </a:prstGeom>
          <a:solidFill>
            <a:srgbClr val="004E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TextBox 29">
            <a:extLst>
              <a:ext uri="{FF2B5EF4-FFF2-40B4-BE49-F238E27FC236}">
                <a16:creationId xmlns:a16="http://schemas.microsoft.com/office/drawing/2014/main" id="{B6D2911E-4F2F-13CB-C2B4-E16B9EC4D077}"/>
              </a:ext>
            </a:extLst>
          </p:cNvPr>
          <p:cNvSpPr txBox="1"/>
          <p:nvPr/>
        </p:nvSpPr>
        <p:spPr>
          <a:xfrm>
            <a:off x="235383" y="6405986"/>
            <a:ext cx="3456213" cy="489534"/>
          </a:xfrm>
          <a:prstGeom prst="rect">
            <a:avLst/>
          </a:prstGeom>
          <a:noFill/>
        </p:spPr>
        <p:txBody>
          <a:bodyPr wrap="square" rtlCol="0" anchor="ctr">
            <a:noAutofit/>
          </a:bodyPr>
          <a:lstStyle/>
          <a:p>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Slide </a:t>
            </a:r>
            <a:fld id="{00000000-1234-1234-1234-123412341234}" type="slidenum">
              <a:rPr lang="en" sz="1200" b="1">
                <a:solidFill>
                  <a:schemeClr val="bg1"/>
                </a:solidFill>
                <a:latin typeface="Verdana" panose="020B0604030504040204" pitchFamily="34" charset="0"/>
                <a:ea typeface="Verdana" panose="020B0604030504040204" pitchFamily="34" charset="0"/>
                <a:cs typeface="Verdana" panose="020B0604030504040204" pitchFamily="34" charset="0"/>
                <a:sym typeface="Arial"/>
              </a:rPr>
              <a:pPr/>
              <a:t>37</a:t>
            </a:fld>
            <a:r>
              <a:rPr lang="en"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a:t>
            </a:r>
            <a:r>
              <a:rPr lang="en" sz="1200"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2025 NASFAA</a:t>
            </a:r>
            <a:endParaRP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Title 1">
            <a:extLst>
              <a:ext uri="{FF2B5EF4-FFF2-40B4-BE49-F238E27FC236}">
                <a16:creationId xmlns:a16="http://schemas.microsoft.com/office/drawing/2014/main" id="{B45F61D8-906C-9D5A-CF97-D2AB27E6DFE9}"/>
              </a:ext>
            </a:extLst>
          </p:cNvPr>
          <p:cNvSpPr txBox="1">
            <a:spLocks/>
          </p:cNvSpPr>
          <p:nvPr/>
        </p:nvSpPr>
        <p:spPr>
          <a:xfrm>
            <a:off x="838200" y="12201"/>
            <a:ext cx="10515600" cy="1325563"/>
          </a:xfrm>
          <a:prstGeom prst="rect">
            <a:avLst/>
          </a:prstGeom>
        </p:spPr>
        <p:txBody>
          <a:bodyPr vert="horz" lIns="91440" tIns="45720" rIns="91440" bIns="45720" rtlCol="0" anchor="ctr">
            <a:normAutofit/>
          </a:bodyPr>
          <a:lstStyle>
            <a:lvl1pPr algn="ctr">
              <a:lnSpc>
                <a:spcPct val="90000"/>
              </a:lnSpc>
              <a:spcBef>
                <a:spcPct val="0"/>
              </a:spcBef>
              <a:buNone/>
              <a:defRPr sz="3200" b="0">
                <a:latin typeface="Verdana" panose="020B0604030504040204" pitchFamily="34" charset="0"/>
                <a:ea typeface="Verdana" panose="020B0604030504040204" pitchFamily="34" charset="0"/>
                <a:cs typeface="+mj-cs"/>
              </a:defRPr>
            </a:lvl1pPr>
          </a:lstStyle>
          <a:p>
            <a:r>
              <a:rPr lang="en-US" dirty="0"/>
              <a:t>Amended Tax Returns</a:t>
            </a:r>
          </a:p>
        </p:txBody>
      </p:sp>
      <p:sp>
        <p:nvSpPr>
          <p:cNvPr id="31" name="Content Placeholder 2">
            <a:extLst>
              <a:ext uri="{FF2B5EF4-FFF2-40B4-BE49-F238E27FC236}">
                <a16:creationId xmlns:a16="http://schemas.microsoft.com/office/drawing/2014/main" id="{0E65A32D-D538-EDDA-0556-499E12FB9B96}"/>
              </a:ext>
            </a:extLst>
          </p:cNvPr>
          <p:cNvSpPr txBox="1">
            <a:spLocks/>
          </p:cNvSpPr>
          <p:nvPr/>
        </p:nvSpPr>
        <p:spPr>
          <a:xfrm>
            <a:off x="761926" y="3734278"/>
            <a:ext cx="2589206" cy="2141714"/>
          </a:xfrm>
          <a:prstGeom prst="rect">
            <a:avLst/>
          </a:prstGeom>
        </p:spPr>
        <p:txBody>
          <a:bodyPr vert="horz" lIns="91440" tIns="45720" rIns="91440" bIns="45720" rtlCol="0">
            <a:normAutofit/>
          </a:bodyPr>
          <a:lstStyle>
            <a:lvl1pPr marL="347663" indent="-347663" algn="l" defTabSz="914400" rtl="0" eaLnBrk="1" latinLnBrk="0" hangingPunct="1">
              <a:lnSpc>
                <a:spcPct val="90000"/>
              </a:lnSpc>
              <a:spcBef>
                <a:spcPts val="1200"/>
              </a:spcBef>
              <a:buClr>
                <a:srgbClr val="004E7D"/>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98513" indent="-341313" algn="l" defTabSz="914400" rtl="0" eaLnBrk="1" latinLnBrk="0" hangingPunct="1">
              <a:lnSpc>
                <a:spcPct val="90000"/>
              </a:lnSpc>
              <a:spcBef>
                <a:spcPts val="1200"/>
              </a:spcBef>
              <a:buClr>
                <a:srgbClr val="004E7D"/>
              </a:buClr>
              <a:buFont typeface="Wingdings" panose="05000000000000000000" pitchFamily="2" charset="2"/>
              <a:buChar char="Ø"/>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FA-DDX only transfers FTI from original tax return (not amended data)</a:t>
            </a:r>
          </a:p>
        </p:txBody>
      </p:sp>
      <p:sp>
        <p:nvSpPr>
          <p:cNvPr id="36" name="Content Placeholder 2">
            <a:extLst>
              <a:ext uri="{FF2B5EF4-FFF2-40B4-BE49-F238E27FC236}">
                <a16:creationId xmlns:a16="http://schemas.microsoft.com/office/drawing/2014/main" id="{53C65F49-7DE6-C078-4801-E4291E6BFBC3}"/>
              </a:ext>
            </a:extLst>
          </p:cNvPr>
          <p:cNvSpPr txBox="1">
            <a:spLocks/>
          </p:cNvSpPr>
          <p:nvPr/>
        </p:nvSpPr>
        <p:spPr>
          <a:xfrm>
            <a:off x="4597681" y="3734278"/>
            <a:ext cx="2996637" cy="2270380"/>
          </a:xfrm>
          <a:prstGeom prst="rect">
            <a:avLst/>
          </a:prstGeom>
        </p:spPr>
        <p:txBody>
          <a:bodyPr vert="horz" lIns="91440" tIns="45720" rIns="91440" bIns="45720" rtlCol="0">
            <a:normAutofit lnSpcReduction="10000"/>
          </a:bodyPr>
          <a:lstStyle>
            <a:lvl1pPr marL="347663" indent="-347663" algn="l" defTabSz="914400" rtl="0" eaLnBrk="1" latinLnBrk="0" hangingPunct="1">
              <a:lnSpc>
                <a:spcPct val="90000"/>
              </a:lnSpc>
              <a:spcBef>
                <a:spcPts val="1200"/>
              </a:spcBef>
              <a:buClr>
                <a:srgbClr val="004E7D"/>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98513" indent="-341313" algn="l" defTabSz="914400" rtl="0" eaLnBrk="1" latinLnBrk="0" hangingPunct="1">
              <a:lnSpc>
                <a:spcPct val="90000"/>
              </a:lnSpc>
              <a:spcBef>
                <a:spcPts val="1200"/>
              </a:spcBef>
              <a:buClr>
                <a:srgbClr val="004E7D"/>
              </a:buClr>
              <a:buFont typeface="Wingdings" panose="05000000000000000000" pitchFamily="2" charset="2"/>
              <a:buChar char="Ø"/>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No indicator or postscreening to alert school of amended tax return or IRS corrections</a:t>
            </a:r>
          </a:p>
        </p:txBody>
      </p:sp>
      <p:sp>
        <p:nvSpPr>
          <p:cNvPr id="37" name="Content Placeholder 2">
            <a:extLst>
              <a:ext uri="{FF2B5EF4-FFF2-40B4-BE49-F238E27FC236}">
                <a16:creationId xmlns:a16="http://schemas.microsoft.com/office/drawing/2014/main" id="{FBD4A0B5-C70C-13CA-834C-7E4EB8104B4A}"/>
              </a:ext>
            </a:extLst>
          </p:cNvPr>
          <p:cNvSpPr txBox="1">
            <a:spLocks/>
          </p:cNvSpPr>
          <p:nvPr/>
        </p:nvSpPr>
        <p:spPr>
          <a:xfrm>
            <a:off x="8433437" y="3696392"/>
            <a:ext cx="2996637" cy="2270380"/>
          </a:xfrm>
          <a:prstGeom prst="rect">
            <a:avLst/>
          </a:prstGeom>
        </p:spPr>
        <p:txBody>
          <a:bodyPr vert="horz" lIns="91440" tIns="45720" rIns="91440" bIns="45720" rtlCol="0">
            <a:normAutofit/>
          </a:bodyPr>
          <a:lstStyle>
            <a:lvl1pPr marL="347663" indent="-347663" algn="l" defTabSz="914400" rtl="0" eaLnBrk="1" latinLnBrk="0" hangingPunct="1">
              <a:lnSpc>
                <a:spcPct val="90000"/>
              </a:lnSpc>
              <a:spcBef>
                <a:spcPts val="1200"/>
              </a:spcBef>
              <a:buClr>
                <a:srgbClr val="004E7D"/>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98513" indent="-341313" algn="l" defTabSz="914400" rtl="0" eaLnBrk="1" latinLnBrk="0" hangingPunct="1">
              <a:lnSpc>
                <a:spcPct val="90000"/>
              </a:lnSpc>
              <a:spcBef>
                <a:spcPts val="1200"/>
              </a:spcBef>
              <a:buClr>
                <a:srgbClr val="004E7D"/>
              </a:buClr>
              <a:buFont typeface="Wingdings" panose="05000000000000000000" pitchFamily="2" charset="2"/>
              <a:buChar char="Ø"/>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Only verify if school finds out on ad hoc basis that amended return was filed</a:t>
            </a:r>
          </a:p>
        </p:txBody>
      </p:sp>
      <p:sp>
        <p:nvSpPr>
          <p:cNvPr id="11" name="Date Placeholder 10">
            <a:extLst>
              <a:ext uri="{FF2B5EF4-FFF2-40B4-BE49-F238E27FC236}">
                <a16:creationId xmlns:a16="http://schemas.microsoft.com/office/drawing/2014/main" id="{2C407329-0831-3B08-28A4-9CB346F917C8}"/>
              </a:ext>
            </a:extLst>
          </p:cNvPr>
          <p:cNvSpPr>
            <a:spLocks noGrp="1"/>
          </p:cNvSpPr>
          <p:nvPr>
            <p:ph type="dt" sz="half" idx="10"/>
          </p:nvPr>
        </p:nvSpPr>
        <p:spPr/>
        <p:txBody>
          <a:bodyPr/>
          <a:lstStyle/>
          <a:p>
            <a:fld id="{C1298ABC-751F-AB43-9DD3-F6C8C5B6E581}" type="datetime1">
              <a:rPr lang="en-US" smtClean="0"/>
              <a:t>3/20/25</a:t>
            </a:fld>
            <a:endParaRPr lang="en-US"/>
          </a:p>
        </p:txBody>
      </p:sp>
    </p:spTree>
    <p:extLst>
      <p:ext uri="{BB962C8B-B14F-4D97-AF65-F5344CB8AC3E}">
        <p14:creationId xmlns:p14="http://schemas.microsoft.com/office/powerpoint/2010/main" val="3772876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94938-973D-1B53-EDEA-4DE21B34BD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BEBA48-DE1A-4097-7156-EA0BA38DB166}"/>
              </a:ext>
            </a:extLst>
          </p:cNvPr>
          <p:cNvSpPr>
            <a:spLocks noGrp="1"/>
          </p:cNvSpPr>
          <p:nvPr>
            <p:ph type="title"/>
          </p:nvPr>
        </p:nvSpPr>
        <p:spPr>
          <a:xfrm>
            <a:off x="838200" y="12201"/>
            <a:ext cx="10515600" cy="1325563"/>
          </a:xfrm>
        </p:spPr>
        <p:txBody>
          <a:bodyPr/>
          <a:lstStyle/>
          <a:p>
            <a:r>
              <a:rPr lang="en-US" dirty="0"/>
              <a:t>Amended Tax Returns</a:t>
            </a:r>
          </a:p>
        </p:txBody>
      </p:sp>
      <p:sp>
        <p:nvSpPr>
          <p:cNvPr id="4" name="Content Placeholder 1">
            <a:extLst>
              <a:ext uri="{FF2B5EF4-FFF2-40B4-BE49-F238E27FC236}">
                <a16:creationId xmlns:a16="http://schemas.microsoft.com/office/drawing/2014/main" id="{3A979E2B-B786-C2F8-2213-3A627B8A1ABA}"/>
              </a:ext>
            </a:extLst>
          </p:cNvPr>
          <p:cNvSpPr txBox="1">
            <a:spLocks/>
          </p:cNvSpPr>
          <p:nvPr/>
        </p:nvSpPr>
        <p:spPr>
          <a:xfrm>
            <a:off x="1279578" y="5520236"/>
            <a:ext cx="10032411" cy="6222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latin typeface="Arial" panose="020B0604020202020204" pitchFamily="34" charset="0"/>
                <a:cs typeface="Arial" panose="020B0604020202020204" pitchFamily="34" charset="0"/>
              </a:rPr>
              <a:t>(a) is FTI from FA-DDX</a:t>
            </a:r>
          </a:p>
        </p:txBody>
      </p:sp>
      <p:pic>
        <p:nvPicPr>
          <p:cNvPr id="5" name="Picture 4">
            <a:extLst>
              <a:ext uri="{FF2B5EF4-FFF2-40B4-BE49-F238E27FC236}">
                <a16:creationId xmlns:a16="http://schemas.microsoft.com/office/drawing/2014/main" id="{3F8154BD-0FB9-E719-34DD-11A266609D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9578" y="1337764"/>
            <a:ext cx="9632844" cy="3808335"/>
          </a:xfrm>
          <a:prstGeom prst="rect">
            <a:avLst/>
          </a:prstGeom>
          <a:effectLst>
            <a:outerShdw blurRad="50800" dist="139700" dir="5400000" algn="t" rotWithShape="0">
              <a:prstClr val="black">
                <a:alpha val="40000"/>
              </a:prstClr>
            </a:outerShdw>
          </a:effectLst>
        </p:spPr>
      </p:pic>
      <p:sp>
        <p:nvSpPr>
          <p:cNvPr id="3" name="Date Placeholder 2">
            <a:extLst>
              <a:ext uri="{FF2B5EF4-FFF2-40B4-BE49-F238E27FC236}">
                <a16:creationId xmlns:a16="http://schemas.microsoft.com/office/drawing/2014/main" id="{BDD3C414-75E6-7527-D644-D6AC275F70A7}"/>
              </a:ext>
            </a:extLst>
          </p:cNvPr>
          <p:cNvSpPr>
            <a:spLocks noGrp="1"/>
          </p:cNvSpPr>
          <p:nvPr>
            <p:ph type="dt" sz="half" idx="10"/>
          </p:nvPr>
        </p:nvSpPr>
        <p:spPr/>
        <p:txBody>
          <a:bodyPr/>
          <a:lstStyle/>
          <a:p>
            <a:fld id="{5E1B7C9B-984D-9648-9E1C-8C9BFB4D801D}" type="datetime1">
              <a:rPr lang="en-US" smtClean="0"/>
              <a:t>3/20/25</a:t>
            </a:fld>
            <a:endParaRPr lang="en-US" dirty="0"/>
          </a:p>
        </p:txBody>
      </p:sp>
    </p:spTree>
    <p:extLst>
      <p:ext uri="{BB962C8B-B14F-4D97-AF65-F5344CB8AC3E}">
        <p14:creationId xmlns:p14="http://schemas.microsoft.com/office/powerpoint/2010/main" val="901427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E77E4-5A17-257A-36DB-5DAD87AA5D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ED8116-2079-3C77-4B18-1BF82BC5AFEC}"/>
              </a:ext>
            </a:extLst>
          </p:cNvPr>
          <p:cNvSpPr>
            <a:spLocks noGrp="1"/>
          </p:cNvSpPr>
          <p:nvPr>
            <p:ph type="title"/>
          </p:nvPr>
        </p:nvSpPr>
        <p:spPr>
          <a:xfrm>
            <a:off x="838200" y="12201"/>
            <a:ext cx="10515600" cy="1325563"/>
          </a:xfrm>
        </p:spPr>
        <p:txBody>
          <a:bodyPr>
            <a:normAutofit/>
          </a:bodyPr>
          <a:lstStyle/>
          <a:p>
            <a:r>
              <a:rPr lang="en-US" dirty="0"/>
              <a:t>Amended Tax Returns</a:t>
            </a:r>
          </a:p>
        </p:txBody>
      </p:sp>
      <p:sp>
        <p:nvSpPr>
          <p:cNvPr id="3" name="Content Placeholder 2">
            <a:extLst>
              <a:ext uri="{FF2B5EF4-FFF2-40B4-BE49-F238E27FC236}">
                <a16:creationId xmlns:a16="http://schemas.microsoft.com/office/drawing/2014/main" id="{EC43281C-068D-029F-5A73-838D74D131D6}"/>
              </a:ext>
            </a:extLst>
          </p:cNvPr>
          <p:cNvSpPr>
            <a:spLocks noGrp="1"/>
          </p:cNvSpPr>
          <p:nvPr>
            <p:ph idx="1"/>
          </p:nvPr>
        </p:nvSpPr>
        <p:spPr>
          <a:xfrm>
            <a:off x="1427887" y="2149850"/>
            <a:ext cx="10515600" cy="2919457"/>
          </a:xfrm>
        </p:spPr>
        <p:txBody>
          <a:bodyPr>
            <a:normAutofit/>
          </a:bodyPr>
          <a:lstStyle/>
          <a:p>
            <a:r>
              <a:rPr lang="en-US" sz="2800" dirty="0"/>
              <a:t>Tax Account Transcript in conjunction with Tax Return Transcript or copy of tax return (without 1040-X); or</a:t>
            </a:r>
          </a:p>
          <a:p>
            <a:r>
              <a:rPr lang="en-US" sz="2800" dirty="0"/>
              <a:t>Record of Account Transcript by itself (without 1040-X, Tax Return Transcript, or tax return)</a:t>
            </a:r>
          </a:p>
        </p:txBody>
      </p:sp>
      <p:grpSp>
        <p:nvGrpSpPr>
          <p:cNvPr id="17" name="Group 16">
            <a:extLst>
              <a:ext uri="{FF2B5EF4-FFF2-40B4-BE49-F238E27FC236}">
                <a16:creationId xmlns:a16="http://schemas.microsoft.com/office/drawing/2014/main" id="{F2F0BABD-FDE6-6E03-081E-F02D2ACCF40F}"/>
              </a:ext>
            </a:extLst>
          </p:cNvPr>
          <p:cNvGrpSpPr/>
          <p:nvPr/>
        </p:nvGrpSpPr>
        <p:grpSpPr>
          <a:xfrm>
            <a:off x="943204" y="2165892"/>
            <a:ext cx="841030" cy="841030"/>
            <a:chOff x="414405" y="2732977"/>
            <a:chExt cx="841030" cy="841030"/>
          </a:xfrm>
        </p:grpSpPr>
        <p:sp>
          <p:nvSpPr>
            <p:cNvPr id="4" name="Freeform 8">
              <a:extLst>
                <a:ext uri="{FF2B5EF4-FFF2-40B4-BE49-F238E27FC236}">
                  <a16:creationId xmlns:a16="http://schemas.microsoft.com/office/drawing/2014/main" id="{9AA69936-8F0D-8B46-4E7B-C6B075E28A35}"/>
                </a:ext>
              </a:extLst>
            </p:cNvPr>
            <p:cNvSpPr/>
            <p:nvPr/>
          </p:nvSpPr>
          <p:spPr>
            <a:xfrm>
              <a:off x="414405" y="2732977"/>
              <a:ext cx="841030" cy="841030"/>
            </a:xfrm>
            <a:custGeom>
              <a:avLst/>
              <a:gdLst/>
              <a:ahLst/>
              <a:cxnLst/>
              <a:rect l="l" t="t" r="r" b="b"/>
              <a:pathLst>
                <a:path w="1261545" h="1261545">
                  <a:moveTo>
                    <a:pt x="0" y="0"/>
                  </a:moveTo>
                  <a:lnTo>
                    <a:pt x="1261545" y="0"/>
                  </a:lnTo>
                  <a:lnTo>
                    <a:pt x="1261545" y="1261545"/>
                  </a:lnTo>
                  <a:lnTo>
                    <a:pt x="0" y="12615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7" name="Freeform 13">
              <a:extLst>
                <a:ext uri="{FF2B5EF4-FFF2-40B4-BE49-F238E27FC236}">
                  <a16:creationId xmlns:a16="http://schemas.microsoft.com/office/drawing/2014/main" id="{E88E4F80-3E2A-D115-750B-09FA7544198B}"/>
                </a:ext>
              </a:extLst>
            </p:cNvPr>
            <p:cNvSpPr/>
            <p:nvPr/>
          </p:nvSpPr>
          <p:spPr>
            <a:xfrm>
              <a:off x="490846" y="2809480"/>
              <a:ext cx="714177" cy="714177"/>
            </a:xfrm>
            <a:custGeom>
              <a:avLst/>
              <a:gdLst/>
              <a:ahLst/>
              <a:cxnLst/>
              <a:rect l="l" t="t" r="r" b="b"/>
              <a:pathLst>
                <a:path w="1071265" h="1071265">
                  <a:moveTo>
                    <a:pt x="0" y="0"/>
                  </a:moveTo>
                  <a:lnTo>
                    <a:pt x="1071265" y="0"/>
                  </a:lnTo>
                  <a:lnTo>
                    <a:pt x="1071265" y="1071265"/>
                  </a:lnTo>
                  <a:lnTo>
                    <a:pt x="0" y="10712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0" name="Freeform 18">
              <a:extLst>
                <a:ext uri="{FF2B5EF4-FFF2-40B4-BE49-F238E27FC236}">
                  <a16:creationId xmlns:a16="http://schemas.microsoft.com/office/drawing/2014/main" id="{4BC9DB14-3623-7AD0-89EF-D1DF0B4377B2}"/>
                </a:ext>
              </a:extLst>
            </p:cNvPr>
            <p:cNvSpPr/>
            <p:nvPr/>
          </p:nvSpPr>
          <p:spPr>
            <a:xfrm>
              <a:off x="534184" y="2839338"/>
              <a:ext cx="640115" cy="640115"/>
            </a:xfrm>
            <a:custGeom>
              <a:avLst/>
              <a:gdLst/>
              <a:ahLst/>
              <a:cxnLst/>
              <a:rect l="l" t="t" r="r" b="b"/>
              <a:pathLst>
                <a:path w="960173" h="960173">
                  <a:moveTo>
                    <a:pt x="0" y="0"/>
                  </a:moveTo>
                  <a:lnTo>
                    <a:pt x="960173" y="0"/>
                  </a:lnTo>
                  <a:lnTo>
                    <a:pt x="960173" y="960173"/>
                  </a:lnTo>
                  <a:lnTo>
                    <a:pt x="0" y="9601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6" name="Group 15">
            <a:extLst>
              <a:ext uri="{FF2B5EF4-FFF2-40B4-BE49-F238E27FC236}">
                <a16:creationId xmlns:a16="http://schemas.microsoft.com/office/drawing/2014/main" id="{3A6A73BA-CDA9-8858-D7A5-C518A4831AC7}"/>
              </a:ext>
            </a:extLst>
          </p:cNvPr>
          <p:cNvGrpSpPr/>
          <p:nvPr/>
        </p:nvGrpSpPr>
        <p:grpSpPr>
          <a:xfrm>
            <a:off x="943204" y="3071090"/>
            <a:ext cx="841030" cy="841030"/>
            <a:chOff x="414405" y="3638175"/>
            <a:chExt cx="841030" cy="841030"/>
          </a:xfrm>
        </p:grpSpPr>
        <p:sp>
          <p:nvSpPr>
            <p:cNvPr id="5" name="Freeform 9">
              <a:extLst>
                <a:ext uri="{FF2B5EF4-FFF2-40B4-BE49-F238E27FC236}">
                  <a16:creationId xmlns:a16="http://schemas.microsoft.com/office/drawing/2014/main" id="{99062576-7E8A-6309-39DC-41EBFE73AB16}"/>
                </a:ext>
              </a:extLst>
            </p:cNvPr>
            <p:cNvSpPr/>
            <p:nvPr/>
          </p:nvSpPr>
          <p:spPr>
            <a:xfrm>
              <a:off x="414405" y="3638175"/>
              <a:ext cx="841030" cy="841030"/>
            </a:xfrm>
            <a:custGeom>
              <a:avLst/>
              <a:gdLst/>
              <a:ahLst/>
              <a:cxnLst/>
              <a:rect l="l" t="t" r="r" b="b"/>
              <a:pathLst>
                <a:path w="1261545" h="1261545">
                  <a:moveTo>
                    <a:pt x="0" y="0"/>
                  </a:moveTo>
                  <a:lnTo>
                    <a:pt x="1261545" y="0"/>
                  </a:lnTo>
                  <a:lnTo>
                    <a:pt x="1261545" y="1261545"/>
                  </a:lnTo>
                  <a:lnTo>
                    <a:pt x="0" y="12615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8" name="Freeform 14">
              <a:extLst>
                <a:ext uri="{FF2B5EF4-FFF2-40B4-BE49-F238E27FC236}">
                  <a16:creationId xmlns:a16="http://schemas.microsoft.com/office/drawing/2014/main" id="{F352295D-2F44-D90A-0829-392163865616}"/>
                </a:ext>
              </a:extLst>
            </p:cNvPr>
            <p:cNvSpPr/>
            <p:nvPr/>
          </p:nvSpPr>
          <p:spPr>
            <a:xfrm>
              <a:off x="490846" y="3714678"/>
              <a:ext cx="714177" cy="714177"/>
            </a:xfrm>
            <a:custGeom>
              <a:avLst/>
              <a:gdLst/>
              <a:ahLst/>
              <a:cxnLst/>
              <a:rect l="l" t="t" r="r" b="b"/>
              <a:pathLst>
                <a:path w="1071265" h="1071265">
                  <a:moveTo>
                    <a:pt x="0" y="0"/>
                  </a:moveTo>
                  <a:lnTo>
                    <a:pt x="1071265" y="0"/>
                  </a:lnTo>
                  <a:lnTo>
                    <a:pt x="1071265" y="1071265"/>
                  </a:lnTo>
                  <a:lnTo>
                    <a:pt x="0" y="10712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1" name="Freeform 19">
              <a:extLst>
                <a:ext uri="{FF2B5EF4-FFF2-40B4-BE49-F238E27FC236}">
                  <a16:creationId xmlns:a16="http://schemas.microsoft.com/office/drawing/2014/main" id="{DDAF8152-53C3-551A-19DE-C802E7CBD964}"/>
                </a:ext>
              </a:extLst>
            </p:cNvPr>
            <p:cNvSpPr/>
            <p:nvPr/>
          </p:nvSpPr>
          <p:spPr>
            <a:xfrm>
              <a:off x="526605" y="3744536"/>
              <a:ext cx="640115" cy="640115"/>
            </a:xfrm>
            <a:custGeom>
              <a:avLst/>
              <a:gdLst/>
              <a:ahLst/>
              <a:cxnLst/>
              <a:rect l="l" t="t" r="r" b="b"/>
              <a:pathLst>
                <a:path w="960173" h="960173">
                  <a:moveTo>
                    <a:pt x="0" y="0"/>
                  </a:moveTo>
                  <a:lnTo>
                    <a:pt x="960173" y="0"/>
                  </a:lnTo>
                  <a:lnTo>
                    <a:pt x="960173" y="960173"/>
                  </a:lnTo>
                  <a:lnTo>
                    <a:pt x="0" y="9601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sp>
        <p:nvSpPr>
          <p:cNvPr id="13" name="Content Placeholder 2">
            <a:extLst>
              <a:ext uri="{FF2B5EF4-FFF2-40B4-BE49-F238E27FC236}">
                <a16:creationId xmlns:a16="http://schemas.microsoft.com/office/drawing/2014/main" id="{81A8259B-F8C5-3D03-2E24-BB6FC71B1EA8}"/>
              </a:ext>
            </a:extLst>
          </p:cNvPr>
          <p:cNvSpPr txBox="1">
            <a:spLocks/>
          </p:cNvSpPr>
          <p:nvPr/>
        </p:nvSpPr>
        <p:spPr>
          <a:xfrm>
            <a:off x="990600" y="1978025"/>
            <a:ext cx="10515600" cy="895623"/>
          </a:xfrm>
          <a:prstGeom prst="rect">
            <a:avLst/>
          </a:prstGeom>
        </p:spPr>
        <p:txBody>
          <a:bodyPr vert="horz" lIns="91440" tIns="45720" rIns="91440" bIns="45720" rtlCol="0">
            <a:normAutofit/>
          </a:bodyPr>
          <a:lstStyle>
            <a:lvl1pPr marL="347663" indent="-347663" algn="l" defTabSz="914400" rtl="0" eaLnBrk="1" latinLnBrk="0" hangingPunct="1">
              <a:lnSpc>
                <a:spcPct val="90000"/>
              </a:lnSpc>
              <a:spcBef>
                <a:spcPts val="1200"/>
              </a:spcBef>
              <a:buClr>
                <a:srgbClr val="004E7D"/>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98513" indent="-341313" algn="l" defTabSz="914400" rtl="0" eaLnBrk="1" latinLnBrk="0" hangingPunct="1">
              <a:lnSpc>
                <a:spcPct val="90000"/>
              </a:lnSpc>
              <a:spcBef>
                <a:spcPts val="1200"/>
              </a:spcBef>
              <a:buClr>
                <a:srgbClr val="004E7D"/>
              </a:buClr>
              <a:buFont typeface="Wingdings" panose="05000000000000000000" pitchFamily="2" charset="2"/>
              <a:buChar char="Ø"/>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4" name="Content Placeholder 2">
            <a:extLst>
              <a:ext uri="{FF2B5EF4-FFF2-40B4-BE49-F238E27FC236}">
                <a16:creationId xmlns:a16="http://schemas.microsoft.com/office/drawing/2014/main" id="{A33D8A75-DA05-3C66-30AC-D15F170BE498}"/>
              </a:ext>
            </a:extLst>
          </p:cNvPr>
          <p:cNvSpPr txBox="1">
            <a:spLocks/>
          </p:cNvSpPr>
          <p:nvPr/>
        </p:nvSpPr>
        <p:spPr>
          <a:xfrm>
            <a:off x="914400" y="1591109"/>
            <a:ext cx="10515600" cy="895623"/>
          </a:xfrm>
          <a:prstGeom prst="rect">
            <a:avLst/>
          </a:prstGeom>
        </p:spPr>
        <p:txBody>
          <a:bodyPr vert="horz" lIns="91440" tIns="45720" rIns="91440" bIns="45720" rtlCol="0">
            <a:normAutofit/>
          </a:bodyPr>
          <a:lstStyle>
            <a:lvl1pPr marL="347663" indent="-347663" algn="l" defTabSz="914400" rtl="0" eaLnBrk="1" latinLnBrk="0" hangingPunct="1">
              <a:lnSpc>
                <a:spcPct val="90000"/>
              </a:lnSpc>
              <a:spcBef>
                <a:spcPts val="1200"/>
              </a:spcBef>
              <a:buClr>
                <a:srgbClr val="004E7D"/>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98513" indent="-341313" algn="l" defTabSz="914400" rtl="0" eaLnBrk="1" latinLnBrk="0" hangingPunct="1">
              <a:lnSpc>
                <a:spcPct val="90000"/>
              </a:lnSpc>
              <a:spcBef>
                <a:spcPts val="1200"/>
              </a:spcBef>
              <a:buClr>
                <a:srgbClr val="004E7D"/>
              </a:buClr>
              <a:buFont typeface="Wingdings" panose="05000000000000000000" pitchFamily="2" charset="2"/>
              <a:buChar char="Ø"/>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School can also accept alternative documentation:</a:t>
            </a:r>
          </a:p>
        </p:txBody>
      </p:sp>
      <p:sp>
        <p:nvSpPr>
          <p:cNvPr id="6" name="Date Placeholder 5">
            <a:extLst>
              <a:ext uri="{FF2B5EF4-FFF2-40B4-BE49-F238E27FC236}">
                <a16:creationId xmlns:a16="http://schemas.microsoft.com/office/drawing/2014/main" id="{08881CF7-240A-F5CB-16DE-B201BAD1108E}"/>
              </a:ext>
            </a:extLst>
          </p:cNvPr>
          <p:cNvSpPr>
            <a:spLocks noGrp="1"/>
          </p:cNvSpPr>
          <p:nvPr>
            <p:ph type="dt" sz="half" idx="10"/>
          </p:nvPr>
        </p:nvSpPr>
        <p:spPr/>
        <p:txBody>
          <a:bodyPr/>
          <a:lstStyle/>
          <a:p>
            <a:fld id="{738947C7-60ED-FF4F-9A48-96611D9A7228}" type="datetime1">
              <a:rPr lang="en-US" smtClean="0"/>
              <a:t>3/20/25</a:t>
            </a:fld>
            <a:endParaRPr lang="en-US" dirty="0"/>
          </a:p>
        </p:txBody>
      </p:sp>
    </p:spTree>
    <p:extLst>
      <p:ext uri="{BB962C8B-B14F-4D97-AF65-F5344CB8AC3E}">
        <p14:creationId xmlns:p14="http://schemas.microsoft.com/office/powerpoint/2010/main" val="244526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25A26-116A-5253-2F59-552BA32F85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CE4341-7F84-59DA-4C28-ED0560C5BB34}"/>
              </a:ext>
            </a:extLst>
          </p:cNvPr>
          <p:cNvSpPr>
            <a:spLocks noGrp="1"/>
          </p:cNvSpPr>
          <p:nvPr>
            <p:ph type="title"/>
          </p:nvPr>
        </p:nvSpPr>
        <p:spPr>
          <a:xfrm>
            <a:off x="838200" y="12201"/>
            <a:ext cx="10515600" cy="1325563"/>
          </a:xfrm>
        </p:spPr>
        <p:txBody>
          <a:bodyPr/>
          <a:lstStyle/>
          <a:p>
            <a:r>
              <a:rPr lang="en-US" dirty="0"/>
              <a:t>2025-26 Verification Tracking Groups</a:t>
            </a:r>
          </a:p>
        </p:txBody>
      </p:sp>
      <p:pic>
        <p:nvPicPr>
          <p:cNvPr id="6" name="Picture 5">
            <a:extLst>
              <a:ext uri="{FF2B5EF4-FFF2-40B4-BE49-F238E27FC236}">
                <a16:creationId xmlns:a16="http://schemas.microsoft.com/office/drawing/2014/main" id="{44A1BC72-143B-95AF-A797-FAD062272383}"/>
              </a:ext>
            </a:extLst>
          </p:cNvPr>
          <p:cNvPicPr>
            <a:picLocks noChangeAspect="1"/>
          </p:cNvPicPr>
          <p:nvPr/>
        </p:nvPicPr>
        <p:blipFill>
          <a:blip r:embed="rId3"/>
          <a:stretch>
            <a:fillRect/>
          </a:stretch>
        </p:blipFill>
        <p:spPr>
          <a:xfrm>
            <a:off x="4953657" y="1123836"/>
            <a:ext cx="4908815" cy="5188240"/>
          </a:xfrm>
          <a:prstGeom prst="rect">
            <a:avLst/>
          </a:prstGeom>
          <a:effectLst>
            <a:outerShdw blurRad="63500" sx="102000" sy="102000" algn="ctr" rotWithShape="0">
              <a:prstClr val="black">
                <a:alpha val="40000"/>
              </a:prstClr>
            </a:outerShdw>
          </a:effectLst>
        </p:spPr>
      </p:pic>
      <p:sp>
        <p:nvSpPr>
          <p:cNvPr id="3" name="Date Placeholder 2">
            <a:extLst>
              <a:ext uri="{FF2B5EF4-FFF2-40B4-BE49-F238E27FC236}">
                <a16:creationId xmlns:a16="http://schemas.microsoft.com/office/drawing/2014/main" id="{2A392F1D-BEE7-CFB2-8C97-CB7DE1399F21}"/>
              </a:ext>
            </a:extLst>
          </p:cNvPr>
          <p:cNvSpPr>
            <a:spLocks noGrp="1"/>
          </p:cNvSpPr>
          <p:nvPr>
            <p:ph type="dt" sz="half" idx="10"/>
          </p:nvPr>
        </p:nvSpPr>
        <p:spPr/>
        <p:txBody>
          <a:bodyPr/>
          <a:lstStyle/>
          <a:p>
            <a:fld id="{88A5E059-CE54-F444-8CA6-CD47585285A4}" type="datetime1">
              <a:rPr lang="en-US" smtClean="0"/>
              <a:t>3/20/25</a:t>
            </a:fld>
            <a:endParaRPr lang="en-US" dirty="0"/>
          </a:p>
        </p:txBody>
      </p:sp>
    </p:spTree>
    <p:extLst>
      <p:ext uri="{BB962C8B-B14F-4D97-AF65-F5344CB8AC3E}">
        <p14:creationId xmlns:p14="http://schemas.microsoft.com/office/powerpoint/2010/main" val="22983214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E7E4B"/>
        </a:solidFill>
        <a:effectLst/>
      </p:bgPr>
    </p:bg>
    <p:spTree>
      <p:nvGrpSpPr>
        <p:cNvPr id="1" name="">
          <a:extLst>
            <a:ext uri="{FF2B5EF4-FFF2-40B4-BE49-F238E27FC236}">
              <a16:creationId xmlns:a16="http://schemas.microsoft.com/office/drawing/2014/main" id="{6DBCBD69-C7EF-0A58-CDF3-80C2E2C00489}"/>
            </a:ext>
          </a:extLst>
        </p:cNvPr>
        <p:cNvGrpSpPr/>
        <p:nvPr/>
      </p:nvGrpSpPr>
      <p:grpSpPr>
        <a:xfrm>
          <a:off x="0" y="0"/>
          <a:ext cx="0" cy="0"/>
          <a:chOff x="0" y="0"/>
          <a:chExt cx="0" cy="0"/>
        </a:xfrm>
      </p:grpSpPr>
      <p:pic>
        <p:nvPicPr>
          <p:cNvPr id="28" name="Picture 27" descr="A person looking at a computer screen&#10;&#10;Description automatically generated">
            <a:extLst>
              <a:ext uri="{FF2B5EF4-FFF2-40B4-BE49-F238E27FC236}">
                <a16:creationId xmlns:a16="http://schemas.microsoft.com/office/drawing/2014/main" id="{D07CAF7F-F749-F039-3D3A-DC363ECA738F}"/>
              </a:ext>
            </a:extLst>
          </p:cNvPr>
          <p:cNvPicPr>
            <a:picLocks noChangeAspect="1"/>
          </p:cNvPicPr>
          <p:nvPr/>
        </p:nvPicPr>
        <p:blipFill rotWithShape="1">
          <a:blip r:embed="rId2">
            <a:alphaModFix amt="30000"/>
            <a:duotone>
              <a:prstClr val="black"/>
              <a:schemeClr val="accent2">
                <a:tint val="45000"/>
                <a:satMod val="400000"/>
              </a:schemeClr>
            </a:duotone>
          </a:blip>
          <a:srcRect l="22627"/>
          <a:stretch/>
        </p:blipFill>
        <p:spPr>
          <a:xfrm>
            <a:off x="-1" y="-1"/>
            <a:ext cx="12192001" cy="6858000"/>
          </a:xfrm>
          <a:prstGeom prst="rect">
            <a:avLst/>
          </a:prstGeom>
        </p:spPr>
      </p:pic>
      <p:sp>
        <p:nvSpPr>
          <p:cNvPr id="16" name="TextBox 15">
            <a:extLst>
              <a:ext uri="{FF2B5EF4-FFF2-40B4-BE49-F238E27FC236}">
                <a16:creationId xmlns:a16="http://schemas.microsoft.com/office/drawing/2014/main" id="{9B7DDA01-3C7E-6223-66E2-D8496A398C7A}"/>
              </a:ext>
            </a:extLst>
          </p:cNvPr>
          <p:cNvSpPr txBox="1"/>
          <p:nvPr/>
        </p:nvSpPr>
        <p:spPr>
          <a:xfrm>
            <a:off x="611625" y="4684096"/>
            <a:ext cx="9335984" cy="436017"/>
          </a:xfrm>
          <a:prstGeom prst="rect">
            <a:avLst/>
          </a:prstGeom>
        </p:spPr>
        <p:txBody>
          <a:bodyPr wrap="square" lIns="0" tIns="0" rIns="0" bIns="0" rtlCol="0" anchor="t">
            <a:noAutofit/>
          </a:bodyPr>
          <a:lstStyle/>
          <a:p>
            <a:pPr>
              <a:lnSpc>
                <a:spcPts val="3390"/>
              </a:lnSpc>
            </a:pPr>
            <a:r>
              <a:rPr lang="en-US" sz="4400" spc="-89" dirty="0">
                <a:solidFill>
                  <a:schemeClr val="bg1"/>
                </a:solidFill>
                <a:latin typeface="Verdana" panose="020B0604030504040204" pitchFamily="34" charset="0"/>
                <a:ea typeface="Verdana" panose="020B0604030504040204" pitchFamily="34" charset="0"/>
                <a:cs typeface="Verdana" panose="020B0604030504040204" pitchFamily="34" charset="0"/>
              </a:rPr>
              <a:t>Parent of Record and Family Size</a:t>
            </a:r>
          </a:p>
        </p:txBody>
      </p:sp>
      <p:grpSp>
        <p:nvGrpSpPr>
          <p:cNvPr id="40" name="Group 39">
            <a:extLst>
              <a:ext uri="{FF2B5EF4-FFF2-40B4-BE49-F238E27FC236}">
                <a16:creationId xmlns:a16="http://schemas.microsoft.com/office/drawing/2014/main" id="{EBFFA059-BCC3-F9A9-2B9B-0D08F7DE6626}"/>
              </a:ext>
            </a:extLst>
          </p:cNvPr>
          <p:cNvGrpSpPr/>
          <p:nvPr/>
        </p:nvGrpSpPr>
        <p:grpSpPr>
          <a:xfrm flipH="1">
            <a:off x="10449346" y="4684097"/>
            <a:ext cx="998388" cy="1359751"/>
            <a:chOff x="8134598" y="681914"/>
            <a:chExt cx="1497582" cy="2039627"/>
          </a:xfrm>
        </p:grpSpPr>
        <p:grpSp>
          <p:nvGrpSpPr>
            <p:cNvPr id="30" name="Group 3">
              <a:extLst>
                <a:ext uri="{FF2B5EF4-FFF2-40B4-BE49-F238E27FC236}">
                  <a16:creationId xmlns:a16="http://schemas.microsoft.com/office/drawing/2014/main" id="{FC80D13B-CE9C-62ED-3082-2DA1A8995892}"/>
                </a:ext>
              </a:extLst>
            </p:cNvPr>
            <p:cNvGrpSpPr/>
            <p:nvPr/>
          </p:nvGrpSpPr>
          <p:grpSpPr>
            <a:xfrm>
              <a:off x="8250172" y="946397"/>
              <a:ext cx="857867" cy="857867"/>
              <a:chOff x="0" y="0"/>
              <a:chExt cx="812800" cy="812800"/>
            </a:xfrm>
          </p:grpSpPr>
          <p:sp>
            <p:nvSpPr>
              <p:cNvPr id="31" name="Freeform 4">
                <a:extLst>
                  <a:ext uri="{FF2B5EF4-FFF2-40B4-BE49-F238E27FC236}">
                    <a16:creationId xmlns:a16="http://schemas.microsoft.com/office/drawing/2014/main" id="{07D85525-D07D-1C97-B910-4D29883D8E3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E7D"/>
              </a:solid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32" name="TextBox 5">
                <a:extLst>
                  <a:ext uri="{FF2B5EF4-FFF2-40B4-BE49-F238E27FC236}">
                    <a16:creationId xmlns:a16="http://schemas.microsoft.com/office/drawing/2014/main" id="{4D6D3EA3-C4E6-5AC5-641F-10EEE81E8C93}"/>
                  </a:ext>
                </a:extLst>
              </p:cNvPr>
              <p:cNvSpPr txBox="1"/>
              <p:nvPr/>
            </p:nvSpPr>
            <p:spPr>
              <a:xfrm>
                <a:off x="76200" y="85725"/>
                <a:ext cx="660400" cy="650875"/>
              </a:xfrm>
              <a:prstGeom prst="rect">
                <a:avLst/>
              </a:prstGeom>
            </p:spPr>
            <p:txBody>
              <a:bodyPr lIns="33867" tIns="33867" rIns="33867" bIns="33867" rtlCol="0" anchor="ctr"/>
              <a:lstStyle/>
              <a:p>
                <a:pPr algn="ctr">
                  <a:lnSpc>
                    <a:spcPts val="1237"/>
                  </a:lnSpc>
                </a:pPr>
                <a:endParaRPr sz="1200">
                  <a:latin typeface="Verdana" panose="020B0604030504040204" pitchFamily="34" charset="0"/>
                  <a:ea typeface="Verdana" panose="020B0604030504040204" pitchFamily="34" charset="0"/>
                  <a:cs typeface="Verdana" panose="020B0604030504040204" pitchFamily="34" charset="0"/>
                </a:endParaRPr>
              </a:p>
            </p:txBody>
          </p:sp>
        </p:grpSp>
        <p:sp>
          <p:nvSpPr>
            <p:cNvPr id="35" name="Freeform 7">
              <a:extLst>
                <a:ext uri="{FF2B5EF4-FFF2-40B4-BE49-F238E27FC236}">
                  <a16:creationId xmlns:a16="http://schemas.microsoft.com/office/drawing/2014/main" id="{914C40E1-99FB-2464-1521-22218FFCE798}"/>
                </a:ext>
              </a:extLst>
            </p:cNvPr>
            <p:cNvSpPr/>
            <p:nvPr/>
          </p:nvSpPr>
          <p:spPr>
            <a:xfrm>
              <a:off x="9027614" y="2116975"/>
              <a:ext cx="604566" cy="60456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nvGrpSpPr>
            <p:cNvPr id="37" name="Group 9">
              <a:extLst>
                <a:ext uri="{FF2B5EF4-FFF2-40B4-BE49-F238E27FC236}">
                  <a16:creationId xmlns:a16="http://schemas.microsoft.com/office/drawing/2014/main" id="{033C737F-B7D1-B570-CE5A-6A363476B403}"/>
                </a:ext>
              </a:extLst>
            </p:cNvPr>
            <p:cNvGrpSpPr/>
            <p:nvPr/>
          </p:nvGrpSpPr>
          <p:grpSpPr>
            <a:xfrm>
              <a:off x="8134598" y="681914"/>
              <a:ext cx="637633" cy="637633"/>
              <a:chOff x="0" y="0"/>
              <a:chExt cx="812800" cy="812800"/>
            </a:xfrm>
          </p:grpSpPr>
          <p:sp>
            <p:nvSpPr>
              <p:cNvPr id="38" name="Freeform 10">
                <a:extLst>
                  <a:ext uri="{FF2B5EF4-FFF2-40B4-BE49-F238E27FC236}">
                    <a16:creationId xmlns:a16="http://schemas.microsoft.com/office/drawing/2014/main" id="{EC9AD687-5EE8-012A-EC00-D90ECB915FB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6ABF4B"/>
                </a:solidFill>
                <a:prstDash val="solid"/>
                <a:miter/>
              </a:ln>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39" name="TextBox 11">
                <a:extLst>
                  <a:ext uri="{FF2B5EF4-FFF2-40B4-BE49-F238E27FC236}">
                    <a16:creationId xmlns:a16="http://schemas.microsoft.com/office/drawing/2014/main" id="{C8F451AC-D6CC-78E7-1C2D-A12F9465B055}"/>
                  </a:ext>
                </a:extLst>
              </p:cNvPr>
              <p:cNvSpPr txBox="1"/>
              <p:nvPr/>
            </p:nvSpPr>
            <p:spPr>
              <a:xfrm>
                <a:off x="76200" y="85725"/>
                <a:ext cx="660400" cy="650875"/>
              </a:xfrm>
              <a:prstGeom prst="rect">
                <a:avLst/>
              </a:prstGeom>
            </p:spPr>
            <p:txBody>
              <a:bodyPr lIns="33867" tIns="33867" rIns="33867" bIns="33867" rtlCol="0" anchor="ctr"/>
              <a:lstStyle/>
              <a:p>
                <a:pPr algn="ctr">
                  <a:lnSpc>
                    <a:spcPts val="1237"/>
                  </a:lnSpc>
                </a:pPr>
                <a:endParaRPr sz="1200">
                  <a:latin typeface="Verdana" panose="020B0604030504040204" pitchFamily="34" charset="0"/>
                  <a:ea typeface="Verdana" panose="020B0604030504040204" pitchFamily="34" charset="0"/>
                  <a:cs typeface="Verdana" panose="020B0604030504040204" pitchFamily="34" charset="0"/>
                </a:endParaRPr>
              </a:p>
            </p:txBody>
          </p:sp>
        </p:grpSp>
      </p:grpSp>
      <p:sp>
        <p:nvSpPr>
          <p:cNvPr id="34" name="Rectangle 33">
            <a:extLst>
              <a:ext uri="{FF2B5EF4-FFF2-40B4-BE49-F238E27FC236}">
                <a16:creationId xmlns:a16="http://schemas.microsoft.com/office/drawing/2014/main" id="{D62105D0-3FD4-F9DE-94A1-7B998CA7DE19}"/>
              </a:ext>
            </a:extLst>
          </p:cNvPr>
          <p:cNvSpPr/>
          <p:nvPr/>
        </p:nvSpPr>
        <p:spPr>
          <a:xfrm>
            <a:off x="0" y="6464733"/>
            <a:ext cx="12192000" cy="393267"/>
          </a:xfrm>
          <a:prstGeom prst="rect">
            <a:avLst/>
          </a:prstGeom>
          <a:solidFill>
            <a:srgbClr val="004E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TextBox 35">
            <a:extLst>
              <a:ext uri="{FF2B5EF4-FFF2-40B4-BE49-F238E27FC236}">
                <a16:creationId xmlns:a16="http://schemas.microsoft.com/office/drawing/2014/main" id="{3DDAE068-B2AB-97A6-9D0A-DA396B591362}"/>
              </a:ext>
            </a:extLst>
          </p:cNvPr>
          <p:cNvSpPr txBox="1"/>
          <p:nvPr/>
        </p:nvSpPr>
        <p:spPr>
          <a:xfrm>
            <a:off x="235383" y="6405986"/>
            <a:ext cx="3456213" cy="489534"/>
          </a:xfrm>
          <a:prstGeom prst="rect">
            <a:avLst/>
          </a:prstGeom>
          <a:noFill/>
        </p:spPr>
        <p:txBody>
          <a:bodyPr wrap="square" rtlCol="0" anchor="ctr">
            <a:noAutofit/>
          </a:bodyPr>
          <a:lstStyle/>
          <a:p>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Slide </a:t>
            </a:r>
            <a:fld id="{00000000-1234-1234-1234-123412341234}" type="slidenum">
              <a:rPr lang="en" sz="1200" b="1">
                <a:solidFill>
                  <a:schemeClr val="bg1"/>
                </a:solidFill>
                <a:latin typeface="Verdana" panose="020B0604030504040204" pitchFamily="34" charset="0"/>
                <a:ea typeface="Verdana" panose="020B0604030504040204" pitchFamily="34" charset="0"/>
                <a:cs typeface="Verdana" panose="020B0604030504040204" pitchFamily="34" charset="0"/>
                <a:sym typeface="Arial"/>
              </a:rPr>
              <a:pPr/>
              <a:t>40</a:t>
            </a:fld>
            <a:r>
              <a:rPr lang="en"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a:t>
            </a:r>
            <a:r>
              <a:rPr lang="en" sz="1200"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2025 NASFAA</a:t>
            </a:r>
            <a:endParaRP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Date Placeholder 1">
            <a:extLst>
              <a:ext uri="{FF2B5EF4-FFF2-40B4-BE49-F238E27FC236}">
                <a16:creationId xmlns:a16="http://schemas.microsoft.com/office/drawing/2014/main" id="{F8EC06F5-6FED-BFB6-D498-C55370CA7316}"/>
              </a:ext>
            </a:extLst>
          </p:cNvPr>
          <p:cNvSpPr>
            <a:spLocks noGrp="1"/>
          </p:cNvSpPr>
          <p:nvPr>
            <p:ph type="dt" sz="half" idx="10"/>
          </p:nvPr>
        </p:nvSpPr>
        <p:spPr/>
        <p:txBody>
          <a:bodyPr/>
          <a:lstStyle/>
          <a:p>
            <a:fld id="{C14618B3-E299-4942-A6BA-DE0B3E6631ED}" type="datetime1">
              <a:rPr lang="en-US" smtClean="0"/>
              <a:t>3/20/25</a:t>
            </a:fld>
            <a:endParaRPr lang="en-US"/>
          </a:p>
        </p:txBody>
      </p:sp>
    </p:spTree>
    <p:extLst>
      <p:ext uri="{BB962C8B-B14F-4D97-AF65-F5344CB8AC3E}">
        <p14:creationId xmlns:p14="http://schemas.microsoft.com/office/powerpoint/2010/main" val="4063772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2463C-36ED-F990-A59F-EBAA867837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02FD22-7F64-2196-D9E1-EE295791B6C9}"/>
              </a:ext>
            </a:extLst>
          </p:cNvPr>
          <p:cNvSpPr>
            <a:spLocks noGrp="1"/>
          </p:cNvSpPr>
          <p:nvPr>
            <p:ph type="title"/>
          </p:nvPr>
        </p:nvSpPr>
        <p:spPr>
          <a:xfrm>
            <a:off x="838200" y="12201"/>
            <a:ext cx="10515600" cy="1325563"/>
          </a:xfrm>
        </p:spPr>
        <p:txBody>
          <a:bodyPr/>
          <a:lstStyle/>
          <a:p>
            <a:r>
              <a:rPr lang="en-US" dirty="0"/>
              <a:t>Parent of Record (Primary Parent)</a:t>
            </a:r>
          </a:p>
        </p:txBody>
      </p:sp>
      <p:sp>
        <p:nvSpPr>
          <p:cNvPr id="3" name="Content Placeholder 2">
            <a:extLst>
              <a:ext uri="{FF2B5EF4-FFF2-40B4-BE49-F238E27FC236}">
                <a16:creationId xmlns:a16="http://schemas.microsoft.com/office/drawing/2014/main" id="{0F7EBDA3-6211-CE1A-DE51-30D7F49AD6D5}"/>
              </a:ext>
            </a:extLst>
          </p:cNvPr>
          <p:cNvSpPr>
            <a:spLocks noGrp="1"/>
          </p:cNvSpPr>
          <p:nvPr>
            <p:ph idx="1"/>
          </p:nvPr>
        </p:nvSpPr>
        <p:spPr>
          <a:xfrm>
            <a:off x="838200" y="1825624"/>
            <a:ext cx="10515600" cy="4543091"/>
          </a:xfrm>
        </p:spPr>
        <p:txBody>
          <a:bodyPr>
            <a:normAutofit fontScale="92500" lnSpcReduction="20000"/>
          </a:bodyPr>
          <a:lstStyle/>
          <a:p>
            <a:pPr>
              <a:lnSpc>
                <a:spcPct val="100000"/>
              </a:lnSpc>
              <a:spcBef>
                <a:spcPts val="0"/>
              </a:spcBef>
            </a:pPr>
            <a:r>
              <a:rPr lang="en-US" dirty="0"/>
              <a:t>For dependent students with divorced or separated parents:</a:t>
            </a:r>
          </a:p>
          <a:p>
            <a:pPr marL="803275" lvl="1" indent="-346075" fontAlgn="base">
              <a:spcBef>
                <a:spcPts val="1200"/>
              </a:spcBef>
              <a:buFont typeface="+mj-lt"/>
              <a:buAutoNum type="arabicPeriod"/>
            </a:pPr>
            <a:r>
              <a:rPr lang="en-US" sz="2800" b="0" i="0" u="none" strike="noStrike" dirty="0">
                <a:solidFill>
                  <a:srgbClr val="000000"/>
                </a:solidFill>
                <a:effectLst/>
              </a:rPr>
              <a:t>Income and assets are reported for parent who provides </a:t>
            </a:r>
            <a:r>
              <a:rPr lang="en-US" sz="2800" b="1" i="0" u="none" strike="noStrike" dirty="0">
                <a:solidFill>
                  <a:srgbClr val="000000"/>
                </a:solidFill>
                <a:effectLst/>
              </a:rPr>
              <a:t>most financial support over 12 months immediately prior</a:t>
            </a:r>
            <a:r>
              <a:rPr lang="en-US" sz="2800" b="0" i="0" u="none" strike="noStrike" dirty="0">
                <a:solidFill>
                  <a:srgbClr val="000000"/>
                </a:solidFill>
                <a:effectLst/>
              </a:rPr>
              <a:t> </a:t>
            </a:r>
            <a:r>
              <a:rPr lang="en-US" sz="2800" b="1" i="0" u="none" strike="noStrike" dirty="0">
                <a:solidFill>
                  <a:srgbClr val="000000"/>
                </a:solidFill>
                <a:effectLst/>
              </a:rPr>
              <a:t>to filing FAFSA</a:t>
            </a:r>
            <a:r>
              <a:rPr lang="en-US" sz="2800" b="0" i="0" u="none" strike="noStrike" dirty="0">
                <a:solidFill>
                  <a:srgbClr val="000000"/>
                </a:solidFill>
                <a:effectLst/>
              </a:rPr>
              <a:t> even if student does not live with that parent or lives with other parent;</a:t>
            </a:r>
          </a:p>
          <a:p>
            <a:pPr marL="803275" lvl="1" indent="-346075" fontAlgn="base">
              <a:spcBef>
                <a:spcPts val="1200"/>
              </a:spcBef>
              <a:buFont typeface="+mj-lt"/>
              <a:buAutoNum type="arabicPeriod"/>
            </a:pPr>
            <a:r>
              <a:rPr lang="en-US" sz="2800" b="0" i="0" u="none" strike="noStrike" dirty="0">
                <a:solidFill>
                  <a:srgbClr val="000000"/>
                </a:solidFill>
                <a:effectLst/>
              </a:rPr>
              <a:t>If neither parent provided support in 12-month period in #1, parent of record is parent who provided greater support during most recent year student received financial support from a parent; and then</a:t>
            </a:r>
          </a:p>
          <a:p>
            <a:pPr marL="803275" lvl="1" indent="-346075" fontAlgn="base">
              <a:spcBef>
                <a:spcPts val="1200"/>
              </a:spcBef>
              <a:buFont typeface="+mj-lt"/>
              <a:buAutoNum type="arabicPeriod"/>
            </a:pPr>
            <a:r>
              <a:rPr lang="en-US" sz="2800" b="0" i="0" u="none" strike="noStrike" dirty="0">
                <a:solidFill>
                  <a:srgbClr val="000000"/>
                </a:solidFill>
                <a:effectLst/>
              </a:rPr>
              <a:t>If equal support is given; parent of record is one with higher income </a:t>
            </a:r>
            <a:r>
              <a:rPr lang="en-US" sz="2800" b="1" i="0" u="none" strike="noStrike" dirty="0">
                <a:solidFill>
                  <a:srgbClr val="000000"/>
                </a:solidFill>
                <a:effectLst/>
              </a:rPr>
              <a:t>and </a:t>
            </a:r>
            <a:r>
              <a:rPr lang="en-US" sz="2800" b="0" i="0" u="none" strike="noStrike" dirty="0">
                <a:solidFill>
                  <a:srgbClr val="000000"/>
                </a:solidFill>
                <a:effectLst/>
              </a:rPr>
              <a:t>assets</a:t>
            </a:r>
            <a:endParaRPr lang="en-US" sz="2800" dirty="0">
              <a:solidFill>
                <a:srgbClr val="000000"/>
              </a:solidFill>
            </a:endParaRPr>
          </a:p>
          <a:p>
            <a:pPr fontAlgn="base">
              <a:spcBef>
                <a:spcPts val="1200"/>
              </a:spcBef>
            </a:pPr>
            <a:r>
              <a:rPr lang="en-US" b="0" i="0" u="none" strike="noStrike" dirty="0">
                <a:solidFill>
                  <a:srgbClr val="000000"/>
                </a:solidFill>
                <a:effectLst/>
              </a:rPr>
              <a:t>Parent student lived with most in past 12 months is no longer a criterion</a:t>
            </a:r>
          </a:p>
        </p:txBody>
      </p:sp>
      <p:sp>
        <p:nvSpPr>
          <p:cNvPr id="4" name="Date Placeholder 3">
            <a:extLst>
              <a:ext uri="{FF2B5EF4-FFF2-40B4-BE49-F238E27FC236}">
                <a16:creationId xmlns:a16="http://schemas.microsoft.com/office/drawing/2014/main" id="{82A87B4E-223D-E0A3-30B0-37D26E80A6F4}"/>
              </a:ext>
            </a:extLst>
          </p:cNvPr>
          <p:cNvSpPr>
            <a:spLocks noGrp="1"/>
          </p:cNvSpPr>
          <p:nvPr>
            <p:ph type="dt" sz="half" idx="10"/>
          </p:nvPr>
        </p:nvSpPr>
        <p:spPr/>
        <p:txBody>
          <a:bodyPr/>
          <a:lstStyle/>
          <a:p>
            <a:fld id="{A9DA3E62-CEAF-5E4D-9479-F06657F2BD1F}" type="datetime1">
              <a:rPr lang="en-US" smtClean="0"/>
              <a:t>3/20/25</a:t>
            </a:fld>
            <a:endParaRPr lang="en-US" dirty="0"/>
          </a:p>
        </p:txBody>
      </p:sp>
    </p:spTree>
    <p:extLst>
      <p:ext uri="{BB962C8B-B14F-4D97-AF65-F5344CB8AC3E}">
        <p14:creationId xmlns:p14="http://schemas.microsoft.com/office/powerpoint/2010/main" val="4034292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620CA-554E-E78F-A22B-3FB563B8FD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6EAB0-A376-9221-18B0-CACD206B91E2}"/>
              </a:ext>
            </a:extLst>
          </p:cNvPr>
          <p:cNvSpPr>
            <a:spLocks noGrp="1"/>
          </p:cNvSpPr>
          <p:nvPr>
            <p:ph type="title"/>
          </p:nvPr>
        </p:nvSpPr>
        <p:spPr>
          <a:xfrm>
            <a:off x="838200" y="12201"/>
            <a:ext cx="10515600" cy="1325563"/>
          </a:xfrm>
        </p:spPr>
        <p:txBody>
          <a:bodyPr/>
          <a:lstStyle/>
          <a:p>
            <a:r>
              <a:rPr lang="en-US" dirty="0"/>
              <a:t>Parent of Record—Not Married to Each Other</a:t>
            </a:r>
          </a:p>
        </p:txBody>
      </p:sp>
      <p:graphicFrame>
        <p:nvGraphicFramePr>
          <p:cNvPr id="4" name="Diagram 3">
            <a:extLst>
              <a:ext uri="{FF2B5EF4-FFF2-40B4-BE49-F238E27FC236}">
                <a16:creationId xmlns:a16="http://schemas.microsoft.com/office/drawing/2014/main" id="{B7564F6E-07BA-D1C8-F593-B84709A4C3A4}"/>
              </a:ext>
            </a:extLst>
          </p:cNvPr>
          <p:cNvGraphicFramePr/>
          <p:nvPr>
            <p:extLst>
              <p:ext uri="{D42A27DB-BD31-4B8C-83A1-F6EECF244321}">
                <p14:modId xmlns:p14="http://schemas.microsoft.com/office/powerpoint/2010/main" val="3975380973"/>
              </p:ext>
            </p:extLst>
          </p:nvPr>
        </p:nvGraphicFramePr>
        <p:xfrm>
          <a:off x="628647" y="888417"/>
          <a:ext cx="11173883" cy="5283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6365323-F4D0-FA50-BE93-A3D82C7EFD34}"/>
              </a:ext>
            </a:extLst>
          </p:cNvPr>
          <p:cNvSpPr txBox="1"/>
          <p:nvPr/>
        </p:nvSpPr>
        <p:spPr>
          <a:xfrm>
            <a:off x="1424066" y="5368223"/>
            <a:ext cx="5996065" cy="707886"/>
          </a:xfrm>
          <a:prstGeom prst="rect">
            <a:avLst/>
          </a:prstGeom>
          <a:solidFill>
            <a:schemeClr val="accent2">
              <a:lumMod val="60000"/>
              <a:lumOff val="40000"/>
              <a:alpha val="25000"/>
            </a:schemeClr>
          </a:solidFill>
        </p:spPr>
        <p:txBody>
          <a:bodyPr wrap="square" rtlCol="0">
            <a:spAutoFit/>
          </a:bodyPr>
          <a:lstStyle/>
          <a:p>
            <a:r>
              <a:rPr lang="en-US" sz="2000" b="1" dirty="0">
                <a:latin typeface="Arial" panose="020B0604020202020204" pitchFamily="34" charset="0"/>
                <a:cs typeface="Arial" panose="020B0604020202020204" pitchFamily="34" charset="0"/>
              </a:rPr>
              <a:t>Note: </a:t>
            </a:r>
            <a:r>
              <a:rPr lang="en-US" sz="2000" dirty="0">
                <a:latin typeface="Arial" panose="020B0604020202020204" pitchFamily="34" charset="0"/>
                <a:cs typeface="Arial" panose="020B0604020202020204" pitchFamily="34" charset="0"/>
              </a:rPr>
              <a:t>If both legal parents are unmarried and living together, both parents are included on the FAFSA.</a:t>
            </a:r>
          </a:p>
        </p:txBody>
      </p:sp>
      <p:sp>
        <p:nvSpPr>
          <p:cNvPr id="3" name="Date Placeholder 2">
            <a:extLst>
              <a:ext uri="{FF2B5EF4-FFF2-40B4-BE49-F238E27FC236}">
                <a16:creationId xmlns:a16="http://schemas.microsoft.com/office/drawing/2014/main" id="{4CC30473-3C20-1843-D496-3F2D285E742A}"/>
              </a:ext>
            </a:extLst>
          </p:cNvPr>
          <p:cNvSpPr>
            <a:spLocks noGrp="1"/>
          </p:cNvSpPr>
          <p:nvPr>
            <p:ph type="dt" sz="half" idx="10"/>
          </p:nvPr>
        </p:nvSpPr>
        <p:spPr/>
        <p:txBody>
          <a:bodyPr/>
          <a:lstStyle/>
          <a:p>
            <a:fld id="{DC2B96AB-613A-D048-9138-D171A828B562}" type="datetime1">
              <a:rPr lang="en-US" smtClean="0"/>
              <a:t>3/20/25</a:t>
            </a:fld>
            <a:endParaRPr lang="en-US" dirty="0"/>
          </a:p>
        </p:txBody>
      </p:sp>
    </p:spTree>
    <p:extLst>
      <p:ext uri="{BB962C8B-B14F-4D97-AF65-F5344CB8AC3E}">
        <p14:creationId xmlns:p14="http://schemas.microsoft.com/office/powerpoint/2010/main" val="4242231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AEDC8-D095-46CC-88CA-7CEB7CA643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AB743A-B969-5BC1-9E40-CB549E7BE50D}"/>
              </a:ext>
            </a:extLst>
          </p:cNvPr>
          <p:cNvSpPr>
            <a:spLocks noGrp="1"/>
          </p:cNvSpPr>
          <p:nvPr>
            <p:ph type="title"/>
          </p:nvPr>
        </p:nvSpPr>
        <p:spPr>
          <a:xfrm>
            <a:off x="838200" y="12201"/>
            <a:ext cx="10515600" cy="1325563"/>
          </a:xfrm>
        </p:spPr>
        <p:txBody>
          <a:bodyPr/>
          <a:lstStyle/>
          <a:p>
            <a:r>
              <a:rPr lang="en-US" dirty="0"/>
              <a:t>Scenario—Child Support</a:t>
            </a:r>
          </a:p>
        </p:txBody>
      </p:sp>
      <p:sp>
        <p:nvSpPr>
          <p:cNvPr id="4" name="Content Placeholder 1">
            <a:extLst>
              <a:ext uri="{FF2B5EF4-FFF2-40B4-BE49-F238E27FC236}">
                <a16:creationId xmlns:a16="http://schemas.microsoft.com/office/drawing/2014/main" id="{C9CBC0CB-0377-2C1E-84A7-DFF7EEA19127}"/>
              </a:ext>
            </a:extLst>
          </p:cNvPr>
          <p:cNvSpPr txBox="1">
            <a:spLocks/>
          </p:cNvSpPr>
          <p:nvPr/>
        </p:nvSpPr>
        <p:spPr>
          <a:xfrm>
            <a:off x="628648" y="1893208"/>
            <a:ext cx="4727122" cy="30715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a:t>The dependent student’s father is paying child support to the student’s mother on the student’s behalf.</a:t>
            </a:r>
            <a:endParaRPr lang="en-US" sz="3600" dirty="0"/>
          </a:p>
        </p:txBody>
      </p:sp>
      <p:pic>
        <p:nvPicPr>
          <p:cNvPr id="5" name="Picture 4">
            <a:extLst>
              <a:ext uri="{FF2B5EF4-FFF2-40B4-BE49-F238E27FC236}">
                <a16:creationId xmlns:a16="http://schemas.microsoft.com/office/drawing/2014/main" id="{F3F54DF7-EEE6-3155-4BCE-4AA108E1E2C4}"/>
              </a:ext>
            </a:extLst>
          </p:cNvPr>
          <p:cNvPicPr>
            <a:picLocks noChangeAspect="1"/>
          </p:cNvPicPr>
          <p:nvPr/>
        </p:nvPicPr>
        <p:blipFill>
          <a:blip r:embed="rId3"/>
          <a:stretch>
            <a:fillRect/>
          </a:stretch>
        </p:blipFill>
        <p:spPr>
          <a:xfrm>
            <a:off x="6016095" y="1824794"/>
            <a:ext cx="5547255" cy="3208412"/>
          </a:xfrm>
          <a:prstGeom prst="rect">
            <a:avLst/>
          </a:prstGeom>
        </p:spPr>
      </p:pic>
      <p:sp>
        <p:nvSpPr>
          <p:cNvPr id="3" name="Date Placeholder 2">
            <a:extLst>
              <a:ext uri="{FF2B5EF4-FFF2-40B4-BE49-F238E27FC236}">
                <a16:creationId xmlns:a16="http://schemas.microsoft.com/office/drawing/2014/main" id="{87980CA1-284B-464A-2ED4-69C2808146C0}"/>
              </a:ext>
            </a:extLst>
          </p:cNvPr>
          <p:cNvSpPr>
            <a:spLocks noGrp="1"/>
          </p:cNvSpPr>
          <p:nvPr>
            <p:ph type="dt" sz="half" idx="10"/>
          </p:nvPr>
        </p:nvSpPr>
        <p:spPr/>
        <p:txBody>
          <a:bodyPr/>
          <a:lstStyle/>
          <a:p>
            <a:fld id="{0AB024C6-737C-7243-A9F8-10A30E501A65}" type="datetime1">
              <a:rPr lang="en-US" smtClean="0"/>
              <a:t>3/20/25</a:t>
            </a:fld>
            <a:endParaRPr lang="en-US" dirty="0"/>
          </a:p>
        </p:txBody>
      </p:sp>
    </p:spTree>
    <p:extLst>
      <p:ext uri="{BB962C8B-B14F-4D97-AF65-F5344CB8AC3E}">
        <p14:creationId xmlns:p14="http://schemas.microsoft.com/office/powerpoint/2010/main" val="1807390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ECEC9-857E-D7CA-5FA5-3523B10CB3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4CAF0A-7F3C-8E0F-BA0D-52B5FD3C636B}"/>
              </a:ext>
            </a:extLst>
          </p:cNvPr>
          <p:cNvSpPr>
            <a:spLocks noGrp="1"/>
          </p:cNvSpPr>
          <p:nvPr>
            <p:ph type="title"/>
          </p:nvPr>
        </p:nvSpPr>
        <p:spPr>
          <a:xfrm>
            <a:off x="838200" y="12201"/>
            <a:ext cx="10515600" cy="1325563"/>
          </a:xfrm>
        </p:spPr>
        <p:txBody>
          <a:bodyPr/>
          <a:lstStyle/>
          <a:p>
            <a:r>
              <a:rPr lang="en-US" dirty="0"/>
              <a:t>Pop Quiz</a:t>
            </a:r>
          </a:p>
        </p:txBody>
      </p:sp>
      <p:sp>
        <p:nvSpPr>
          <p:cNvPr id="4" name="Content Placeholder 1">
            <a:extLst>
              <a:ext uri="{FF2B5EF4-FFF2-40B4-BE49-F238E27FC236}">
                <a16:creationId xmlns:a16="http://schemas.microsoft.com/office/drawing/2014/main" id="{824AC78B-10D4-1FFA-3065-FB67AE052BD2}"/>
              </a:ext>
            </a:extLst>
          </p:cNvPr>
          <p:cNvSpPr txBox="1">
            <a:spLocks/>
          </p:cNvSpPr>
          <p:nvPr/>
        </p:nvSpPr>
        <p:spPr>
          <a:xfrm>
            <a:off x="628649" y="1435102"/>
            <a:ext cx="11173883"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3400" i="1"/>
              <a:t>Which parent includes child support as part of their support for the student?</a:t>
            </a:r>
          </a:p>
          <a:p>
            <a:pPr marL="798513" lvl="1" indent="-523875">
              <a:lnSpc>
                <a:spcPct val="100000"/>
              </a:lnSpc>
              <a:spcBef>
                <a:spcPts val="1200"/>
              </a:spcBef>
              <a:buSzPct val="100000"/>
              <a:buFont typeface="Wingdings" pitchFamily="2" charset="2"/>
              <a:buChar char="q"/>
            </a:pPr>
            <a:r>
              <a:rPr lang="en-US" sz="3400" i="1"/>
              <a:t>Mother</a:t>
            </a:r>
          </a:p>
          <a:p>
            <a:pPr marL="798513" lvl="1" indent="-523875">
              <a:lnSpc>
                <a:spcPct val="100000"/>
              </a:lnSpc>
              <a:spcBef>
                <a:spcPts val="1200"/>
              </a:spcBef>
              <a:buSzPct val="100000"/>
              <a:buFont typeface="Wingdings" pitchFamily="2" charset="2"/>
              <a:buChar char="q"/>
            </a:pPr>
            <a:r>
              <a:rPr lang="en-US" sz="3400" i="1"/>
              <a:t>Father</a:t>
            </a:r>
          </a:p>
          <a:p>
            <a:pPr marL="798513" lvl="1" indent="-523875">
              <a:lnSpc>
                <a:spcPct val="100000"/>
              </a:lnSpc>
              <a:spcBef>
                <a:spcPts val="1200"/>
              </a:spcBef>
              <a:buSzPct val="100000"/>
              <a:buFont typeface="Wingdings" pitchFamily="2" charset="2"/>
              <a:buChar char="q"/>
            </a:pPr>
            <a:r>
              <a:rPr lang="en-US" sz="3400" i="1"/>
              <a:t>It depends</a:t>
            </a:r>
            <a:endParaRPr lang="en-US" sz="3400" i="1" dirty="0"/>
          </a:p>
        </p:txBody>
      </p:sp>
      <p:sp>
        <p:nvSpPr>
          <p:cNvPr id="3" name="Date Placeholder 2">
            <a:extLst>
              <a:ext uri="{FF2B5EF4-FFF2-40B4-BE49-F238E27FC236}">
                <a16:creationId xmlns:a16="http://schemas.microsoft.com/office/drawing/2014/main" id="{02390496-A8D5-9E4F-F439-2EA328F64F88}"/>
              </a:ext>
            </a:extLst>
          </p:cNvPr>
          <p:cNvSpPr>
            <a:spLocks noGrp="1"/>
          </p:cNvSpPr>
          <p:nvPr>
            <p:ph type="dt" sz="half" idx="10"/>
          </p:nvPr>
        </p:nvSpPr>
        <p:spPr/>
        <p:txBody>
          <a:bodyPr/>
          <a:lstStyle/>
          <a:p>
            <a:fld id="{1966EDBB-469F-3C4F-99DA-04CFB466E68B}" type="datetime1">
              <a:rPr lang="en-US" smtClean="0"/>
              <a:t>3/20/25</a:t>
            </a:fld>
            <a:endParaRPr lang="en-US" dirty="0"/>
          </a:p>
        </p:txBody>
      </p:sp>
    </p:spTree>
    <p:extLst>
      <p:ext uri="{BB962C8B-B14F-4D97-AF65-F5344CB8AC3E}">
        <p14:creationId xmlns:p14="http://schemas.microsoft.com/office/powerpoint/2010/main" val="27604970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F6292-CE11-7E90-53F9-98BEDACE62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6AFB5B-414A-63FD-CCE5-09B5F90AB380}"/>
              </a:ext>
            </a:extLst>
          </p:cNvPr>
          <p:cNvSpPr>
            <a:spLocks noGrp="1"/>
          </p:cNvSpPr>
          <p:nvPr>
            <p:ph type="title"/>
          </p:nvPr>
        </p:nvSpPr>
        <p:spPr>
          <a:xfrm>
            <a:off x="838200" y="12201"/>
            <a:ext cx="10515600" cy="1325563"/>
          </a:xfrm>
        </p:spPr>
        <p:txBody>
          <a:bodyPr/>
          <a:lstStyle/>
          <a:p>
            <a:r>
              <a:rPr lang="en-US" dirty="0"/>
              <a:t>Parent of Record—Child Support</a:t>
            </a:r>
          </a:p>
        </p:txBody>
      </p:sp>
      <p:sp>
        <p:nvSpPr>
          <p:cNvPr id="3" name="Content Placeholder 2">
            <a:extLst>
              <a:ext uri="{FF2B5EF4-FFF2-40B4-BE49-F238E27FC236}">
                <a16:creationId xmlns:a16="http://schemas.microsoft.com/office/drawing/2014/main" id="{6A70F6BC-8520-4683-F67A-2F5B6B52FF6F}"/>
              </a:ext>
            </a:extLst>
          </p:cNvPr>
          <p:cNvSpPr>
            <a:spLocks noGrp="1"/>
          </p:cNvSpPr>
          <p:nvPr>
            <p:ph idx="1"/>
          </p:nvPr>
        </p:nvSpPr>
        <p:spPr/>
        <p:txBody>
          <a:bodyPr/>
          <a:lstStyle/>
          <a:p>
            <a:r>
              <a:rPr lang="en-US" dirty="0"/>
              <a:t>Parent paying child support counts it as part of their support for the student</a:t>
            </a:r>
          </a:p>
          <a:p>
            <a:r>
              <a:rPr lang="en-US" dirty="0"/>
              <a:t>Father in this scenario counts child support as part of his support for the student</a:t>
            </a:r>
          </a:p>
          <a:p>
            <a:r>
              <a:rPr lang="en-US" dirty="0"/>
              <a:t>Father is parent of record if child support plus any other support provided by father amounts to more than half of student’s support</a:t>
            </a:r>
          </a:p>
          <a:p>
            <a:pPr lvl="1"/>
            <a:r>
              <a:rPr lang="en-US" dirty="0"/>
              <a:t>True even if student lives with other parent</a:t>
            </a:r>
          </a:p>
        </p:txBody>
      </p:sp>
      <p:sp>
        <p:nvSpPr>
          <p:cNvPr id="4" name="Date Placeholder 3">
            <a:extLst>
              <a:ext uri="{FF2B5EF4-FFF2-40B4-BE49-F238E27FC236}">
                <a16:creationId xmlns:a16="http://schemas.microsoft.com/office/drawing/2014/main" id="{60D4319D-F9B0-4211-1101-747C2B449A31}"/>
              </a:ext>
            </a:extLst>
          </p:cNvPr>
          <p:cNvSpPr>
            <a:spLocks noGrp="1"/>
          </p:cNvSpPr>
          <p:nvPr>
            <p:ph type="dt" sz="half" idx="10"/>
          </p:nvPr>
        </p:nvSpPr>
        <p:spPr/>
        <p:txBody>
          <a:bodyPr/>
          <a:lstStyle/>
          <a:p>
            <a:fld id="{CB211B5E-BF8F-054A-BCD5-A6528EBB9C9C}" type="datetime1">
              <a:rPr lang="en-US" smtClean="0"/>
              <a:t>3/20/25</a:t>
            </a:fld>
            <a:endParaRPr lang="en-US" dirty="0"/>
          </a:p>
        </p:txBody>
      </p:sp>
    </p:spTree>
    <p:extLst>
      <p:ext uri="{BB962C8B-B14F-4D97-AF65-F5344CB8AC3E}">
        <p14:creationId xmlns:p14="http://schemas.microsoft.com/office/powerpoint/2010/main" val="2665682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488CC-3354-B704-11AA-95AAEEE8C9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F8EA11-DED3-7902-96F0-883340D63431}"/>
              </a:ext>
            </a:extLst>
          </p:cNvPr>
          <p:cNvSpPr>
            <a:spLocks noGrp="1"/>
          </p:cNvSpPr>
          <p:nvPr>
            <p:ph type="title"/>
          </p:nvPr>
        </p:nvSpPr>
        <p:spPr>
          <a:xfrm>
            <a:off x="838200" y="12201"/>
            <a:ext cx="10515600" cy="1325563"/>
          </a:xfrm>
        </p:spPr>
        <p:txBody>
          <a:bodyPr/>
          <a:lstStyle/>
          <a:p>
            <a:r>
              <a:rPr lang="en-US" dirty="0"/>
              <a:t>Parent of Record (Primary Parent)</a:t>
            </a:r>
          </a:p>
        </p:txBody>
      </p:sp>
      <p:sp>
        <p:nvSpPr>
          <p:cNvPr id="4" name="Content Placeholder 1">
            <a:extLst>
              <a:ext uri="{FF2B5EF4-FFF2-40B4-BE49-F238E27FC236}">
                <a16:creationId xmlns:a16="http://schemas.microsoft.com/office/drawing/2014/main" id="{232CB63D-1E58-0F73-EF84-3C8617CCB85A}"/>
              </a:ext>
            </a:extLst>
          </p:cNvPr>
          <p:cNvSpPr txBox="1">
            <a:spLocks/>
          </p:cNvSpPr>
          <p:nvPr/>
        </p:nvSpPr>
        <p:spPr>
          <a:xfrm>
            <a:off x="580521" y="1403345"/>
            <a:ext cx="3979211" cy="4853075"/>
          </a:xfrm>
          <a:prstGeom prst="rect">
            <a:avLst/>
          </a:prstGeom>
        </p:spPr>
        <p:txBody>
          <a:bodyPr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95000"/>
              </a:lnSpc>
              <a:spcBef>
                <a:spcPts val="1200"/>
              </a:spcBef>
              <a:buFont typeface="Arial" panose="020B0604020202020204" pitchFamily="34" charset="0"/>
              <a:buNone/>
            </a:pPr>
            <a:r>
              <a:rPr lang="en-US" dirty="0"/>
              <a:t>The parent of record is self-reported on the FAFSA, and unless there is conflicting information, there is </a:t>
            </a:r>
            <a:r>
              <a:rPr lang="en-US" u="sng" dirty="0"/>
              <a:t>no requirement</a:t>
            </a:r>
            <a:r>
              <a:rPr lang="en-US" dirty="0"/>
              <a:t> for the school to verify or otherwise confirm which parent provides the greater portion of support or if the correct parent is reported on the FAFSA.</a:t>
            </a:r>
            <a:endParaRPr lang="en-US" dirty="0">
              <a:solidFill>
                <a:srgbClr val="000000"/>
              </a:solidFill>
            </a:endParaRPr>
          </a:p>
        </p:txBody>
      </p:sp>
      <p:pic>
        <p:nvPicPr>
          <p:cNvPr id="5" name="Picture 4" descr="Screenshot continuation of the “Personal Circumstances” section, which asks the student if their parents are married. Below that, the student is reminded that they are required to provide information for both their parents and that they can invite their parents to the form to complete the required sections.">
            <a:extLst>
              <a:ext uri="{FF2B5EF4-FFF2-40B4-BE49-F238E27FC236}">
                <a16:creationId xmlns:a16="http://schemas.microsoft.com/office/drawing/2014/main" id="{42CFE347-6105-D456-AF34-97BE054E5400}"/>
              </a:ext>
            </a:extLst>
          </p:cNvPr>
          <p:cNvPicPr>
            <a:picLocks noChangeAspect="1"/>
          </p:cNvPicPr>
          <p:nvPr/>
        </p:nvPicPr>
        <p:blipFill>
          <a:blip r:embed="rId3"/>
          <a:stretch>
            <a:fillRect/>
          </a:stretch>
        </p:blipFill>
        <p:spPr>
          <a:xfrm>
            <a:off x="4910296" y="1609586"/>
            <a:ext cx="6786929" cy="4440591"/>
          </a:xfrm>
          <a:prstGeom prst="rect">
            <a:avLst/>
          </a:prstGeom>
          <a:ln>
            <a:solidFill>
              <a:schemeClr val="tx1"/>
            </a:solidFill>
          </a:ln>
        </p:spPr>
      </p:pic>
      <p:sp>
        <p:nvSpPr>
          <p:cNvPr id="3" name="Date Placeholder 2">
            <a:extLst>
              <a:ext uri="{FF2B5EF4-FFF2-40B4-BE49-F238E27FC236}">
                <a16:creationId xmlns:a16="http://schemas.microsoft.com/office/drawing/2014/main" id="{697B1513-8C28-C537-B322-7D0D4565119A}"/>
              </a:ext>
            </a:extLst>
          </p:cNvPr>
          <p:cNvSpPr>
            <a:spLocks noGrp="1"/>
          </p:cNvSpPr>
          <p:nvPr>
            <p:ph type="dt" sz="half" idx="10"/>
          </p:nvPr>
        </p:nvSpPr>
        <p:spPr/>
        <p:txBody>
          <a:bodyPr/>
          <a:lstStyle/>
          <a:p>
            <a:fld id="{817C25F9-6226-7F47-8E77-D8039C6E83F2}" type="datetime1">
              <a:rPr lang="en-US" smtClean="0"/>
              <a:t>3/20/25</a:t>
            </a:fld>
            <a:endParaRPr lang="en-US" dirty="0"/>
          </a:p>
        </p:txBody>
      </p:sp>
    </p:spTree>
    <p:extLst>
      <p:ext uri="{BB962C8B-B14F-4D97-AF65-F5344CB8AC3E}">
        <p14:creationId xmlns:p14="http://schemas.microsoft.com/office/powerpoint/2010/main" val="1981834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C45DF-3DCD-5A66-334B-FF5E105D8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29F2F-FD6B-5387-E951-697EF358841E}"/>
              </a:ext>
            </a:extLst>
          </p:cNvPr>
          <p:cNvSpPr>
            <a:spLocks noGrp="1"/>
          </p:cNvSpPr>
          <p:nvPr>
            <p:ph type="title"/>
          </p:nvPr>
        </p:nvSpPr>
        <p:spPr>
          <a:xfrm>
            <a:off x="838200" y="12201"/>
            <a:ext cx="10515600" cy="1325563"/>
          </a:xfrm>
        </p:spPr>
        <p:txBody>
          <a:bodyPr/>
          <a:lstStyle/>
          <a:p>
            <a:r>
              <a:rPr lang="en-US" dirty="0"/>
              <a:t>Family Size</a:t>
            </a:r>
          </a:p>
        </p:txBody>
      </p:sp>
      <p:sp>
        <p:nvSpPr>
          <p:cNvPr id="3" name="Content Placeholder 2">
            <a:extLst>
              <a:ext uri="{FF2B5EF4-FFF2-40B4-BE49-F238E27FC236}">
                <a16:creationId xmlns:a16="http://schemas.microsoft.com/office/drawing/2014/main" id="{DC6FB542-9931-F159-5B56-D1C7C6ED2492}"/>
              </a:ext>
            </a:extLst>
          </p:cNvPr>
          <p:cNvSpPr>
            <a:spLocks noGrp="1"/>
          </p:cNvSpPr>
          <p:nvPr>
            <p:ph idx="1"/>
          </p:nvPr>
        </p:nvSpPr>
        <p:spPr/>
        <p:txBody>
          <a:bodyPr>
            <a:normAutofit/>
          </a:bodyPr>
          <a:lstStyle/>
          <a:p>
            <a:r>
              <a:rPr lang="en-US" dirty="0"/>
              <a:t>Family size replaced “household size”</a:t>
            </a:r>
          </a:p>
          <a:p>
            <a:r>
              <a:rPr lang="en-US" dirty="0"/>
              <a:t>Uses IRS definition of dependents on tax return</a:t>
            </a:r>
          </a:p>
          <a:p>
            <a:r>
              <a:rPr lang="en-US" dirty="0"/>
              <a:t>See Overview of the Rules for Claiming a Dependent (in handout)</a:t>
            </a:r>
          </a:p>
          <a:p>
            <a:r>
              <a:rPr lang="en-US" dirty="0"/>
              <a:t>Tax filer(s) plus dependents are included in FTI transferred via FA-DDX</a:t>
            </a:r>
          </a:p>
          <a:p>
            <a:r>
              <a:rPr lang="en-US" dirty="0"/>
              <a:t>FAFSA contributor (student and/or parent) is given opportunity to manually update family size if it has changed since filing tax return</a:t>
            </a:r>
          </a:p>
          <a:p>
            <a:endParaRPr lang="en-US" dirty="0"/>
          </a:p>
        </p:txBody>
      </p:sp>
      <p:sp>
        <p:nvSpPr>
          <p:cNvPr id="4" name="Date Placeholder 3">
            <a:extLst>
              <a:ext uri="{FF2B5EF4-FFF2-40B4-BE49-F238E27FC236}">
                <a16:creationId xmlns:a16="http://schemas.microsoft.com/office/drawing/2014/main" id="{CC7C8767-857B-C6E6-763E-7EC5FEAB2C99}"/>
              </a:ext>
            </a:extLst>
          </p:cNvPr>
          <p:cNvSpPr>
            <a:spLocks noGrp="1"/>
          </p:cNvSpPr>
          <p:nvPr>
            <p:ph type="dt" sz="half" idx="10"/>
          </p:nvPr>
        </p:nvSpPr>
        <p:spPr/>
        <p:txBody>
          <a:bodyPr/>
          <a:lstStyle/>
          <a:p>
            <a:fld id="{CDE843DE-0FDC-2B4B-BF08-74A28F7350A6}" type="datetime1">
              <a:rPr lang="en-US" smtClean="0"/>
              <a:t>3/20/25</a:t>
            </a:fld>
            <a:endParaRPr lang="en-US" dirty="0"/>
          </a:p>
        </p:txBody>
      </p:sp>
    </p:spTree>
    <p:extLst>
      <p:ext uri="{BB962C8B-B14F-4D97-AF65-F5344CB8AC3E}">
        <p14:creationId xmlns:p14="http://schemas.microsoft.com/office/powerpoint/2010/main" val="10430323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4F2EF-85D6-9C6C-AE6F-2C7A8C79C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F4B4B0-4548-D329-14D0-6036809490C8}"/>
              </a:ext>
            </a:extLst>
          </p:cNvPr>
          <p:cNvSpPr>
            <a:spLocks noGrp="1"/>
          </p:cNvSpPr>
          <p:nvPr>
            <p:ph type="title"/>
          </p:nvPr>
        </p:nvSpPr>
        <p:spPr>
          <a:xfrm>
            <a:off x="838200" y="12201"/>
            <a:ext cx="10515600" cy="1325563"/>
          </a:xfrm>
        </p:spPr>
        <p:txBody>
          <a:bodyPr/>
          <a:lstStyle/>
          <a:p>
            <a:r>
              <a:rPr lang="en-US" dirty="0"/>
              <a:t>Family Size—Dependent Student’s Parent(s)</a:t>
            </a:r>
          </a:p>
        </p:txBody>
      </p:sp>
      <p:sp>
        <p:nvSpPr>
          <p:cNvPr id="3" name="Content Placeholder 2">
            <a:extLst>
              <a:ext uri="{FF2B5EF4-FFF2-40B4-BE49-F238E27FC236}">
                <a16:creationId xmlns:a16="http://schemas.microsoft.com/office/drawing/2014/main" id="{FD032D3E-B516-A5CD-4CC8-131784EB8722}"/>
              </a:ext>
            </a:extLst>
          </p:cNvPr>
          <p:cNvSpPr>
            <a:spLocks noGrp="1"/>
          </p:cNvSpPr>
          <p:nvPr>
            <p:ph idx="1"/>
          </p:nvPr>
        </p:nvSpPr>
        <p:spPr>
          <a:xfrm>
            <a:off x="2533624" y="1662105"/>
            <a:ext cx="9139989" cy="4351338"/>
          </a:xfrm>
        </p:spPr>
        <p:txBody>
          <a:bodyPr>
            <a:normAutofit/>
          </a:bodyPr>
          <a:lstStyle/>
          <a:p>
            <a:r>
              <a:rPr lang="en-US" dirty="0"/>
              <a:t>Student</a:t>
            </a:r>
          </a:p>
          <a:p>
            <a:r>
              <a:rPr lang="en-US" dirty="0"/>
              <a:t>Parent (and their spouse) even if student is not living with them</a:t>
            </a:r>
          </a:p>
          <a:p>
            <a:r>
              <a:rPr lang="en-US" dirty="0"/>
              <a:t>Parent’s dependent children if they live with parent or live apart due to a period of temporary absence (e.g., college enrollment) and parent provides and will continue to provide, more than half their support between July 1 and June 30 of FAFSA award year</a:t>
            </a:r>
          </a:p>
          <a:p>
            <a:r>
              <a:rPr lang="en-US" dirty="0"/>
              <a:t>Other people if they live with parent and parent will provide more than half their support between July 1 and June 30 of FAFSA award year</a:t>
            </a:r>
          </a:p>
        </p:txBody>
      </p:sp>
      <p:grpSp>
        <p:nvGrpSpPr>
          <p:cNvPr id="4" name="Group 3">
            <a:extLst>
              <a:ext uri="{FF2B5EF4-FFF2-40B4-BE49-F238E27FC236}">
                <a16:creationId xmlns:a16="http://schemas.microsoft.com/office/drawing/2014/main" id="{4BE33D7E-42C1-FE5C-0FAF-F9CD98C2ABA1}"/>
              </a:ext>
            </a:extLst>
          </p:cNvPr>
          <p:cNvGrpSpPr/>
          <p:nvPr/>
        </p:nvGrpSpPr>
        <p:grpSpPr>
          <a:xfrm>
            <a:off x="693821" y="1662105"/>
            <a:ext cx="1553623" cy="3972526"/>
            <a:chOff x="9805269" y="1590376"/>
            <a:chExt cx="1553623" cy="3972526"/>
          </a:xfrm>
        </p:grpSpPr>
        <p:pic>
          <p:nvPicPr>
            <p:cNvPr id="5" name="Picture 4">
              <a:extLst>
                <a:ext uri="{FF2B5EF4-FFF2-40B4-BE49-F238E27FC236}">
                  <a16:creationId xmlns:a16="http://schemas.microsoft.com/office/drawing/2014/main" id="{94C9883C-7365-A82D-D657-D890DB2106C6}"/>
                </a:ext>
              </a:extLst>
            </p:cNvPr>
            <p:cNvPicPr>
              <a:picLocks noChangeAspect="1"/>
            </p:cNvPicPr>
            <p:nvPr/>
          </p:nvPicPr>
          <p:blipFill>
            <a:blip r:embed="rId3"/>
            <a:stretch>
              <a:fillRect/>
            </a:stretch>
          </p:blipFill>
          <p:spPr>
            <a:xfrm flipH="1">
              <a:off x="10262208" y="1590376"/>
              <a:ext cx="1047681" cy="1394629"/>
            </a:xfrm>
            <a:prstGeom prst="rect">
              <a:avLst/>
            </a:prstGeom>
          </p:spPr>
        </p:pic>
        <p:pic>
          <p:nvPicPr>
            <p:cNvPr id="6" name="Picture 5">
              <a:extLst>
                <a:ext uri="{FF2B5EF4-FFF2-40B4-BE49-F238E27FC236}">
                  <a16:creationId xmlns:a16="http://schemas.microsoft.com/office/drawing/2014/main" id="{D2F73C5E-CE1F-961A-765D-8DDF8973D6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5809" r="13844"/>
            <a:stretch/>
          </p:blipFill>
          <p:spPr>
            <a:xfrm flipH="1">
              <a:off x="9805269" y="1697056"/>
              <a:ext cx="458173" cy="1243584"/>
            </a:xfrm>
            <a:prstGeom prst="rect">
              <a:avLst/>
            </a:prstGeom>
          </p:spPr>
        </p:pic>
        <p:pic>
          <p:nvPicPr>
            <p:cNvPr id="7" name="Picture 6">
              <a:extLst>
                <a:ext uri="{FF2B5EF4-FFF2-40B4-BE49-F238E27FC236}">
                  <a16:creationId xmlns:a16="http://schemas.microsoft.com/office/drawing/2014/main" id="{2141E81D-21BE-9DF7-9820-EA1684549F3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 r="25386"/>
            <a:stretch/>
          </p:blipFill>
          <p:spPr>
            <a:xfrm>
              <a:off x="9857891" y="4271656"/>
              <a:ext cx="886968" cy="1291246"/>
            </a:xfrm>
            <a:prstGeom prst="rect">
              <a:avLst/>
            </a:prstGeom>
          </p:spPr>
        </p:pic>
        <p:pic>
          <p:nvPicPr>
            <p:cNvPr id="8" name="Picture 7">
              <a:extLst>
                <a:ext uri="{FF2B5EF4-FFF2-40B4-BE49-F238E27FC236}">
                  <a16:creationId xmlns:a16="http://schemas.microsoft.com/office/drawing/2014/main" id="{973438B8-390D-7E0E-3788-696E18146C51}"/>
                </a:ext>
              </a:extLst>
            </p:cNvPr>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613725" y="4783789"/>
              <a:ext cx="745167" cy="745167"/>
            </a:xfrm>
            <a:prstGeom prst="rect">
              <a:avLst/>
            </a:prstGeom>
          </p:spPr>
        </p:pic>
        <mc:AlternateContent xmlns:mc="http://schemas.openxmlformats.org/markup-compatibility/2006">
          <mc:Choice xmlns:am3d="http://schemas.microsoft.com/office/drawing/2017/model3d" Requires="am3d">
            <p:graphicFrame>
              <p:nvGraphicFramePr>
                <p:cNvPr id="9" name="3D Model 8" descr="Light Gray Plus sign">
                  <a:extLst>
                    <a:ext uri="{FF2B5EF4-FFF2-40B4-BE49-F238E27FC236}">
                      <a16:creationId xmlns:a16="http://schemas.microsoft.com/office/drawing/2014/main" id="{91EDB6AC-97E3-F41B-2A0B-95CBD43DFAF7}"/>
                    </a:ext>
                  </a:extLst>
                </p:cNvPr>
                <p:cNvGraphicFramePr>
                  <a:graphicFrameLocks noChangeAspect="1"/>
                </p:cNvGraphicFramePr>
                <p:nvPr>
                  <p:extLst>
                    <p:ext uri="{D42A27DB-BD31-4B8C-83A1-F6EECF244321}">
                      <p14:modId xmlns:p14="http://schemas.microsoft.com/office/powerpoint/2010/main" val="4220934178"/>
                    </p:ext>
                  </p:extLst>
                </p:nvPr>
              </p:nvGraphicFramePr>
              <p:xfrm>
                <a:off x="10055125" y="3043641"/>
                <a:ext cx="1117199" cy="1213743"/>
              </p:xfrm>
              <a:graphic>
                <a:graphicData uri="http://schemas.microsoft.com/office/drawing/2017/model3d">
                  <am3d:model3d r:embed="rId7">
                    <am3d:spPr>
                      <a:xfrm>
                        <a:off x="0" y="0"/>
                        <a:ext cx="1117199" cy="1213743"/>
                      </a:xfrm>
                      <a:prstGeom prst="rect">
                        <a:avLst/>
                      </a:prstGeom>
                    </am3d:spPr>
                    <am3d:camera>
                      <am3d:pos x="0" y="0" z="66594550"/>
                      <am3d:up dx="0" dy="36000000" dz="0"/>
                      <am3d:lookAt x="0" y="0" z="0"/>
                      <am3d:perspective fov="2700000"/>
                    </am3d:camera>
                    <am3d:trans>
                      <am3d:meterPerModelUnit n="3021293" d="1000000"/>
                      <am3d:preTrans dx="39466" dy="-17999980" dz="144"/>
                      <am3d:scale>
                        <am3d:sx n="1000000" d="1000000"/>
                        <am3d:sy n="1000000" d="1000000"/>
                        <am3d:sz n="1000000" d="1000000"/>
                      </am3d:scale>
                      <am3d:rot ax="242641" ay="1842980" az="124088"/>
                      <am3d:postTrans dx="0" dy="0" dz="0"/>
                    </am3d:trans>
                    <am3d:raster rName="Office3DRenderer" rVer="16.0.8326">
                      <am3d:blip r:embed="rId8"/>
                    </am3d:raster>
                    <am3d:objViewport viewportSz="164993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descr="Light Gray Plus sign">
                  <a:extLst>
                    <a:ext uri="{FF2B5EF4-FFF2-40B4-BE49-F238E27FC236}">
                      <a16:creationId xmlns:a16="http://schemas.microsoft.com/office/drawing/2014/main" id="{91EDB6AC-97E3-F41B-2A0B-95CBD43DFAF7}"/>
                    </a:ext>
                  </a:extLst>
                </p:cNvPr>
                <p:cNvPicPr>
                  <a:picLocks noGrp="1" noRot="1" noChangeAspect="1" noMove="1" noResize="1" noEditPoints="1" noAdjustHandles="1" noChangeArrowheads="1" noChangeShapeType="1" noCrop="1"/>
                </p:cNvPicPr>
                <p:nvPr/>
              </p:nvPicPr>
              <p:blipFill>
                <a:blip r:embed="rId8"/>
                <a:stretch>
                  <a:fillRect/>
                </a:stretch>
              </p:blipFill>
              <p:spPr>
                <a:xfrm>
                  <a:off x="943677" y="3115370"/>
                  <a:ext cx="1117199" cy="1213743"/>
                </a:xfrm>
                <a:prstGeom prst="rect">
                  <a:avLst/>
                </a:prstGeom>
              </p:spPr>
            </p:pic>
          </mc:Fallback>
        </mc:AlternateContent>
      </p:grpSp>
      <p:sp>
        <p:nvSpPr>
          <p:cNvPr id="10" name="Date Placeholder 9">
            <a:extLst>
              <a:ext uri="{FF2B5EF4-FFF2-40B4-BE49-F238E27FC236}">
                <a16:creationId xmlns:a16="http://schemas.microsoft.com/office/drawing/2014/main" id="{62CB54A0-5B5E-D890-499D-C0880205196B}"/>
              </a:ext>
            </a:extLst>
          </p:cNvPr>
          <p:cNvSpPr>
            <a:spLocks noGrp="1"/>
          </p:cNvSpPr>
          <p:nvPr>
            <p:ph type="dt" sz="half" idx="10"/>
          </p:nvPr>
        </p:nvSpPr>
        <p:spPr/>
        <p:txBody>
          <a:bodyPr/>
          <a:lstStyle/>
          <a:p>
            <a:fld id="{EC5E050B-88D9-9A41-88FD-2AEDC254F57E}" type="datetime1">
              <a:rPr lang="en-US" smtClean="0"/>
              <a:t>3/20/25</a:t>
            </a:fld>
            <a:endParaRPr lang="en-US" dirty="0"/>
          </a:p>
        </p:txBody>
      </p:sp>
    </p:spTree>
    <p:extLst>
      <p:ext uri="{BB962C8B-B14F-4D97-AF65-F5344CB8AC3E}">
        <p14:creationId xmlns:p14="http://schemas.microsoft.com/office/powerpoint/2010/main" val="1327524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6B3C3-805D-1F1E-3CA0-261652BA34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4FC652-B125-D30B-153E-9462984AE165}"/>
              </a:ext>
            </a:extLst>
          </p:cNvPr>
          <p:cNvSpPr>
            <a:spLocks noGrp="1"/>
          </p:cNvSpPr>
          <p:nvPr>
            <p:ph type="title"/>
          </p:nvPr>
        </p:nvSpPr>
        <p:spPr>
          <a:xfrm>
            <a:off x="838200" y="12201"/>
            <a:ext cx="10515600" cy="1325563"/>
          </a:xfrm>
        </p:spPr>
        <p:txBody>
          <a:bodyPr/>
          <a:lstStyle/>
          <a:p>
            <a:r>
              <a:rPr lang="en-US" dirty="0"/>
              <a:t>Family Size—Independent Student</a:t>
            </a:r>
          </a:p>
        </p:txBody>
      </p:sp>
      <p:sp>
        <p:nvSpPr>
          <p:cNvPr id="3" name="Content Placeholder 2">
            <a:extLst>
              <a:ext uri="{FF2B5EF4-FFF2-40B4-BE49-F238E27FC236}">
                <a16:creationId xmlns:a16="http://schemas.microsoft.com/office/drawing/2014/main" id="{E2DF3C8E-7755-1F81-4271-E987B8ADF321}"/>
              </a:ext>
            </a:extLst>
          </p:cNvPr>
          <p:cNvSpPr>
            <a:spLocks noGrp="1"/>
          </p:cNvSpPr>
          <p:nvPr>
            <p:ph idx="1"/>
          </p:nvPr>
        </p:nvSpPr>
        <p:spPr>
          <a:xfrm>
            <a:off x="2533624" y="1662105"/>
            <a:ext cx="9139989" cy="4351338"/>
          </a:xfrm>
        </p:spPr>
        <p:txBody>
          <a:bodyPr>
            <a:normAutofit/>
          </a:bodyPr>
          <a:lstStyle/>
          <a:p>
            <a:r>
              <a:rPr lang="en-US" dirty="0"/>
              <a:t>Student (and spouse)</a:t>
            </a:r>
          </a:p>
          <a:p>
            <a:r>
              <a:rPr lang="en-US" dirty="0"/>
              <a:t>Student’s dependent children if they live with student or live apart due to a period of temporary absence (e.g., college enrollment) and student provides and will continue to provide more than half their support between July 1 and June 30 of FAFSA award year</a:t>
            </a:r>
          </a:p>
          <a:p>
            <a:r>
              <a:rPr lang="en-US" dirty="0"/>
              <a:t>Other people if they live with student and student will provide more than half their support between July 1 and June 30 of FAFSA award year</a:t>
            </a:r>
          </a:p>
        </p:txBody>
      </p:sp>
      <p:grpSp>
        <p:nvGrpSpPr>
          <p:cNvPr id="10" name="Group 9">
            <a:extLst>
              <a:ext uri="{FF2B5EF4-FFF2-40B4-BE49-F238E27FC236}">
                <a16:creationId xmlns:a16="http://schemas.microsoft.com/office/drawing/2014/main" id="{F2BA3103-0F8C-8B6F-A226-5E2582E6EEED}"/>
              </a:ext>
            </a:extLst>
          </p:cNvPr>
          <p:cNvGrpSpPr/>
          <p:nvPr/>
        </p:nvGrpSpPr>
        <p:grpSpPr>
          <a:xfrm>
            <a:off x="806116" y="1662105"/>
            <a:ext cx="1501001" cy="3899198"/>
            <a:chOff x="9791301" y="1538616"/>
            <a:chExt cx="1501001" cy="3899198"/>
          </a:xfrm>
        </p:grpSpPr>
        <p:pic>
          <p:nvPicPr>
            <p:cNvPr id="11" name="Picture 10">
              <a:extLst>
                <a:ext uri="{FF2B5EF4-FFF2-40B4-BE49-F238E27FC236}">
                  <a16:creationId xmlns:a16="http://schemas.microsoft.com/office/drawing/2014/main" id="{41B88FC5-4CC3-5290-7278-0B3CE47EE342}"/>
                </a:ext>
              </a:extLst>
            </p:cNvPr>
            <p:cNvPicPr>
              <a:picLocks noChangeAspect="1"/>
            </p:cNvPicPr>
            <p:nvPr/>
          </p:nvPicPr>
          <p:blipFill>
            <a:blip r:embed="rId3"/>
            <a:stretch>
              <a:fillRect/>
            </a:stretch>
          </p:blipFill>
          <p:spPr>
            <a:xfrm flipH="1">
              <a:off x="10055125" y="1538616"/>
              <a:ext cx="1047681" cy="1394629"/>
            </a:xfrm>
            <a:prstGeom prst="rect">
              <a:avLst/>
            </a:prstGeom>
          </p:spPr>
        </p:pic>
        <p:pic>
          <p:nvPicPr>
            <p:cNvPr id="12" name="Picture 11">
              <a:extLst>
                <a:ext uri="{FF2B5EF4-FFF2-40B4-BE49-F238E27FC236}">
                  <a16:creationId xmlns:a16="http://schemas.microsoft.com/office/drawing/2014/main" id="{1C82638E-2026-0726-53F3-629EBF5494B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 r="25386"/>
            <a:stretch/>
          </p:blipFill>
          <p:spPr>
            <a:xfrm>
              <a:off x="9791301" y="4146568"/>
              <a:ext cx="886968" cy="1291246"/>
            </a:xfrm>
            <a:prstGeom prst="rect">
              <a:avLst/>
            </a:prstGeom>
          </p:spPr>
        </p:pic>
        <p:pic>
          <p:nvPicPr>
            <p:cNvPr id="13" name="Picture 12">
              <a:extLst>
                <a:ext uri="{FF2B5EF4-FFF2-40B4-BE49-F238E27FC236}">
                  <a16:creationId xmlns:a16="http://schemas.microsoft.com/office/drawing/2014/main" id="{FE53E7AD-9012-5AD1-ADDD-A472CB40F653}"/>
                </a:ext>
              </a:extLst>
            </p:cNvPr>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547135" y="4658701"/>
              <a:ext cx="745167" cy="745167"/>
            </a:xfrm>
            <a:prstGeom prst="rect">
              <a:avLst/>
            </a:prstGeom>
          </p:spPr>
        </p:pic>
        <mc:AlternateContent xmlns:mc="http://schemas.openxmlformats.org/markup-compatibility/2006">
          <mc:Choice xmlns:am3d="http://schemas.microsoft.com/office/drawing/2017/model3d" Requires="am3d">
            <p:graphicFrame>
              <p:nvGraphicFramePr>
                <p:cNvPr id="14" name="3D Model 13" descr="Light Gray Plus sign">
                  <a:extLst>
                    <a:ext uri="{FF2B5EF4-FFF2-40B4-BE49-F238E27FC236}">
                      <a16:creationId xmlns:a16="http://schemas.microsoft.com/office/drawing/2014/main" id="{89CF4328-3574-1399-174B-C784B2EEB07E}"/>
                    </a:ext>
                  </a:extLst>
                </p:cNvPr>
                <p:cNvGraphicFramePr>
                  <a:graphicFrameLocks noChangeAspect="1"/>
                </p:cNvGraphicFramePr>
                <p:nvPr>
                  <p:extLst>
                    <p:ext uri="{D42A27DB-BD31-4B8C-83A1-F6EECF244321}">
                      <p14:modId xmlns:p14="http://schemas.microsoft.com/office/powerpoint/2010/main" val="4011083358"/>
                    </p:ext>
                  </p:extLst>
                </p:nvPr>
              </p:nvGraphicFramePr>
              <p:xfrm>
                <a:off x="10055125" y="3043641"/>
                <a:ext cx="1117199" cy="1213743"/>
              </p:xfrm>
              <a:graphic>
                <a:graphicData uri="http://schemas.microsoft.com/office/drawing/2017/model3d">
                  <am3d:model3d r:embed="rId6">
                    <am3d:spPr>
                      <a:xfrm>
                        <a:off x="0" y="0"/>
                        <a:ext cx="1117199" cy="1213743"/>
                      </a:xfrm>
                      <a:prstGeom prst="rect">
                        <a:avLst/>
                      </a:prstGeom>
                    </am3d:spPr>
                    <am3d:camera>
                      <am3d:pos x="0" y="0" z="66594550"/>
                      <am3d:up dx="0" dy="36000000" dz="0"/>
                      <am3d:lookAt x="0" y="0" z="0"/>
                      <am3d:perspective fov="2700000"/>
                    </am3d:camera>
                    <am3d:trans>
                      <am3d:meterPerModelUnit n="3021293" d="1000000"/>
                      <am3d:preTrans dx="39466" dy="-17999980" dz="144"/>
                      <am3d:scale>
                        <am3d:sx n="1000000" d="1000000"/>
                        <am3d:sy n="1000000" d="1000000"/>
                        <am3d:sz n="1000000" d="1000000"/>
                      </am3d:scale>
                      <am3d:rot ax="242641" ay="1842980" az="124088"/>
                      <am3d:postTrans dx="0" dy="0" dz="0"/>
                    </am3d:trans>
                    <am3d:raster rName="Office3DRenderer" rVer="16.0.8326">
                      <am3d:blip r:embed="rId7"/>
                    </am3d:raster>
                    <am3d:objViewport viewportSz="164993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4" name="3D Model 13" descr="Light Gray Plus sign">
                  <a:extLst>
                    <a:ext uri="{FF2B5EF4-FFF2-40B4-BE49-F238E27FC236}">
                      <a16:creationId xmlns:a16="http://schemas.microsoft.com/office/drawing/2014/main" id="{89CF4328-3574-1399-174B-C784B2EEB07E}"/>
                    </a:ext>
                  </a:extLst>
                </p:cNvPr>
                <p:cNvPicPr>
                  <a:picLocks noGrp="1" noRot="1" noChangeAspect="1" noMove="1" noResize="1" noEditPoints="1" noAdjustHandles="1" noChangeArrowheads="1" noChangeShapeType="1" noCrop="1"/>
                </p:cNvPicPr>
                <p:nvPr/>
              </p:nvPicPr>
              <p:blipFill>
                <a:blip r:embed="rId7"/>
                <a:stretch>
                  <a:fillRect/>
                </a:stretch>
              </p:blipFill>
              <p:spPr>
                <a:xfrm>
                  <a:off x="1069940" y="3167130"/>
                  <a:ext cx="1117199" cy="1213743"/>
                </a:xfrm>
                <a:prstGeom prst="rect">
                  <a:avLst/>
                </a:prstGeom>
              </p:spPr>
            </p:pic>
          </mc:Fallback>
        </mc:AlternateContent>
      </p:grpSp>
      <p:sp>
        <p:nvSpPr>
          <p:cNvPr id="4" name="Date Placeholder 3">
            <a:extLst>
              <a:ext uri="{FF2B5EF4-FFF2-40B4-BE49-F238E27FC236}">
                <a16:creationId xmlns:a16="http://schemas.microsoft.com/office/drawing/2014/main" id="{B02D28E3-56E0-6507-D739-417C90CB1BFC}"/>
              </a:ext>
            </a:extLst>
          </p:cNvPr>
          <p:cNvSpPr>
            <a:spLocks noGrp="1"/>
          </p:cNvSpPr>
          <p:nvPr>
            <p:ph type="dt" sz="half" idx="10"/>
          </p:nvPr>
        </p:nvSpPr>
        <p:spPr/>
        <p:txBody>
          <a:bodyPr/>
          <a:lstStyle/>
          <a:p>
            <a:fld id="{0E15E409-C3D9-2642-B3BD-D1B303F45504}" type="datetime1">
              <a:rPr lang="en-US" smtClean="0"/>
              <a:t>3/20/25</a:t>
            </a:fld>
            <a:endParaRPr lang="en-US" dirty="0"/>
          </a:p>
        </p:txBody>
      </p:sp>
    </p:spTree>
    <p:extLst>
      <p:ext uri="{BB962C8B-B14F-4D97-AF65-F5344CB8AC3E}">
        <p14:creationId xmlns:p14="http://schemas.microsoft.com/office/powerpoint/2010/main" val="2047550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86D54-CC09-810F-C188-86C45F82AC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BF0DF2-4AB5-1E32-2763-76BB7D2EE391}"/>
              </a:ext>
            </a:extLst>
          </p:cNvPr>
          <p:cNvSpPr>
            <a:spLocks noGrp="1"/>
          </p:cNvSpPr>
          <p:nvPr>
            <p:ph type="title"/>
          </p:nvPr>
        </p:nvSpPr>
        <p:spPr>
          <a:xfrm>
            <a:off x="838200" y="12201"/>
            <a:ext cx="10515600" cy="1325563"/>
          </a:xfrm>
        </p:spPr>
        <p:txBody>
          <a:bodyPr>
            <a:normAutofit/>
          </a:bodyPr>
          <a:lstStyle/>
          <a:p>
            <a:r>
              <a:rPr lang="en-US" dirty="0"/>
              <a:t>Acceptable Documentation</a:t>
            </a:r>
            <a:br>
              <a:rPr lang="en-US" dirty="0"/>
            </a:br>
            <a:r>
              <a:rPr lang="en-US" dirty="0"/>
              <a:t>Income and Taxes Paid</a:t>
            </a:r>
          </a:p>
        </p:txBody>
      </p:sp>
      <p:sp>
        <p:nvSpPr>
          <p:cNvPr id="3" name="Content Placeholder 2">
            <a:extLst>
              <a:ext uri="{FF2B5EF4-FFF2-40B4-BE49-F238E27FC236}">
                <a16:creationId xmlns:a16="http://schemas.microsoft.com/office/drawing/2014/main" id="{3145AEED-9D09-296D-4832-27118435CA6C}"/>
              </a:ext>
            </a:extLst>
          </p:cNvPr>
          <p:cNvSpPr>
            <a:spLocks noGrp="1"/>
          </p:cNvSpPr>
          <p:nvPr>
            <p:ph idx="1"/>
          </p:nvPr>
        </p:nvSpPr>
        <p:spPr>
          <a:xfrm>
            <a:off x="1427887" y="2486732"/>
            <a:ext cx="10515600" cy="2919457"/>
          </a:xfrm>
        </p:spPr>
        <p:txBody>
          <a:bodyPr>
            <a:normAutofit/>
          </a:bodyPr>
          <a:lstStyle/>
          <a:p>
            <a:r>
              <a:rPr lang="en-US" sz="2800" b="1" dirty="0"/>
              <a:t>Unchanged</a:t>
            </a:r>
            <a:r>
              <a:rPr lang="en-US" sz="2800" dirty="0"/>
              <a:t> federal tax information (FTI) obtained via FUTURE Act Direct Data Exchange (FA-DDX);</a:t>
            </a:r>
          </a:p>
          <a:p>
            <a:r>
              <a:rPr lang="en-US" sz="2800" dirty="0"/>
              <a:t>Tax Return Transcript or other acceptable alternative tax transcript from IRS or relevant tax authority; </a:t>
            </a:r>
            <a:r>
              <a:rPr lang="en-US" sz="2800" b="1" dirty="0"/>
              <a:t>or</a:t>
            </a:r>
          </a:p>
          <a:p>
            <a:r>
              <a:rPr lang="en-US" sz="2800" dirty="0"/>
              <a:t>Signed copy of tax return and applicable schedules that were filed with the IRS or tax authority</a:t>
            </a:r>
          </a:p>
        </p:txBody>
      </p:sp>
      <p:grpSp>
        <p:nvGrpSpPr>
          <p:cNvPr id="17" name="Group 16">
            <a:extLst>
              <a:ext uri="{FF2B5EF4-FFF2-40B4-BE49-F238E27FC236}">
                <a16:creationId xmlns:a16="http://schemas.microsoft.com/office/drawing/2014/main" id="{AE01EB54-2DD2-0AF7-AC14-FEB8E3AD673C}"/>
              </a:ext>
            </a:extLst>
          </p:cNvPr>
          <p:cNvGrpSpPr/>
          <p:nvPr/>
        </p:nvGrpSpPr>
        <p:grpSpPr>
          <a:xfrm>
            <a:off x="943204" y="2502774"/>
            <a:ext cx="841030" cy="841030"/>
            <a:chOff x="414405" y="2732977"/>
            <a:chExt cx="841030" cy="841030"/>
          </a:xfrm>
        </p:grpSpPr>
        <p:sp>
          <p:nvSpPr>
            <p:cNvPr id="4" name="Freeform 8">
              <a:extLst>
                <a:ext uri="{FF2B5EF4-FFF2-40B4-BE49-F238E27FC236}">
                  <a16:creationId xmlns:a16="http://schemas.microsoft.com/office/drawing/2014/main" id="{108CA3B3-3F11-205C-F321-F38024D4BEC4}"/>
                </a:ext>
              </a:extLst>
            </p:cNvPr>
            <p:cNvSpPr/>
            <p:nvPr/>
          </p:nvSpPr>
          <p:spPr>
            <a:xfrm>
              <a:off x="414405" y="2732977"/>
              <a:ext cx="841030" cy="841030"/>
            </a:xfrm>
            <a:custGeom>
              <a:avLst/>
              <a:gdLst/>
              <a:ahLst/>
              <a:cxnLst/>
              <a:rect l="l" t="t" r="r" b="b"/>
              <a:pathLst>
                <a:path w="1261545" h="1261545">
                  <a:moveTo>
                    <a:pt x="0" y="0"/>
                  </a:moveTo>
                  <a:lnTo>
                    <a:pt x="1261545" y="0"/>
                  </a:lnTo>
                  <a:lnTo>
                    <a:pt x="1261545" y="1261545"/>
                  </a:lnTo>
                  <a:lnTo>
                    <a:pt x="0" y="12615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7" name="Freeform 13">
              <a:extLst>
                <a:ext uri="{FF2B5EF4-FFF2-40B4-BE49-F238E27FC236}">
                  <a16:creationId xmlns:a16="http://schemas.microsoft.com/office/drawing/2014/main" id="{5FBF1095-43A8-7A96-05EA-9DBF8E440278}"/>
                </a:ext>
              </a:extLst>
            </p:cNvPr>
            <p:cNvSpPr/>
            <p:nvPr/>
          </p:nvSpPr>
          <p:spPr>
            <a:xfrm>
              <a:off x="490846" y="2809480"/>
              <a:ext cx="714177" cy="714177"/>
            </a:xfrm>
            <a:custGeom>
              <a:avLst/>
              <a:gdLst/>
              <a:ahLst/>
              <a:cxnLst/>
              <a:rect l="l" t="t" r="r" b="b"/>
              <a:pathLst>
                <a:path w="1071265" h="1071265">
                  <a:moveTo>
                    <a:pt x="0" y="0"/>
                  </a:moveTo>
                  <a:lnTo>
                    <a:pt x="1071265" y="0"/>
                  </a:lnTo>
                  <a:lnTo>
                    <a:pt x="1071265" y="1071265"/>
                  </a:lnTo>
                  <a:lnTo>
                    <a:pt x="0" y="10712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0" name="Freeform 18">
              <a:extLst>
                <a:ext uri="{FF2B5EF4-FFF2-40B4-BE49-F238E27FC236}">
                  <a16:creationId xmlns:a16="http://schemas.microsoft.com/office/drawing/2014/main" id="{F4A200F5-0563-9484-AAAD-FA7203322E09}"/>
                </a:ext>
              </a:extLst>
            </p:cNvPr>
            <p:cNvSpPr/>
            <p:nvPr/>
          </p:nvSpPr>
          <p:spPr>
            <a:xfrm>
              <a:off x="534184" y="2839338"/>
              <a:ext cx="640115" cy="640115"/>
            </a:xfrm>
            <a:custGeom>
              <a:avLst/>
              <a:gdLst/>
              <a:ahLst/>
              <a:cxnLst/>
              <a:rect l="l" t="t" r="r" b="b"/>
              <a:pathLst>
                <a:path w="960173" h="960173">
                  <a:moveTo>
                    <a:pt x="0" y="0"/>
                  </a:moveTo>
                  <a:lnTo>
                    <a:pt x="960173" y="0"/>
                  </a:lnTo>
                  <a:lnTo>
                    <a:pt x="960173" y="960173"/>
                  </a:lnTo>
                  <a:lnTo>
                    <a:pt x="0" y="9601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6" name="Group 15">
            <a:extLst>
              <a:ext uri="{FF2B5EF4-FFF2-40B4-BE49-F238E27FC236}">
                <a16:creationId xmlns:a16="http://schemas.microsoft.com/office/drawing/2014/main" id="{3662366B-8B5A-983C-25E5-835390DE5844}"/>
              </a:ext>
            </a:extLst>
          </p:cNvPr>
          <p:cNvGrpSpPr/>
          <p:nvPr/>
        </p:nvGrpSpPr>
        <p:grpSpPr>
          <a:xfrm>
            <a:off x="943204" y="3407972"/>
            <a:ext cx="841030" cy="841030"/>
            <a:chOff x="414405" y="3638175"/>
            <a:chExt cx="841030" cy="841030"/>
          </a:xfrm>
        </p:grpSpPr>
        <p:sp>
          <p:nvSpPr>
            <p:cNvPr id="5" name="Freeform 9">
              <a:extLst>
                <a:ext uri="{FF2B5EF4-FFF2-40B4-BE49-F238E27FC236}">
                  <a16:creationId xmlns:a16="http://schemas.microsoft.com/office/drawing/2014/main" id="{B70FF540-A7F4-F3F6-D97D-11CF2027F221}"/>
                </a:ext>
              </a:extLst>
            </p:cNvPr>
            <p:cNvSpPr/>
            <p:nvPr/>
          </p:nvSpPr>
          <p:spPr>
            <a:xfrm>
              <a:off x="414405" y="3638175"/>
              <a:ext cx="841030" cy="841030"/>
            </a:xfrm>
            <a:custGeom>
              <a:avLst/>
              <a:gdLst/>
              <a:ahLst/>
              <a:cxnLst/>
              <a:rect l="l" t="t" r="r" b="b"/>
              <a:pathLst>
                <a:path w="1261545" h="1261545">
                  <a:moveTo>
                    <a:pt x="0" y="0"/>
                  </a:moveTo>
                  <a:lnTo>
                    <a:pt x="1261545" y="0"/>
                  </a:lnTo>
                  <a:lnTo>
                    <a:pt x="1261545" y="1261545"/>
                  </a:lnTo>
                  <a:lnTo>
                    <a:pt x="0" y="12615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8" name="Freeform 14">
              <a:extLst>
                <a:ext uri="{FF2B5EF4-FFF2-40B4-BE49-F238E27FC236}">
                  <a16:creationId xmlns:a16="http://schemas.microsoft.com/office/drawing/2014/main" id="{DD913A35-2D41-B6C6-5731-30D12937849C}"/>
                </a:ext>
              </a:extLst>
            </p:cNvPr>
            <p:cNvSpPr/>
            <p:nvPr/>
          </p:nvSpPr>
          <p:spPr>
            <a:xfrm>
              <a:off x="490846" y="3714678"/>
              <a:ext cx="714177" cy="714177"/>
            </a:xfrm>
            <a:custGeom>
              <a:avLst/>
              <a:gdLst/>
              <a:ahLst/>
              <a:cxnLst/>
              <a:rect l="l" t="t" r="r" b="b"/>
              <a:pathLst>
                <a:path w="1071265" h="1071265">
                  <a:moveTo>
                    <a:pt x="0" y="0"/>
                  </a:moveTo>
                  <a:lnTo>
                    <a:pt x="1071265" y="0"/>
                  </a:lnTo>
                  <a:lnTo>
                    <a:pt x="1071265" y="1071265"/>
                  </a:lnTo>
                  <a:lnTo>
                    <a:pt x="0" y="10712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1" name="Freeform 19">
              <a:extLst>
                <a:ext uri="{FF2B5EF4-FFF2-40B4-BE49-F238E27FC236}">
                  <a16:creationId xmlns:a16="http://schemas.microsoft.com/office/drawing/2014/main" id="{06DE3DD1-EE91-5452-2B5F-965BD3BA5A9D}"/>
                </a:ext>
              </a:extLst>
            </p:cNvPr>
            <p:cNvSpPr/>
            <p:nvPr/>
          </p:nvSpPr>
          <p:spPr>
            <a:xfrm>
              <a:off x="526605" y="3744536"/>
              <a:ext cx="640115" cy="640115"/>
            </a:xfrm>
            <a:custGeom>
              <a:avLst/>
              <a:gdLst/>
              <a:ahLst/>
              <a:cxnLst/>
              <a:rect l="l" t="t" r="r" b="b"/>
              <a:pathLst>
                <a:path w="960173" h="960173">
                  <a:moveTo>
                    <a:pt x="0" y="0"/>
                  </a:moveTo>
                  <a:lnTo>
                    <a:pt x="960173" y="0"/>
                  </a:lnTo>
                  <a:lnTo>
                    <a:pt x="960173" y="960173"/>
                  </a:lnTo>
                  <a:lnTo>
                    <a:pt x="0" y="9601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grpSp>
        <p:nvGrpSpPr>
          <p:cNvPr id="15" name="Group 14">
            <a:extLst>
              <a:ext uri="{FF2B5EF4-FFF2-40B4-BE49-F238E27FC236}">
                <a16:creationId xmlns:a16="http://schemas.microsoft.com/office/drawing/2014/main" id="{62627FA5-9269-6FBC-7017-1A6DF08FF77D}"/>
              </a:ext>
            </a:extLst>
          </p:cNvPr>
          <p:cNvGrpSpPr/>
          <p:nvPr/>
        </p:nvGrpSpPr>
        <p:grpSpPr>
          <a:xfrm>
            <a:off x="954946" y="4330661"/>
            <a:ext cx="841030" cy="841030"/>
            <a:chOff x="414405" y="4543912"/>
            <a:chExt cx="841030" cy="841030"/>
          </a:xfrm>
        </p:grpSpPr>
        <p:sp>
          <p:nvSpPr>
            <p:cNvPr id="6" name="Freeform 10">
              <a:extLst>
                <a:ext uri="{FF2B5EF4-FFF2-40B4-BE49-F238E27FC236}">
                  <a16:creationId xmlns:a16="http://schemas.microsoft.com/office/drawing/2014/main" id="{0D99F6EA-AF3D-5D33-1114-8B73940D74C6}"/>
                </a:ext>
              </a:extLst>
            </p:cNvPr>
            <p:cNvSpPr/>
            <p:nvPr/>
          </p:nvSpPr>
          <p:spPr>
            <a:xfrm>
              <a:off x="414405" y="4543912"/>
              <a:ext cx="841030" cy="841030"/>
            </a:xfrm>
            <a:custGeom>
              <a:avLst/>
              <a:gdLst/>
              <a:ahLst/>
              <a:cxnLst/>
              <a:rect l="l" t="t" r="r" b="b"/>
              <a:pathLst>
                <a:path w="1261545" h="1261545">
                  <a:moveTo>
                    <a:pt x="0" y="0"/>
                  </a:moveTo>
                  <a:lnTo>
                    <a:pt x="1261545" y="0"/>
                  </a:lnTo>
                  <a:lnTo>
                    <a:pt x="1261545" y="1261545"/>
                  </a:lnTo>
                  <a:lnTo>
                    <a:pt x="0" y="12615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9" name="Freeform 15">
              <a:extLst>
                <a:ext uri="{FF2B5EF4-FFF2-40B4-BE49-F238E27FC236}">
                  <a16:creationId xmlns:a16="http://schemas.microsoft.com/office/drawing/2014/main" id="{95FE42A5-F6B7-F5B0-D694-3D147F2E1BF6}"/>
                </a:ext>
              </a:extLst>
            </p:cNvPr>
            <p:cNvSpPr/>
            <p:nvPr/>
          </p:nvSpPr>
          <p:spPr>
            <a:xfrm>
              <a:off x="490846" y="4620415"/>
              <a:ext cx="714177" cy="714177"/>
            </a:xfrm>
            <a:custGeom>
              <a:avLst/>
              <a:gdLst/>
              <a:ahLst/>
              <a:cxnLst/>
              <a:rect l="l" t="t" r="r" b="b"/>
              <a:pathLst>
                <a:path w="1071265" h="1071265">
                  <a:moveTo>
                    <a:pt x="0" y="0"/>
                  </a:moveTo>
                  <a:lnTo>
                    <a:pt x="1071265" y="0"/>
                  </a:lnTo>
                  <a:lnTo>
                    <a:pt x="1071265" y="1071265"/>
                  </a:lnTo>
                  <a:lnTo>
                    <a:pt x="0" y="10712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2" name="Freeform 20">
              <a:extLst>
                <a:ext uri="{FF2B5EF4-FFF2-40B4-BE49-F238E27FC236}">
                  <a16:creationId xmlns:a16="http://schemas.microsoft.com/office/drawing/2014/main" id="{E1149C4A-C2B7-5C8B-29F2-68CBA623FF2B}"/>
                </a:ext>
              </a:extLst>
            </p:cNvPr>
            <p:cNvSpPr/>
            <p:nvPr/>
          </p:nvSpPr>
          <p:spPr>
            <a:xfrm>
              <a:off x="526605" y="4650272"/>
              <a:ext cx="640115" cy="640115"/>
            </a:xfrm>
            <a:custGeom>
              <a:avLst/>
              <a:gdLst/>
              <a:ahLst/>
              <a:cxnLst/>
              <a:rect l="l" t="t" r="r" b="b"/>
              <a:pathLst>
                <a:path w="960173" h="960173">
                  <a:moveTo>
                    <a:pt x="0" y="0"/>
                  </a:moveTo>
                  <a:lnTo>
                    <a:pt x="960173" y="0"/>
                  </a:lnTo>
                  <a:lnTo>
                    <a:pt x="960173" y="960173"/>
                  </a:lnTo>
                  <a:lnTo>
                    <a:pt x="0" y="9601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sp>
        <p:nvSpPr>
          <p:cNvPr id="13" name="Content Placeholder 2">
            <a:extLst>
              <a:ext uri="{FF2B5EF4-FFF2-40B4-BE49-F238E27FC236}">
                <a16:creationId xmlns:a16="http://schemas.microsoft.com/office/drawing/2014/main" id="{57868ACB-D091-C917-734B-EE995C91F377}"/>
              </a:ext>
            </a:extLst>
          </p:cNvPr>
          <p:cNvSpPr txBox="1">
            <a:spLocks/>
          </p:cNvSpPr>
          <p:nvPr/>
        </p:nvSpPr>
        <p:spPr>
          <a:xfrm>
            <a:off x="990600" y="1978025"/>
            <a:ext cx="10515600" cy="895623"/>
          </a:xfrm>
          <a:prstGeom prst="rect">
            <a:avLst/>
          </a:prstGeom>
        </p:spPr>
        <p:txBody>
          <a:bodyPr vert="horz" lIns="91440" tIns="45720" rIns="91440" bIns="45720" rtlCol="0">
            <a:normAutofit/>
          </a:bodyPr>
          <a:lstStyle>
            <a:lvl1pPr marL="347663" indent="-347663" algn="l" defTabSz="914400" rtl="0" eaLnBrk="1" latinLnBrk="0" hangingPunct="1">
              <a:lnSpc>
                <a:spcPct val="90000"/>
              </a:lnSpc>
              <a:spcBef>
                <a:spcPts val="1200"/>
              </a:spcBef>
              <a:buClr>
                <a:srgbClr val="004E7D"/>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98513" indent="-341313" algn="l" defTabSz="914400" rtl="0" eaLnBrk="1" latinLnBrk="0" hangingPunct="1">
              <a:lnSpc>
                <a:spcPct val="90000"/>
              </a:lnSpc>
              <a:spcBef>
                <a:spcPts val="1200"/>
              </a:spcBef>
              <a:buClr>
                <a:srgbClr val="004E7D"/>
              </a:buClr>
              <a:buFont typeface="Wingdings" panose="05000000000000000000" pitchFamily="2" charset="2"/>
              <a:buChar char="Ø"/>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4" name="Content Placeholder 2">
            <a:extLst>
              <a:ext uri="{FF2B5EF4-FFF2-40B4-BE49-F238E27FC236}">
                <a16:creationId xmlns:a16="http://schemas.microsoft.com/office/drawing/2014/main" id="{13D1E227-165C-56FE-7EC8-85D3E1EEAFFB}"/>
              </a:ext>
            </a:extLst>
          </p:cNvPr>
          <p:cNvSpPr txBox="1">
            <a:spLocks/>
          </p:cNvSpPr>
          <p:nvPr/>
        </p:nvSpPr>
        <p:spPr>
          <a:xfrm>
            <a:off x="914400" y="1591109"/>
            <a:ext cx="10515600" cy="895623"/>
          </a:xfrm>
          <a:prstGeom prst="rect">
            <a:avLst/>
          </a:prstGeom>
        </p:spPr>
        <p:txBody>
          <a:bodyPr vert="horz" lIns="91440" tIns="45720" rIns="91440" bIns="45720" rtlCol="0">
            <a:normAutofit/>
          </a:bodyPr>
          <a:lstStyle>
            <a:lvl1pPr marL="347663" indent="-347663" algn="l" defTabSz="914400" rtl="0" eaLnBrk="1" latinLnBrk="0" hangingPunct="1">
              <a:lnSpc>
                <a:spcPct val="90000"/>
              </a:lnSpc>
              <a:spcBef>
                <a:spcPts val="1200"/>
              </a:spcBef>
              <a:buClr>
                <a:srgbClr val="004E7D"/>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98513" indent="-341313" algn="l" defTabSz="914400" rtl="0" eaLnBrk="1" latinLnBrk="0" hangingPunct="1">
              <a:lnSpc>
                <a:spcPct val="90000"/>
              </a:lnSpc>
              <a:spcBef>
                <a:spcPts val="1200"/>
              </a:spcBef>
              <a:buClr>
                <a:srgbClr val="004E7D"/>
              </a:buClr>
              <a:buFont typeface="Wingdings" panose="05000000000000000000" pitchFamily="2" charset="2"/>
              <a:buChar char="Ø"/>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When verifying AGI, taxes paid, and other forms of income in V1 and V5 for a tax filer, can accept:</a:t>
            </a:r>
          </a:p>
        </p:txBody>
      </p:sp>
      <p:sp>
        <p:nvSpPr>
          <p:cNvPr id="18" name="Date Placeholder 17">
            <a:extLst>
              <a:ext uri="{FF2B5EF4-FFF2-40B4-BE49-F238E27FC236}">
                <a16:creationId xmlns:a16="http://schemas.microsoft.com/office/drawing/2014/main" id="{33496383-7570-955D-2E7F-8B102F57D9AD}"/>
              </a:ext>
            </a:extLst>
          </p:cNvPr>
          <p:cNvSpPr>
            <a:spLocks noGrp="1"/>
          </p:cNvSpPr>
          <p:nvPr>
            <p:ph type="dt" sz="half" idx="10"/>
          </p:nvPr>
        </p:nvSpPr>
        <p:spPr/>
        <p:txBody>
          <a:bodyPr/>
          <a:lstStyle/>
          <a:p>
            <a:fld id="{FDFC8D23-6D8E-B44B-B494-88E96AB4DBEC}" type="datetime1">
              <a:rPr lang="en-US" smtClean="0"/>
              <a:t>3/20/25</a:t>
            </a:fld>
            <a:endParaRPr lang="en-US" dirty="0"/>
          </a:p>
        </p:txBody>
      </p:sp>
    </p:spTree>
    <p:extLst>
      <p:ext uri="{BB962C8B-B14F-4D97-AF65-F5344CB8AC3E}">
        <p14:creationId xmlns:p14="http://schemas.microsoft.com/office/powerpoint/2010/main" val="1819516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82D36-D87D-824F-4A56-1F7593003C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04869-2EBD-ADF8-E5B7-C44C1DEDBF87}"/>
              </a:ext>
            </a:extLst>
          </p:cNvPr>
          <p:cNvSpPr>
            <a:spLocks noGrp="1"/>
          </p:cNvSpPr>
          <p:nvPr>
            <p:ph type="title"/>
          </p:nvPr>
        </p:nvSpPr>
        <p:spPr>
          <a:xfrm>
            <a:off x="838200" y="12201"/>
            <a:ext cx="10515600" cy="1325563"/>
          </a:xfrm>
        </p:spPr>
        <p:txBody>
          <a:bodyPr/>
          <a:lstStyle/>
          <a:p>
            <a:r>
              <a:rPr lang="en-US" dirty="0"/>
              <a:t>Family Size—Manually Updated</a:t>
            </a:r>
          </a:p>
        </p:txBody>
      </p:sp>
      <p:sp>
        <p:nvSpPr>
          <p:cNvPr id="8" name="Content Placeholder 2">
            <a:extLst>
              <a:ext uri="{FF2B5EF4-FFF2-40B4-BE49-F238E27FC236}">
                <a16:creationId xmlns:a16="http://schemas.microsoft.com/office/drawing/2014/main" id="{53F243F5-0F8B-F911-EB38-652B2F998047}"/>
              </a:ext>
            </a:extLst>
          </p:cNvPr>
          <p:cNvSpPr>
            <a:spLocks noGrp="1"/>
          </p:cNvSpPr>
          <p:nvPr>
            <p:ph idx="1"/>
          </p:nvPr>
        </p:nvSpPr>
        <p:spPr>
          <a:xfrm>
            <a:off x="4412390" y="2407107"/>
            <a:ext cx="7083399" cy="2148851"/>
          </a:xfrm>
        </p:spPr>
        <p:txBody>
          <a:bodyPr>
            <a:normAutofit lnSpcReduction="10000"/>
          </a:bodyPr>
          <a:lstStyle/>
          <a:p>
            <a:r>
              <a:rPr lang="en-US" sz="2800" dirty="0"/>
              <a:t>When manually updating family size, answer FAFSA questions as worded</a:t>
            </a:r>
          </a:p>
          <a:p>
            <a:r>
              <a:rPr lang="en-US" sz="2800" dirty="0"/>
              <a:t>Not expected to make IRS determinations of dependents unless conflicting information</a:t>
            </a:r>
          </a:p>
        </p:txBody>
      </p:sp>
      <p:pic>
        <p:nvPicPr>
          <p:cNvPr id="7" name="Picture 6">
            <a:extLst>
              <a:ext uri="{FF2B5EF4-FFF2-40B4-BE49-F238E27FC236}">
                <a16:creationId xmlns:a16="http://schemas.microsoft.com/office/drawing/2014/main" id="{6AAAC3DA-3A5E-E042-0218-E7FBC470E63B}"/>
              </a:ext>
            </a:extLst>
          </p:cNvPr>
          <p:cNvPicPr>
            <a:picLocks noChangeAspect="1"/>
          </p:cNvPicPr>
          <p:nvPr/>
        </p:nvPicPr>
        <p:blipFill>
          <a:blip r:embed="rId3"/>
          <a:stretch>
            <a:fillRect/>
          </a:stretch>
        </p:blipFill>
        <p:spPr>
          <a:xfrm>
            <a:off x="696211" y="1633176"/>
            <a:ext cx="3414354" cy="3525518"/>
          </a:xfrm>
          <a:prstGeom prst="rect">
            <a:avLst/>
          </a:prstGeom>
        </p:spPr>
      </p:pic>
      <p:sp>
        <p:nvSpPr>
          <p:cNvPr id="3" name="Date Placeholder 2">
            <a:extLst>
              <a:ext uri="{FF2B5EF4-FFF2-40B4-BE49-F238E27FC236}">
                <a16:creationId xmlns:a16="http://schemas.microsoft.com/office/drawing/2014/main" id="{BAC5A14E-C891-B625-2E6E-CE127292AD1B}"/>
              </a:ext>
            </a:extLst>
          </p:cNvPr>
          <p:cNvSpPr>
            <a:spLocks noGrp="1"/>
          </p:cNvSpPr>
          <p:nvPr>
            <p:ph type="dt" sz="half" idx="10"/>
          </p:nvPr>
        </p:nvSpPr>
        <p:spPr/>
        <p:txBody>
          <a:bodyPr/>
          <a:lstStyle/>
          <a:p>
            <a:fld id="{939B5272-9DFC-6C48-BEC6-0EE3A57F5935}" type="datetime1">
              <a:rPr lang="en-US" smtClean="0"/>
              <a:t>3/20/25</a:t>
            </a:fld>
            <a:endParaRPr lang="en-US" dirty="0"/>
          </a:p>
        </p:txBody>
      </p:sp>
    </p:spTree>
    <p:extLst>
      <p:ext uri="{BB962C8B-B14F-4D97-AF65-F5344CB8AC3E}">
        <p14:creationId xmlns:p14="http://schemas.microsoft.com/office/powerpoint/2010/main" val="2916017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6A25C-1313-97BE-D196-69C3CE42EC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82ABA2-ADBF-359A-CB28-23A2EF4C6518}"/>
              </a:ext>
            </a:extLst>
          </p:cNvPr>
          <p:cNvSpPr>
            <a:spLocks noGrp="1"/>
          </p:cNvSpPr>
          <p:nvPr>
            <p:ph type="title"/>
          </p:nvPr>
        </p:nvSpPr>
        <p:spPr>
          <a:xfrm>
            <a:off x="838200" y="12201"/>
            <a:ext cx="10515600" cy="1325563"/>
          </a:xfrm>
        </p:spPr>
        <p:txBody>
          <a:bodyPr/>
          <a:lstStyle/>
          <a:p>
            <a:r>
              <a:rPr lang="en-US" dirty="0"/>
              <a:t>Family Size—Unborn/Newborn Children</a:t>
            </a:r>
          </a:p>
        </p:txBody>
      </p:sp>
      <p:graphicFrame>
        <p:nvGraphicFramePr>
          <p:cNvPr id="4" name="Content Placeholder 3">
            <a:extLst>
              <a:ext uri="{FF2B5EF4-FFF2-40B4-BE49-F238E27FC236}">
                <a16:creationId xmlns:a16="http://schemas.microsoft.com/office/drawing/2014/main" id="{5E9DDBF9-A465-45AA-9EB0-B749DE9A9A4A}"/>
              </a:ext>
            </a:extLst>
          </p:cNvPr>
          <p:cNvGraphicFramePr>
            <a:graphicFrameLocks/>
          </p:cNvGraphicFramePr>
          <p:nvPr>
            <p:extLst>
              <p:ext uri="{D42A27DB-BD31-4B8C-83A1-F6EECF244321}">
                <p14:modId xmlns:p14="http://schemas.microsoft.com/office/powerpoint/2010/main" val="2900063656"/>
              </p:ext>
            </p:extLst>
          </p:nvPr>
        </p:nvGraphicFramePr>
        <p:xfrm>
          <a:off x="628650" y="1072662"/>
          <a:ext cx="11174413" cy="5240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DA70D0FF-13F0-E1D9-E979-7E186E4E0868}"/>
              </a:ext>
            </a:extLst>
          </p:cNvPr>
          <p:cNvSpPr>
            <a:spLocks noGrp="1"/>
          </p:cNvSpPr>
          <p:nvPr>
            <p:ph type="dt" sz="half" idx="10"/>
          </p:nvPr>
        </p:nvSpPr>
        <p:spPr/>
        <p:txBody>
          <a:bodyPr/>
          <a:lstStyle/>
          <a:p>
            <a:fld id="{3BCA0405-789C-F942-BED6-ECAFE52F6410}" type="datetime1">
              <a:rPr lang="en-US" smtClean="0"/>
              <a:t>3/20/25</a:t>
            </a:fld>
            <a:endParaRPr lang="en-US" dirty="0"/>
          </a:p>
        </p:txBody>
      </p:sp>
    </p:spTree>
    <p:extLst>
      <p:ext uri="{BB962C8B-B14F-4D97-AF65-F5344CB8AC3E}">
        <p14:creationId xmlns:p14="http://schemas.microsoft.com/office/powerpoint/2010/main" val="1687753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95542-C7BB-E0D6-C859-E77A013A82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F74A98-3231-CFCE-7BDC-7FF231A485DD}"/>
              </a:ext>
            </a:extLst>
          </p:cNvPr>
          <p:cNvSpPr>
            <a:spLocks noGrp="1"/>
          </p:cNvSpPr>
          <p:nvPr>
            <p:ph type="title"/>
          </p:nvPr>
        </p:nvSpPr>
        <p:spPr>
          <a:xfrm>
            <a:off x="838200" y="12201"/>
            <a:ext cx="10515600" cy="1325563"/>
          </a:xfrm>
        </p:spPr>
        <p:txBody>
          <a:bodyPr/>
          <a:lstStyle/>
          <a:p>
            <a:r>
              <a:rPr lang="en-US" dirty="0"/>
              <a:t>Family Size—Verification</a:t>
            </a:r>
          </a:p>
        </p:txBody>
      </p:sp>
      <p:graphicFrame>
        <p:nvGraphicFramePr>
          <p:cNvPr id="4" name="Content Placeholder 3">
            <a:extLst>
              <a:ext uri="{FF2B5EF4-FFF2-40B4-BE49-F238E27FC236}">
                <a16:creationId xmlns:a16="http://schemas.microsoft.com/office/drawing/2014/main" id="{742D1500-060D-B6F5-9EB6-D9BC8D473EFA}"/>
              </a:ext>
            </a:extLst>
          </p:cNvPr>
          <p:cNvGraphicFramePr>
            <a:graphicFrameLocks/>
          </p:cNvGraphicFramePr>
          <p:nvPr>
            <p:extLst>
              <p:ext uri="{D42A27DB-BD31-4B8C-83A1-F6EECF244321}">
                <p14:modId xmlns:p14="http://schemas.microsoft.com/office/powerpoint/2010/main" val="1682546920"/>
              </p:ext>
            </p:extLst>
          </p:nvPr>
        </p:nvGraphicFramePr>
        <p:xfrm>
          <a:off x="628118" y="1038594"/>
          <a:ext cx="11174413" cy="5240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BD47088C-C9BE-524F-1553-546920B7AAB3}"/>
              </a:ext>
            </a:extLst>
          </p:cNvPr>
          <p:cNvSpPr>
            <a:spLocks noGrp="1"/>
          </p:cNvSpPr>
          <p:nvPr>
            <p:ph type="dt" sz="half" idx="10"/>
          </p:nvPr>
        </p:nvSpPr>
        <p:spPr/>
        <p:txBody>
          <a:bodyPr/>
          <a:lstStyle/>
          <a:p>
            <a:fld id="{958C5522-B039-B747-B5C4-4B688A702B74}" type="datetime1">
              <a:rPr lang="en-US" smtClean="0"/>
              <a:t>3/20/25</a:t>
            </a:fld>
            <a:endParaRPr lang="en-US" dirty="0"/>
          </a:p>
        </p:txBody>
      </p:sp>
    </p:spTree>
    <p:extLst>
      <p:ext uri="{BB962C8B-B14F-4D97-AF65-F5344CB8AC3E}">
        <p14:creationId xmlns:p14="http://schemas.microsoft.com/office/powerpoint/2010/main" val="26424074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32C6F-CC2E-6D05-0B92-A804C3F3049C}"/>
            </a:ext>
          </a:extLst>
        </p:cNvPr>
        <p:cNvGrpSpPr/>
        <p:nvPr/>
      </p:nvGrpSpPr>
      <p:grpSpPr>
        <a:xfrm>
          <a:off x="0" y="0"/>
          <a:ext cx="0" cy="0"/>
          <a:chOff x="0" y="0"/>
          <a:chExt cx="0" cy="0"/>
        </a:xfrm>
      </p:grpSpPr>
      <p:pic>
        <p:nvPicPr>
          <p:cNvPr id="2" name="Picture 1" descr="A person looking at a computer screen&#10;&#10;Description automatically generated">
            <a:extLst>
              <a:ext uri="{FF2B5EF4-FFF2-40B4-BE49-F238E27FC236}">
                <a16:creationId xmlns:a16="http://schemas.microsoft.com/office/drawing/2014/main" id="{9ABA559A-646B-387F-0145-6492D939E506}"/>
              </a:ext>
            </a:extLst>
          </p:cNvPr>
          <p:cNvPicPr>
            <a:picLocks noChangeAspect="1"/>
          </p:cNvPicPr>
          <p:nvPr/>
        </p:nvPicPr>
        <p:blipFill rotWithShape="1">
          <a:blip r:embed="rId2">
            <a:alphaModFix amt="30000"/>
            <a:duotone>
              <a:prstClr val="black"/>
              <a:schemeClr val="accent1">
                <a:tint val="45000"/>
                <a:satMod val="400000"/>
              </a:schemeClr>
            </a:duotone>
          </a:blip>
          <a:srcRect l="22627"/>
          <a:stretch/>
        </p:blipFill>
        <p:spPr>
          <a:xfrm>
            <a:off x="-5558" y="0"/>
            <a:ext cx="12197558" cy="6861126"/>
          </a:xfrm>
          <a:prstGeom prst="rect">
            <a:avLst/>
          </a:prstGeom>
          <a:solidFill>
            <a:srgbClr val="004E7D"/>
          </a:solidFill>
        </p:spPr>
      </p:pic>
      <p:sp>
        <p:nvSpPr>
          <p:cNvPr id="16" name="TextBox 15">
            <a:extLst>
              <a:ext uri="{FF2B5EF4-FFF2-40B4-BE49-F238E27FC236}">
                <a16:creationId xmlns:a16="http://schemas.microsoft.com/office/drawing/2014/main" id="{8ED66F15-A739-B74F-1251-902BA9E7A9D1}"/>
              </a:ext>
            </a:extLst>
          </p:cNvPr>
          <p:cNvSpPr txBox="1"/>
          <p:nvPr/>
        </p:nvSpPr>
        <p:spPr>
          <a:xfrm>
            <a:off x="611625" y="4684096"/>
            <a:ext cx="9335984" cy="436017"/>
          </a:xfrm>
          <a:prstGeom prst="rect">
            <a:avLst/>
          </a:prstGeom>
        </p:spPr>
        <p:txBody>
          <a:bodyPr wrap="square" lIns="0" tIns="0" rIns="0" bIns="0" rtlCol="0" anchor="t">
            <a:noAutofit/>
          </a:bodyPr>
          <a:lstStyle/>
          <a:p>
            <a:pPr>
              <a:lnSpc>
                <a:spcPts val="3390"/>
              </a:lnSpc>
            </a:pPr>
            <a:r>
              <a:rPr lang="en-US" sz="4400" spc="-89" dirty="0">
                <a:solidFill>
                  <a:schemeClr val="bg1"/>
                </a:solidFill>
                <a:latin typeface="Verdana" panose="020B0604030504040204" pitchFamily="34" charset="0"/>
                <a:ea typeface="Verdana" panose="020B0604030504040204" pitchFamily="34" charset="0"/>
                <a:cs typeface="Verdana" panose="020B0604030504040204" pitchFamily="34" charset="0"/>
              </a:rPr>
              <a:t>Identity and Statement of Educational Purpose</a:t>
            </a:r>
          </a:p>
        </p:txBody>
      </p:sp>
      <p:grpSp>
        <p:nvGrpSpPr>
          <p:cNvPr id="40" name="Group 39">
            <a:extLst>
              <a:ext uri="{FF2B5EF4-FFF2-40B4-BE49-F238E27FC236}">
                <a16:creationId xmlns:a16="http://schemas.microsoft.com/office/drawing/2014/main" id="{BE6FC760-3282-3C02-16B3-781A54650C18}"/>
              </a:ext>
            </a:extLst>
          </p:cNvPr>
          <p:cNvGrpSpPr/>
          <p:nvPr/>
        </p:nvGrpSpPr>
        <p:grpSpPr>
          <a:xfrm flipH="1">
            <a:off x="10449346" y="4684097"/>
            <a:ext cx="998388" cy="1359751"/>
            <a:chOff x="8134598" y="681914"/>
            <a:chExt cx="1497582" cy="2039627"/>
          </a:xfrm>
        </p:grpSpPr>
        <p:grpSp>
          <p:nvGrpSpPr>
            <p:cNvPr id="30" name="Group 3">
              <a:extLst>
                <a:ext uri="{FF2B5EF4-FFF2-40B4-BE49-F238E27FC236}">
                  <a16:creationId xmlns:a16="http://schemas.microsoft.com/office/drawing/2014/main" id="{0542D573-36E1-7FBB-C032-6233B11E82DD}"/>
                </a:ext>
              </a:extLst>
            </p:cNvPr>
            <p:cNvGrpSpPr/>
            <p:nvPr/>
          </p:nvGrpSpPr>
          <p:grpSpPr>
            <a:xfrm>
              <a:off x="8250172" y="946397"/>
              <a:ext cx="857867" cy="857867"/>
              <a:chOff x="0" y="0"/>
              <a:chExt cx="812800" cy="812800"/>
            </a:xfrm>
          </p:grpSpPr>
          <p:sp>
            <p:nvSpPr>
              <p:cNvPr id="31" name="Freeform 4">
                <a:extLst>
                  <a:ext uri="{FF2B5EF4-FFF2-40B4-BE49-F238E27FC236}">
                    <a16:creationId xmlns:a16="http://schemas.microsoft.com/office/drawing/2014/main" id="{34A8F771-1F9C-C17E-0452-E4FB626B728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BF4B"/>
              </a:solid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32" name="TextBox 5">
                <a:extLst>
                  <a:ext uri="{FF2B5EF4-FFF2-40B4-BE49-F238E27FC236}">
                    <a16:creationId xmlns:a16="http://schemas.microsoft.com/office/drawing/2014/main" id="{AA8004AF-04DE-8921-6C82-00145006C443}"/>
                  </a:ext>
                </a:extLst>
              </p:cNvPr>
              <p:cNvSpPr txBox="1"/>
              <p:nvPr/>
            </p:nvSpPr>
            <p:spPr>
              <a:xfrm>
                <a:off x="76200" y="85725"/>
                <a:ext cx="660400" cy="650875"/>
              </a:xfrm>
              <a:prstGeom prst="rect">
                <a:avLst/>
              </a:prstGeom>
            </p:spPr>
            <p:txBody>
              <a:bodyPr lIns="33867" tIns="33867" rIns="33867" bIns="33867" rtlCol="0" anchor="ctr"/>
              <a:lstStyle/>
              <a:p>
                <a:pPr algn="ctr">
                  <a:lnSpc>
                    <a:spcPts val="1237"/>
                  </a:lnSpc>
                </a:pPr>
                <a:endParaRPr sz="1200">
                  <a:latin typeface="Verdana" panose="020B0604030504040204" pitchFamily="34" charset="0"/>
                  <a:ea typeface="Verdana" panose="020B0604030504040204" pitchFamily="34" charset="0"/>
                  <a:cs typeface="Verdana" panose="020B0604030504040204" pitchFamily="34" charset="0"/>
                </a:endParaRPr>
              </a:p>
            </p:txBody>
          </p:sp>
        </p:grpSp>
        <p:sp>
          <p:nvSpPr>
            <p:cNvPr id="35" name="Freeform 7">
              <a:extLst>
                <a:ext uri="{FF2B5EF4-FFF2-40B4-BE49-F238E27FC236}">
                  <a16:creationId xmlns:a16="http://schemas.microsoft.com/office/drawing/2014/main" id="{2D08AD03-A249-1D86-7498-E7959920D8D0}"/>
                </a:ext>
              </a:extLst>
            </p:cNvPr>
            <p:cNvSpPr/>
            <p:nvPr/>
          </p:nvSpPr>
          <p:spPr>
            <a:xfrm>
              <a:off x="9027614" y="2116975"/>
              <a:ext cx="604566" cy="60456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nvGrpSpPr>
            <p:cNvPr id="37" name="Group 9">
              <a:extLst>
                <a:ext uri="{FF2B5EF4-FFF2-40B4-BE49-F238E27FC236}">
                  <a16:creationId xmlns:a16="http://schemas.microsoft.com/office/drawing/2014/main" id="{F6331A7E-3380-2838-C377-2190FFD42D37}"/>
                </a:ext>
              </a:extLst>
            </p:cNvPr>
            <p:cNvGrpSpPr/>
            <p:nvPr/>
          </p:nvGrpSpPr>
          <p:grpSpPr>
            <a:xfrm>
              <a:off x="8134598" y="681914"/>
              <a:ext cx="637633" cy="637633"/>
              <a:chOff x="0" y="0"/>
              <a:chExt cx="812800" cy="812800"/>
            </a:xfrm>
          </p:grpSpPr>
          <p:sp>
            <p:nvSpPr>
              <p:cNvPr id="38" name="Freeform 10">
                <a:extLst>
                  <a:ext uri="{FF2B5EF4-FFF2-40B4-BE49-F238E27FC236}">
                    <a16:creationId xmlns:a16="http://schemas.microsoft.com/office/drawing/2014/main" id="{7D1910BC-6B96-B60A-0D44-CF8F174EC2C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DE7E26"/>
                </a:solidFill>
                <a:prstDash val="solid"/>
                <a:miter/>
              </a:ln>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39" name="TextBox 11">
                <a:extLst>
                  <a:ext uri="{FF2B5EF4-FFF2-40B4-BE49-F238E27FC236}">
                    <a16:creationId xmlns:a16="http://schemas.microsoft.com/office/drawing/2014/main" id="{B56AB6AD-75A0-4143-DF38-CC79A0C60870}"/>
                  </a:ext>
                </a:extLst>
              </p:cNvPr>
              <p:cNvSpPr txBox="1"/>
              <p:nvPr/>
            </p:nvSpPr>
            <p:spPr>
              <a:xfrm>
                <a:off x="76200" y="85725"/>
                <a:ext cx="660400" cy="650875"/>
              </a:xfrm>
              <a:prstGeom prst="rect">
                <a:avLst/>
              </a:prstGeom>
            </p:spPr>
            <p:txBody>
              <a:bodyPr lIns="33867" tIns="33867" rIns="33867" bIns="33867" rtlCol="0" anchor="ctr"/>
              <a:lstStyle/>
              <a:p>
                <a:pPr algn="ctr">
                  <a:lnSpc>
                    <a:spcPts val="1237"/>
                  </a:lnSpc>
                </a:pPr>
                <a:endParaRPr sz="1200">
                  <a:latin typeface="Verdana" panose="020B0604030504040204" pitchFamily="34" charset="0"/>
                  <a:ea typeface="Verdana" panose="020B0604030504040204" pitchFamily="34" charset="0"/>
                  <a:cs typeface="Verdana" panose="020B0604030504040204" pitchFamily="34" charset="0"/>
                </a:endParaRPr>
              </a:p>
            </p:txBody>
          </p:sp>
        </p:grpSp>
      </p:grpSp>
      <p:sp>
        <p:nvSpPr>
          <p:cNvPr id="34" name="Rectangle 33">
            <a:extLst>
              <a:ext uri="{FF2B5EF4-FFF2-40B4-BE49-F238E27FC236}">
                <a16:creationId xmlns:a16="http://schemas.microsoft.com/office/drawing/2014/main" id="{2694CBDB-B67C-64D5-5D55-C1AF34124F53}"/>
              </a:ext>
            </a:extLst>
          </p:cNvPr>
          <p:cNvSpPr/>
          <p:nvPr/>
        </p:nvSpPr>
        <p:spPr>
          <a:xfrm>
            <a:off x="0" y="6464733"/>
            <a:ext cx="12192000" cy="393267"/>
          </a:xfrm>
          <a:prstGeom prst="rect">
            <a:avLst/>
          </a:prstGeom>
          <a:solidFill>
            <a:srgbClr val="6ABF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TextBox 35">
            <a:extLst>
              <a:ext uri="{FF2B5EF4-FFF2-40B4-BE49-F238E27FC236}">
                <a16:creationId xmlns:a16="http://schemas.microsoft.com/office/drawing/2014/main" id="{48546BA1-EA81-C691-1B55-BC4A9A47EA45}"/>
              </a:ext>
            </a:extLst>
          </p:cNvPr>
          <p:cNvSpPr txBox="1"/>
          <p:nvPr/>
        </p:nvSpPr>
        <p:spPr>
          <a:xfrm>
            <a:off x="235383" y="6405986"/>
            <a:ext cx="3456213" cy="489534"/>
          </a:xfrm>
          <a:prstGeom prst="rect">
            <a:avLst/>
          </a:prstGeom>
          <a:noFill/>
        </p:spPr>
        <p:txBody>
          <a:bodyPr wrap="square" rtlCol="0" anchor="ctr">
            <a:noAutofit/>
          </a:bodyPr>
          <a:lstStyle/>
          <a:p>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Slide </a:t>
            </a:r>
            <a:fld id="{00000000-1234-1234-1234-123412341234}" type="slidenum">
              <a:rPr lang="en" sz="1200" b="1">
                <a:solidFill>
                  <a:schemeClr val="bg1"/>
                </a:solidFill>
                <a:latin typeface="Verdana" panose="020B0604030504040204" pitchFamily="34" charset="0"/>
                <a:ea typeface="Verdana" panose="020B0604030504040204" pitchFamily="34" charset="0"/>
                <a:cs typeface="Verdana" panose="020B0604030504040204" pitchFamily="34" charset="0"/>
                <a:sym typeface="Arial"/>
              </a:rPr>
              <a:pPr/>
              <a:t>53</a:t>
            </a:fld>
            <a:r>
              <a:rPr lang="en"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a:t>
            </a:r>
            <a:r>
              <a:rPr lang="en" sz="1200"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2025 NASFAA</a:t>
            </a:r>
            <a:endParaRP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Date Placeholder 2">
            <a:extLst>
              <a:ext uri="{FF2B5EF4-FFF2-40B4-BE49-F238E27FC236}">
                <a16:creationId xmlns:a16="http://schemas.microsoft.com/office/drawing/2014/main" id="{CB4BDAD1-B91E-98C0-4C61-A01936A6D88F}"/>
              </a:ext>
            </a:extLst>
          </p:cNvPr>
          <p:cNvSpPr>
            <a:spLocks noGrp="1"/>
          </p:cNvSpPr>
          <p:nvPr>
            <p:ph type="dt" sz="half" idx="10"/>
          </p:nvPr>
        </p:nvSpPr>
        <p:spPr/>
        <p:txBody>
          <a:bodyPr/>
          <a:lstStyle/>
          <a:p>
            <a:fld id="{B6CFD6A0-6D4A-B147-82A0-2FEEA6DE7A34}" type="datetime1">
              <a:rPr lang="en-US" smtClean="0"/>
              <a:t>3/20/25</a:t>
            </a:fld>
            <a:endParaRPr lang="en-US"/>
          </a:p>
        </p:txBody>
      </p:sp>
    </p:spTree>
    <p:extLst>
      <p:ext uri="{BB962C8B-B14F-4D97-AF65-F5344CB8AC3E}">
        <p14:creationId xmlns:p14="http://schemas.microsoft.com/office/powerpoint/2010/main" val="10956482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9EF0E-229E-8F0D-AE61-C20B1B79FC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8AC6B3-0C53-A61C-7A6E-36534B1C67ED}"/>
              </a:ext>
            </a:extLst>
          </p:cNvPr>
          <p:cNvSpPr>
            <a:spLocks noGrp="1"/>
          </p:cNvSpPr>
          <p:nvPr>
            <p:ph type="title"/>
          </p:nvPr>
        </p:nvSpPr>
        <p:spPr>
          <a:xfrm>
            <a:off x="838200" y="12201"/>
            <a:ext cx="10515600" cy="1325563"/>
          </a:xfrm>
        </p:spPr>
        <p:txBody>
          <a:bodyPr/>
          <a:lstStyle/>
          <a:p>
            <a:r>
              <a:rPr lang="en-US" dirty="0"/>
              <a:t>Identity and</a:t>
            </a:r>
            <a:br>
              <a:rPr lang="en-US" dirty="0"/>
            </a:br>
            <a:r>
              <a:rPr lang="en-US" dirty="0"/>
              <a:t>Statement of Educational Purpose</a:t>
            </a:r>
          </a:p>
        </p:txBody>
      </p:sp>
      <p:sp>
        <p:nvSpPr>
          <p:cNvPr id="4" name="TextBox 3">
            <a:extLst>
              <a:ext uri="{FF2B5EF4-FFF2-40B4-BE49-F238E27FC236}">
                <a16:creationId xmlns:a16="http://schemas.microsoft.com/office/drawing/2014/main" id="{50D1F0BF-683E-A28B-D1C6-2C3C63BB563E}"/>
              </a:ext>
            </a:extLst>
          </p:cNvPr>
          <p:cNvSpPr txBox="1"/>
          <p:nvPr/>
        </p:nvSpPr>
        <p:spPr>
          <a:xfrm>
            <a:off x="1399971" y="4526025"/>
            <a:ext cx="4137525" cy="1815882"/>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Must be presented in person at the same time to school-designated official or to notary public</a:t>
            </a:r>
          </a:p>
        </p:txBody>
      </p:sp>
      <p:pic>
        <p:nvPicPr>
          <p:cNvPr id="5" name="Picture 4">
            <a:extLst>
              <a:ext uri="{FF2B5EF4-FFF2-40B4-BE49-F238E27FC236}">
                <a16:creationId xmlns:a16="http://schemas.microsoft.com/office/drawing/2014/main" id="{AB3BC24A-CE2C-D49A-0648-E790D43E5C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81225" y="1259953"/>
            <a:ext cx="4137524" cy="5033669"/>
          </a:xfrm>
          <a:prstGeom prst="rect">
            <a:avLst/>
          </a:prstGeom>
          <a:ln>
            <a:solidFill>
              <a:schemeClr val="accent1"/>
            </a:solidFill>
          </a:ln>
          <a:effectLst>
            <a:outerShdw blurRad="50800" dist="38100" dir="5400000" algn="t" rotWithShape="0">
              <a:prstClr val="black">
                <a:alpha val="40000"/>
              </a:prstClr>
            </a:outerShdw>
          </a:effectLst>
        </p:spPr>
      </p:pic>
      <p:grpSp>
        <p:nvGrpSpPr>
          <p:cNvPr id="6" name="Group 5">
            <a:extLst>
              <a:ext uri="{FF2B5EF4-FFF2-40B4-BE49-F238E27FC236}">
                <a16:creationId xmlns:a16="http://schemas.microsoft.com/office/drawing/2014/main" id="{112F6027-F8A5-867B-178F-5AB46E6CD8DC}"/>
              </a:ext>
            </a:extLst>
          </p:cNvPr>
          <p:cNvGrpSpPr/>
          <p:nvPr/>
        </p:nvGrpSpPr>
        <p:grpSpPr>
          <a:xfrm>
            <a:off x="1183603" y="1477029"/>
            <a:ext cx="4287604" cy="2909730"/>
            <a:chOff x="487062" y="998058"/>
            <a:chExt cx="4947365" cy="3241623"/>
          </a:xfrm>
        </p:grpSpPr>
        <p:pic>
          <p:nvPicPr>
            <p:cNvPr id="7" name="Picture 6">
              <a:extLst>
                <a:ext uri="{FF2B5EF4-FFF2-40B4-BE49-F238E27FC236}">
                  <a16:creationId xmlns:a16="http://schemas.microsoft.com/office/drawing/2014/main" id="{EB03D550-E033-4073-3FB8-E62647E35932}"/>
                </a:ext>
              </a:extLst>
            </p:cNvPr>
            <p:cNvPicPr>
              <a:picLocks noChangeAspect="1"/>
            </p:cNvPicPr>
            <p:nvPr/>
          </p:nvPicPr>
          <p:blipFill>
            <a:blip r:embed="rId4"/>
            <a:stretch>
              <a:fillRect/>
            </a:stretch>
          </p:blipFill>
          <p:spPr>
            <a:xfrm>
              <a:off x="487062" y="1020586"/>
              <a:ext cx="2324195" cy="3183829"/>
            </a:xfrm>
            <a:prstGeom prst="rect">
              <a:avLst/>
            </a:prstGeom>
          </p:spPr>
        </p:pic>
        <p:pic>
          <p:nvPicPr>
            <p:cNvPr id="8" name="Picture 7">
              <a:extLst>
                <a:ext uri="{FF2B5EF4-FFF2-40B4-BE49-F238E27FC236}">
                  <a16:creationId xmlns:a16="http://schemas.microsoft.com/office/drawing/2014/main" id="{5487E703-A39F-F4CF-D166-4C464D3F93E0}"/>
                </a:ext>
              </a:extLst>
            </p:cNvPr>
            <p:cNvPicPr>
              <a:picLocks noChangeAspect="1"/>
            </p:cNvPicPr>
            <p:nvPr/>
          </p:nvPicPr>
          <p:blipFill>
            <a:blip r:embed="rId5"/>
            <a:stretch>
              <a:fillRect/>
            </a:stretch>
          </p:blipFill>
          <p:spPr>
            <a:xfrm rot="538076">
              <a:off x="2700233" y="998058"/>
              <a:ext cx="2734194" cy="1645825"/>
            </a:xfrm>
            <a:prstGeom prst="rect">
              <a:avLst/>
            </a:prstGeom>
          </p:spPr>
        </p:pic>
        <p:pic>
          <p:nvPicPr>
            <p:cNvPr id="9" name="Picture 8" descr="https://www.colorado.gov/pacific/sites/default/files/newdlfront.jpg">
              <a:extLst>
                <a:ext uri="{FF2B5EF4-FFF2-40B4-BE49-F238E27FC236}">
                  <a16:creationId xmlns:a16="http://schemas.microsoft.com/office/drawing/2014/main" id="{FDBCEA7B-15DF-3C5D-095E-37C177704D1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1172124">
              <a:off x="2772552" y="2603946"/>
              <a:ext cx="2589554" cy="163573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Date Placeholder 2">
            <a:extLst>
              <a:ext uri="{FF2B5EF4-FFF2-40B4-BE49-F238E27FC236}">
                <a16:creationId xmlns:a16="http://schemas.microsoft.com/office/drawing/2014/main" id="{0E84C220-F95C-F377-73AC-1623BFC8127F}"/>
              </a:ext>
            </a:extLst>
          </p:cNvPr>
          <p:cNvSpPr>
            <a:spLocks noGrp="1"/>
          </p:cNvSpPr>
          <p:nvPr>
            <p:ph type="dt" sz="half" idx="10"/>
          </p:nvPr>
        </p:nvSpPr>
        <p:spPr/>
        <p:txBody>
          <a:bodyPr/>
          <a:lstStyle/>
          <a:p>
            <a:fld id="{341241E9-D9B3-034E-9C9F-DCCC20788962}" type="datetime1">
              <a:rPr lang="en-US" smtClean="0"/>
              <a:t>3/20/25</a:t>
            </a:fld>
            <a:endParaRPr lang="en-US" dirty="0"/>
          </a:p>
        </p:txBody>
      </p:sp>
    </p:spTree>
    <p:extLst>
      <p:ext uri="{BB962C8B-B14F-4D97-AF65-F5344CB8AC3E}">
        <p14:creationId xmlns:p14="http://schemas.microsoft.com/office/powerpoint/2010/main" val="914708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9A8CD-3CFD-B848-E9F3-5B459D27A4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47234B-5B7F-40F5-9201-50E245D96F77}"/>
              </a:ext>
            </a:extLst>
          </p:cNvPr>
          <p:cNvSpPr>
            <a:spLocks noGrp="1"/>
          </p:cNvSpPr>
          <p:nvPr>
            <p:ph type="title"/>
          </p:nvPr>
        </p:nvSpPr>
        <p:spPr>
          <a:xfrm>
            <a:off x="838200" y="12201"/>
            <a:ext cx="10515600" cy="1325563"/>
          </a:xfrm>
        </p:spPr>
        <p:txBody>
          <a:bodyPr/>
          <a:lstStyle/>
          <a:p>
            <a:r>
              <a:rPr lang="en-US" dirty="0"/>
              <a:t>Identity and</a:t>
            </a:r>
            <a:br>
              <a:rPr lang="en-US" dirty="0"/>
            </a:br>
            <a:r>
              <a:rPr lang="en-US" dirty="0"/>
              <a:t>Statement of Educational Purpose</a:t>
            </a:r>
          </a:p>
        </p:txBody>
      </p:sp>
      <p:pic>
        <p:nvPicPr>
          <p:cNvPr id="3" name="Picture 2" descr="A red circle with a cross">
            <a:extLst>
              <a:ext uri="{FF2B5EF4-FFF2-40B4-BE49-F238E27FC236}">
                <a16:creationId xmlns:a16="http://schemas.microsoft.com/office/drawing/2014/main" id="{1D8103DA-C89B-739A-6DA5-0042B86724D1}"/>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010262" y="1690846"/>
            <a:ext cx="3914538" cy="3914538"/>
          </a:xfrm>
          <a:prstGeom prst="rect">
            <a:avLst/>
          </a:prstGeom>
        </p:spPr>
      </p:pic>
      <p:sp>
        <p:nvSpPr>
          <p:cNvPr id="10" name="Rectangle: Rounded Corners 9">
            <a:extLst>
              <a:ext uri="{FF2B5EF4-FFF2-40B4-BE49-F238E27FC236}">
                <a16:creationId xmlns:a16="http://schemas.microsoft.com/office/drawing/2014/main" id="{2CF041FF-760B-429B-2953-4896AE306412}"/>
              </a:ext>
            </a:extLst>
          </p:cNvPr>
          <p:cNvSpPr/>
          <p:nvPr/>
        </p:nvSpPr>
        <p:spPr>
          <a:xfrm>
            <a:off x="1232820" y="1578552"/>
            <a:ext cx="2986897" cy="1316593"/>
          </a:xfrm>
          <a:prstGeom prst="roundRect">
            <a:avLst/>
          </a:prstGeom>
          <a:solidFill>
            <a:srgbClr val="004E7D"/>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No Online Notaries</a:t>
            </a:r>
          </a:p>
        </p:txBody>
      </p:sp>
      <p:sp>
        <p:nvSpPr>
          <p:cNvPr id="11" name="Rectangle: Rounded Corners 10">
            <a:extLst>
              <a:ext uri="{FF2B5EF4-FFF2-40B4-BE49-F238E27FC236}">
                <a16:creationId xmlns:a16="http://schemas.microsoft.com/office/drawing/2014/main" id="{6B87AC04-70DA-B005-AB73-31F05022F98A}"/>
              </a:ext>
            </a:extLst>
          </p:cNvPr>
          <p:cNvSpPr/>
          <p:nvPr/>
        </p:nvSpPr>
        <p:spPr>
          <a:xfrm>
            <a:off x="1232820" y="4614664"/>
            <a:ext cx="2986897" cy="1316593"/>
          </a:xfrm>
          <a:prstGeom prst="roundRect">
            <a:avLst/>
          </a:prstGeom>
          <a:solidFill>
            <a:srgbClr val="004E7D"/>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No Zoom, Facetime, etc.</a:t>
            </a:r>
          </a:p>
        </p:txBody>
      </p:sp>
      <p:sp>
        <p:nvSpPr>
          <p:cNvPr id="12" name="Rectangle: Rounded Corners 11">
            <a:extLst>
              <a:ext uri="{FF2B5EF4-FFF2-40B4-BE49-F238E27FC236}">
                <a16:creationId xmlns:a16="http://schemas.microsoft.com/office/drawing/2014/main" id="{6576FCED-AEB3-D667-1F66-2BD2DB5F5BA3}"/>
              </a:ext>
            </a:extLst>
          </p:cNvPr>
          <p:cNvSpPr/>
          <p:nvPr/>
        </p:nvSpPr>
        <p:spPr>
          <a:xfrm>
            <a:off x="7741700" y="1585039"/>
            <a:ext cx="2984738" cy="1316593"/>
          </a:xfrm>
          <a:prstGeom prst="roundRect">
            <a:avLst/>
          </a:prstGeom>
          <a:solidFill>
            <a:srgbClr val="004E7D"/>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No Foreign Notaries</a:t>
            </a:r>
          </a:p>
        </p:txBody>
      </p:sp>
      <p:sp>
        <p:nvSpPr>
          <p:cNvPr id="13" name="Rectangle: Rounded Corners 12">
            <a:extLst>
              <a:ext uri="{FF2B5EF4-FFF2-40B4-BE49-F238E27FC236}">
                <a16:creationId xmlns:a16="http://schemas.microsoft.com/office/drawing/2014/main" id="{D9CB1BE5-C119-5236-8389-09ED442708C7}"/>
              </a:ext>
            </a:extLst>
          </p:cNvPr>
          <p:cNvSpPr/>
          <p:nvPr/>
        </p:nvSpPr>
        <p:spPr>
          <a:xfrm>
            <a:off x="7741701" y="4614664"/>
            <a:ext cx="2984737" cy="1316593"/>
          </a:xfrm>
          <a:prstGeom prst="roundRect">
            <a:avLst/>
          </a:prstGeom>
          <a:solidFill>
            <a:srgbClr val="004E7D"/>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No Electronic Submission</a:t>
            </a:r>
          </a:p>
        </p:txBody>
      </p:sp>
      <p:sp>
        <p:nvSpPr>
          <p:cNvPr id="4" name="Date Placeholder 3">
            <a:extLst>
              <a:ext uri="{FF2B5EF4-FFF2-40B4-BE49-F238E27FC236}">
                <a16:creationId xmlns:a16="http://schemas.microsoft.com/office/drawing/2014/main" id="{7B507DDC-34BC-95D8-9F3D-E6A8BDD7C51C}"/>
              </a:ext>
            </a:extLst>
          </p:cNvPr>
          <p:cNvSpPr>
            <a:spLocks noGrp="1"/>
          </p:cNvSpPr>
          <p:nvPr>
            <p:ph type="dt" sz="half" idx="10"/>
          </p:nvPr>
        </p:nvSpPr>
        <p:spPr/>
        <p:txBody>
          <a:bodyPr/>
          <a:lstStyle/>
          <a:p>
            <a:fld id="{D9061945-319B-9548-BA40-8C1939A2127D}" type="datetime1">
              <a:rPr lang="en-US" smtClean="0"/>
              <a:t>3/20/25</a:t>
            </a:fld>
            <a:endParaRPr lang="en-US" dirty="0"/>
          </a:p>
        </p:txBody>
      </p:sp>
    </p:spTree>
    <p:extLst>
      <p:ext uri="{BB962C8B-B14F-4D97-AF65-F5344CB8AC3E}">
        <p14:creationId xmlns:p14="http://schemas.microsoft.com/office/powerpoint/2010/main" val="28244843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72D69-DE10-99C3-A7AC-EDB7CEB36E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D48F5-90C1-87A9-4B16-241BA07419E1}"/>
              </a:ext>
            </a:extLst>
          </p:cNvPr>
          <p:cNvSpPr>
            <a:spLocks noGrp="1"/>
          </p:cNvSpPr>
          <p:nvPr>
            <p:ph type="title"/>
          </p:nvPr>
        </p:nvSpPr>
        <p:spPr>
          <a:xfrm>
            <a:off x="838200" y="12201"/>
            <a:ext cx="10515600" cy="1325563"/>
          </a:xfrm>
        </p:spPr>
        <p:txBody>
          <a:bodyPr/>
          <a:lstStyle/>
          <a:p>
            <a:r>
              <a:rPr lang="en-US" dirty="0"/>
              <a:t>Identity and</a:t>
            </a:r>
            <a:br>
              <a:rPr lang="en-US" dirty="0"/>
            </a:br>
            <a:r>
              <a:rPr lang="en-US" dirty="0"/>
              <a:t>Statement of Educational Purpose</a:t>
            </a:r>
          </a:p>
        </p:txBody>
      </p:sp>
      <p:sp>
        <p:nvSpPr>
          <p:cNvPr id="12" name="Content Placeholder 2">
            <a:extLst>
              <a:ext uri="{FF2B5EF4-FFF2-40B4-BE49-F238E27FC236}">
                <a16:creationId xmlns:a16="http://schemas.microsoft.com/office/drawing/2014/main" id="{E0AF3FD4-EDCB-0614-DB7F-C119A80E5283}"/>
              </a:ext>
            </a:extLst>
          </p:cNvPr>
          <p:cNvSpPr>
            <a:spLocks noGrp="1"/>
          </p:cNvSpPr>
          <p:nvPr>
            <p:ph idx="1"/>
          </p:nvPr>
        </p:nvSpPr>
        <p:spPr>
          <a:xfrm>
            <a:off x="3834064" y="1844843"/>
            <a:ext cx="7661726" cy="4251158"/>
          </a:xfrm>
        </p:spPr>
        <p:txBody>
          <a:bodyPr>
            <a:normAutofit fontScale="92500" lnSpcReduction="10000"/>
          </a:bodyPr>
          <a:lstStyle/>
          <a:p>
            <a:r>
              <a:rPr lang="en-US" sz="3200" dirty="0"/>
              <a:t>When notary public is used, ID and Statement with original “wet” signature must be either:</a:t>
            </a:r>
          </a:p>
          <a:p>
            <a:pPr lvl="1"/>
            <a:r>
              <a:rPr lang="en-US" sz="2800" dirty="0"/>
              <a:t>Hand delivered to the school, or</a:t>
            </a:r>
          </a:p>
          <a:p>
            <a:pPr lvl="1"/>
            <a:r>
              <a:rPr lang="en-US" sz="2800" dirty="0"/>
              <a:t>Mailed using U.S. Postal Mail or commercial courier (such as UPS, FedEx, etc.)—that is, they cannot be faxed, emailed, texted, or uploaded to the school</a:t>
            </a:r>
          </a:p>
          <a:p>
            <a:r>
              <a:rPr lang="en-US" sz="3200" dirty="0"/>
              <a:t>No exceptions</a:t>
            </a:r>
          </a:p>
        </p:txBody>
      </p:sp>
      <p:pic>
        <p:nvPicPr>
          <p:cNvPr id="7" name="Picture 6">
            <a:extLst>
              <a:ext uri="{FF2B5EF4-FFF2-40B4-BE49-F238E27FC236}">
                <a16:creationId xmlns:a16="http://schemas.microsoft.com/office/drawing/2014/main" id="{7AB0C5CB-9C00-3CC4-0148-0DE0621844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0925" y="1529961"/>
            <a:ext cx="2440421" cy="2143682"/>
          </a:xfrm>
          <a:prstGeom prst="rect">
            <a:avLst/>
          </a:prstGeom>
        </p:spPr>
      </p:pic>
      <p:pic>
        <p:nvPicPr>
          <p:cNvPr id="8" name="Picture 7">
            <a:extLst>
              <a:ext uri="{FF2B5EF4-FFF2-40B4-BE49-F238E27FC236}">
                <a16:creationId xmlns:a16="http://schemas.microsoft.com/office/drawing/2014/main" id="{AFFB8306-3820-8F22-4F8A-BDDF54131868}"/>
              </a:ext>
            </a:extLst>
          </p:cNvPr>
          <p:cNvPicPr>
            <a:picLocks noChangeAspect="1"/>
          </p:cNvPicPr>
          <p:nvPr/>
        </p:nvPicPr>
        <p:blipFill>
          <a:blip r:embed="rId4"/>
          <a:stretch>
            <a:fillRect/>
          </a:stretch>
        </p:blipFill>
        <p:spPr>
          <a:xfrm>
            <a:off x="1020925" y="3673643"/>
            <a:ext cx="2235622" cy="2553811"/>
          </a:xfrm>
          <a:prstGeom prst="rect">
            <a:avLst/>
          </a:prstGeom>
        </p:spPr>
      </p:pic>
      <p:sp>
        <p:nvSpPr>
          <p:cNvPr id="3" name="Date Placeholder 2">
            <a:extLst>
              <a:ext uri="{FF2B5EF4-FFF2-40B4-BE49-F238E27FC236}">
                <a16:creationId xmlns:a16="http://schemas.microsoft.com/office/drawing/2014/main" id="{CD46B5AA-6747-E82A-39CF-36C7C5C48C00}"/>
              </a:ext>
            </a:extLst>
          </p:cNvPr>
          <p:cNvSpPr>
            <a:spLocks noGrp="1"/>
          </p:cNvSpPr>
          <p:nvPr>
            <p:ph type="dt" sz="half" idx="10"/>
          </p:nvPr>
        </p:nvSpPr>
        <p:spPr/>
        <p:txBody>
          <a:bodyPr/>
          <a:lstStyle/>
          <a:p>
            <a:fld id="{8C9B8E23-589B-9248-8BDD-05DD2F43531F}" type="datetime1">
              <a:rPr lang="en-US" smtClean="0"/>
              <a:t>3/20/25</a:t>
            </a:fld>
            <a:endParaRPr lang="en-US" dirty="0"/>
          </a:p>
        </p:txBody>
      </p:sp>
    </p:spTree>
    <p:extLst>
      <p:ext uri="{BB962C8B-B14F-4D97-AF65-F5344CB8AC3E}">
        <p14:creationId xmlns:p14="http://schemas.microsoft.com/office/powerpoint/2010/main" val="19030338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6AB54B"/>
        </a:solidFill>
        <a:effectLst/>
      </p:bgPr>
    </p:bg>
    <p:spTree>
      <p:nvGrpSpPr>
        <p:cNvPr id="1" name="">
          <a:extLst>
            <a:ext uri="{FF2B5EF4-FFF2-40B4-BE49-F238E27FC236}">
              <a16:creationId xmlns:a16="http://schemas.microsoft.com/office/drawing/2014/main" id="{2F15749E-FB40-FF16-87EF-EC340617F87B}"/>
            </a:ext>
          </a:extLst>
        </p:cNvPr>
        <p:cNvGrpSpPr/>
        <p:nvPr/>
      </p:nvGrpSpPr>
      <p:grpSpPr>
        <a:xfrm>
          <a:off x="0" y="0"/>
          <a:ext cx="0" cy="0"/>
          <a:chOff x="0" y="0"/>
          <a:chExt cx="0" cy="0"/>
        </a:xfrm>
      </p:grpSpPr>
      <p:pic>
        <p:nvPicPr>
          <p:cNvPr id="2" name="Picture 1" descr="A person looking at a computer screen&#10;&#10;Description automatically generated">
            <a:extLst>
              <a:ext uri="{FF2B5EF4-FFF2-40B4-BE49-F238E27FC236}">
                <a16:creationId xmlns:a16="http://schemas.microsoft.com/office/drawing/2014/main" id="{610F679C-4D72-A042-56F9-FCB87F141BE0}"/>
              </a:ext>
            </a:extLst>
          </p:cNvPr>
          <p:cNvPicPr>
            <a:picLocks noChangeAspect="1"/>
          </p:cNvPicPr>
          <p:nvPr/>
        </p:nvPicPr>
        <p:blipFill rotWithShape="1">
          <a:blip r:embed="rId2">
            <a:duotone>
              <a:prstClr val="black"/>
              <a:schemeClr val="accent3">
                <a:tint val="45000"/>
                <a:satMod val="400000"/>
              </a:schemeClr>
            </a:duotone>
            <a:alphaModFix amt="30000"/>
          </a:blip>
          <a:srcRect l="22627"/>
          <a:stretch/>
        </p:blipFill>
        <p:spPr>
          <a:xfrm>
            <a:off x="-1" y="0"/>
            <a:ext cx="12192001" cy="6858000"/>
          </a:xfrm>
          <a:prstGeom prst="rect">
            <a:avLst/>
          </a:prstGeom>
        </p:spPr>
      </p:pic>
      <p:sp>
        <p:nvSpPr>
          <p:cNvPr id="16" name="TextBox 15">
            <a:extLst>
              <a:ext uri="{FF2B5EF4-FFF2-40B4-BE49-F238E27FC236}">
                <a16:creationId xmlns:a16="http://schemas.microsoft.com/office/drawing/2014/main" id="{F7780622-70AA-2D8D-4486-BAE27F9596DD}"/>
              </a:ext>
            </a:extLst>
          </p:cNvPr>
          <p:cNvSpPr txBox="1"/>
          <p:nvPr/>
        </p:nvSpPr>
        <p:spPr>
          <a:xfrm>
            <a:off x="611625" y="4684096"/>
            <a:ext cx="9335984" cy="436017"/>
          </a:xfrm>
          <a:prstGeom prst="rect">
            <a:avLst/>
          </a:prstGeom>
        </p:spPr>
        <p:txBody>
          <a:bodyPr wrap="square" lIns="0" tIns="0" rIns="0" bIns="0" rtlCol="0" anchor="t">
            <a:noAutofit/>
          </a:bodyPr>
          <a:lstStyle/>
          <a:p>
            <a:pPr>
              <a:lnSpc>
                <a:spcPts val="3390"/>
              </a:lnSpc>
            </a:pPr>
            <a:r>
              <a:rPr lang="en-US" sz="4400" spc="-89" dirty="0">
                <a:solidFill>
                  <a:schemeClr val="bg1"/>
                </a:solidFill>
                <a:latin typeface="Verdana" panose="020B0604030504040204" pitchFamily="34" charset="0"/>
                <a:ea typeface="Verdana" panose="020B0604030504040204" pitchFamily="34" charset="0"/>
                <a:cs typeface="Verdana" panose="020B0604030504040204" pitchFamily="34" charset="0"/>
              </a:rPr>
              <a:t>Confined or Incarcerated Students</a:t>
            </a:r>
          </a:p>
        </p:txBody>
      </p:sp>
      <p:grpSp>
        <p:nvGrpSpPr>
          <p:cNvPr id="40" name="Group 39">
            <a:extLst>
              <a:ext uri="{FF2B5EF4-FFF2-40B4-BE49-F238E27FC236}">
                <a16:creationId xmlns:a16="http://schemas.microsoft.com/office/drawing/2014/main" id="{5A21BFE8-95AF-A8A2-B5CA-868C5F028E62}"/>
              </a:ext>
            </a:extLst>
          </p:cNvPr>
          <p:cNvGrpSpPr/>
          <p:nvPr/>
        </p:nvGrpSpPr>
        <p:grpSpPr>
          <a:xfrm flipH="1">
            <a:off x="10449346" y="4684097"/>
            <a:ext cx="998388" cy="1359751"/>
            <a:chOff x="8134598" y="681914"/>
            <a:chExt cx="1497582" cy="2039627"/>
          </a:xfrm>
        </p:grpSpPr>
        <p:grpSp>
          <p:nvGrpSpPr>
            <p:cNvPr id="30" name="Group 3">
              <a:extLst>
                <a:ext uri="{FF2B5EF4-FFF2-40B4-BE49-F238E27FC236}">
                  <a16:creationId xmlns:a16="http://schemas.microsoft.com/office/drawing/2014/main" id="{7F44215F-4A58-5F9B-927D-40DE2B723575}"/>
                </a:ext>
              </a:extLst>
            </p:cNvPr>
            <p:cNvGrpSpPr/>
            <p:nvPr/>
          </p:nvGrpSpPr>
          <p:grpSpPr>
            <a:xfrm>
              <a:off x="8250172" y="946397"/>
              <a:ext cx="857867" cy="857867"/>
              <a:chOff x="0" y="0"/>
              <a:chExt cx="812800" cy="812800"/>
            </a:xfrm>
          </p:grpSpPr>
          <p:sp>
            <p:nvSpPr>
              <p:cNvPr id="31" name="Freeform 4">
                <a:extLst>
                  <a:ext uri="{FF2B5EF4-FFF2-40B4-BE49-F238E27FC236}">
                    <a16:creationId xmlns:a16="http://schemas.microsoft.com/office/drawing/2014/main" id="{5F0AE6CB-0E70-E1E6-D70D-65A0422E3D1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E7D"/>
              </a:solid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32" name="TextBox 5">
                <a:extLst>
                  <a:ext uri="{FF2B5EF4-FFF2-40B4-BE49-F238E27FC236}">
                    <a16:creationId xmlns:a16="http://schemas.microsoft.com/office/drawing/2014/main" id="{05268DD0-6598-4F8D-69ED-A04D847A2193}"/>
                  </a:ext>
                </a:extLst>
              </p:cNvPr>
              <p:cNvSpPr txBox="1"/>
              <p:nvPr/>
            </p:nvSpPr>
            <p:spPr>
              <a:xfrm>
                <a:off x="76200" y="85725"/>
                <a:ext cx="660400" cy="650875"/>
              </a:xfrm>
              <a:prstGeom prst="rect">
                <a:avLst/>
              </a:prstGeom>
            </p:spPr>
            <p:txBody>
              <a:bodyPr lIns="33867" tIns="33867" rIns="33867" bIns="33867" rtlCol="0" anchor="ctr"/>
              <a:lstStyle/>
              <a:p>
                <a:pPr algn="ctr">
                  <a:lnSpc>
                    <a:spcPts val="1237"/>
                  </a:lnSpc>
                </a:pPr>
                <a:endParaRPr sz="1200">
                  <a:latin typeface="Verdana" panose="020B0604030504040204" pitchFamily="34" charset="0"/>
                  <a:ea typeface="Verdana" panose="020B0604030504040204" pitchFamily="34" charset="0"/>
                  <a:cs typeface="Verdana" panose="020B0604030504040204" pitchFamily="34" charset="0"/>
                </a:endParaRPr>
              </a:p>
            </p:txBody>
          </p:sp>
        </p:grpSp>
        <p:sp>
          <p:nvSpPr>
            <p:cNvPr id="35" name="Freeform 7">
              <a:extLst>
                <a:ext uri="{FF2B5EF4-FFF2-40B4-BE49-F238E27FC236}">
                  <a16:creationId xmlns:a16="http://schemas.microsoft.com/office/drawing/2014/main" id="{2489276E-C9FA-2012-B19E-498ABF8D8EF6}"/>
                </a:ext>
              </a:extLst>
            </p:cNvPr>
            <p:cNvSpPr/>
            <p:nvPr/>
          </p:nvSpPr>
          <p:spPr>
            <a:xfrm>
              <a:off x="9027614" y="2116975"/>
              <a:ext cx="604566" cy="60456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nvGrpSpPr>
            <p:cNvPr id="37" name="Group 9">
              <a:extLst>
                <a:ext uri="{FF2B5EF4-FFF2-40B4-BE49-F238E27FC236}">
                  <a16:creationId xmlns:a16="http://schemas.microsoft.com/office/drawing/2014/main" id="{3413D4A5-10E5-B127-FCC5-02B9CB92C169}"/>
                </a:ext>
              </a:extLst>
            </p:cNvPr>
            <p:cNvGrpSpPr/>
            <p:nvPr/>
          </p:nvGrpSpPr>
          <p:grpSpPr>
            <a:xfrm>
              <a:off x="8134598" y="681914"/>
              <a:ext cx="637633" cy="637633"/>
              <a:chOff x="0" y="0"/>
              <a:chExt cx="812800" cy="812800"/>
            </a:xfrm>
          </p:grpSpPr>
          <p:sp>
            <p:nvSpPr>
              <p:cNvPr id="38" name="Freeform 10">
                <a:extLst>
                  <a:ext uri="{FF2B5EF4-FFF2-40B4-BE49-F238E27FC236}">
                    <a16:creationId xmlns:a16="http://schemas.microsoft.com/office/drawing/2014/main" id="{391D350E-99ED-6C00-8413-C060D120517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DE7E26"/>
                </a:solidFill>
                <a:prstDash val="solid"/>
                <a:miter/>
              </a:ln>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39" name="TextBox 11">
                <a:extLst>
                  <a:ext uri="{FF2B5EF4-FFF2-40B4-BE49-F238E27FC236}">
                    <a16:creationId xmlns:a16="http://schemas.microsoft.com/office/drawing/2014/main" id="{AEE06019-D07F-4039-CC15-43E48D60F7E8}"/>
                  </a:ext>
                </a:extLst>
              </p:cNvPr>
              <p:cNvSpPr txBox="1"/>
              <p:nvPr/>
            </p:nvSpPr>
            <p:spPr>
              <a:xfrm>
                <a:off x="76200" y="85725"/>
                <a:ext cx="660400" cy="650875"/>
              </a:xfrm>
              <a:prstGeom prst="rect">
                <a:avLst/>
              </a:prstGeom>
            </p:spPr>
            <p:txBody>
              <a:bodyPr lIns="33867" tIns="33867" rIns="33867" bIns="33867" rtlCol="0" anchor="ctr"/>
              <a:lstStyle/>
              <a:p>
                <a:pPr algn="ctr">
                  <a:lnSpc>
                    <a:spcPts val="1237"/>
                  </a:lnSpc>
                </a:pPr>
                <a:endParaRPr sz="1200">
                  <a:latin typeface="Verdana" panose="020B0604030504040204" pitchFamily="34" charset="0"/>
                  <a:ea typeface="Verdana" panose="020B0604030504040204" pitchFamily="34" charset="0"/>
                  <a:cs typeface="Verdana" panose="020B0604030504040204" pitchFamily="34" charset="0"/>
                </a:endParaRPr>
              </a:p>
            </p:txBody>
          </p:sp>
        </p:grpSp>
      </p:grpSp>
      <p:sp>
        <p:nvSpPr>
          <p:cNvPr id="34" name="Rectangle 33">
            <a:extLst>
              <a:ext uri="{FF2B5EF4-FFF2-40B4-BE49-F238E27FC236}">
                <a16:creationId xmlns:a16="http://schemas.microsoft.com/office/drawing/2014/main" id="{DFA4978F-EFBC-41EC-CC34-28B7E33F8B6B}"/>
              </a:ext>
            </a:extLst>
          </p:cNvPr>
          <p:cNvSpPr/>
          <p:nvPr/>
        </p:nvSpPr>
        <p:spPr>
          <a:xfrm>
            <a:off x="0" y="6464733"/>
            <a:ext cx="12192000" cy="393267"/>
          </a:xfrm>
          <a:prstGeom prst="rect">
            <a:avLst/>
          </a:prstGeom>
          <a:solidFill>
            <a:srgbClr val="004E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TextBox 2">
            <a:extLst>
              <a:ext uri="{FF2B5EF4-FFF2-40B4-BE49-F238E27FC236}">
                <a16:creationId xmlns:a16="http://schemas.microsoft.com/office/drawing/2014/main" id="{778FC6EF-B5ED-8108-CF33-EDFF636C334C}"/>
              </a:ext>
            </a:extLst>
          </p:cNvPr>
          <p:cNvSpPr txBox="1"/>
          <p:nvPr/>
        </p:nvSpPr>
        <p:spPr>
          <a:xfrm>
            <a:off x="235383" y="6405986"/>
            <a:ext cx="3456213" cy="489534"/>
          </a:xfrm>
          <a:prstGeom prst="rect">
            <a:avLst/>
          </a:prstGeom>
          <a:noFill/>
        </p:spPr>
        <p:txBody>
          <a:bodyPr wrap="square" rtlCol="0" anchor="ctr">
            <a:noAutofit/>
          </a:bodyPr>
          <a:lstStyle/>
          <a:p>
            <a:r>
              <a:rPr lang="en-US"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Slide </a:t>
            </a:r>
            <a:fld id="{00000000-1234-1234-1234-123412341234}" type="slidenum">
              <a:rPr lang="en" sz="1200" b="1">
                <a:solidFill>
                  <a:schemeClr val="bg1"/>
                </a:solidFill>
                <a:latin typeface="Verdana" panose="020B0604030504040204" pitchFamily="34" charset="0"/>
                <a:ea typeface="Verdana" panose="020B0604030504040204" pitchFamily="34" charset="0"/>
                <a:cs typeface="Verdana" panose="020B0604030504040204" pitchFamily="34" charset="0"/>
                <a:sym typeface="Arial"/>
              </a:rPr>
              <a:pPr/>
              <a:t>57</a:t>
            </a:fld>
            <a:r>
              <a:rPr lang="en" sz="1200" b="1"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a:t>
            </a:r>
            <a:r>
              <a:rPr lang="en" sz="1200" dirty="0">
                <a:solidFill>
                  <a:schemeClr val="bg1"/>
                </a:solidFill>
                <a:latin typeface="Verdana" panose="020B0604030504040204" pitchFamily="34" charset="0"/>
                <a:ea typeface="Verdana" panose="020B0604030504040204" pitchFamily="34" charset="0"/>
                <a:cs typeface="Verdana" panose="020B0604030504040204" pitchFamily="34" charset="0"/>
                <a:sym typeface="Arial"/>
              </a:rPr>
              <a:t>© 2025 NASFAA</a:t>
            </a:r>
            <a:endParaRPr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ate Placeholder 3">
            <a:extLst>
              <a:ext uri="{FF2B5EF4-FFF2-40B4-BE49-F238E27FC236}">
                <a16:creationId xmlns:a16="http://schemas.microsoft.com/office/drawing/2014/main" id="{713149D6-B25B-A8CA-B116-CC5214254DE4}"/>
              </a:ext>
            </a:extLst>
          </p:cNvPr>
          <p:cNvSpPr>
            <a:spLocks noGrp="1"/>
          </p:cNvSpPr>
          <p:nvPr>
            <p:ph type="dt" sz="half" idx="10"/>
          </p:nvPr>
        </p:nvSpPr>
        <p:spPr/>
        <p:txBody>
          <a:bodyPr/>
          <a:lstStyle/>
          <a:p>
            <a:fld id="{0A1E643D-A59F-D041-B191-F4EFC0184F86}" type="datetime1">
              <a:rPr lang="en-US" smtClean="0"/>
              <a:t>3/20/25</a:t>
            </a:fld>
            <a:endParaRPr lang="en-US"/>
          </a:p>
        </p:txBody>
      </p:sp>
    </p:spTree>
    <p:extLst>
      <p:ext uri="{BB962C8B-B14F-4D97-AF65-F5344CB8AC3E}">
        <p14:creationId xmlns:p14="http://schemas.microsoft.com/office/powerpoint/2010/main" val="27395263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FE4D1-5DAC-22CE-FA30-3761285BA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777CFA-D43D-64B5-AD28-65D7B2810EFC}"/>
              </a:ext>
            </a:extLst>
          </p:cNvPr>
          <p:cNvSpPr>
            <a:spLocks noGrp="1"/>
          </p:cNvSpPr>
          <p:nvPr>
            <p:ph type="title"/>
          </p:nvPr>
        </p:nvSpPr>
        <p:spPr>
          <a:xfrm>
            <a:off x="838200" y="12201"/>
            <a:ext cx="10515600" cy="1325563"/>
          </a:xfrm>
        </p:spPr>
        <p:txBody>
          <a:bodyPr/>
          <a:lstStyle/>
          <a:p>
            <a:r>
              <a:rPr lang="en-US" dirty="0"/>
              <a:t>Verification Waiver 2025-26</a:t>
            </a:r>
          </a:p>
        </p:txBody>
      </p:sp>
      <p:sp>
        <p:nvSpPr>
          <p:cNvPr id="3" name="Content Placeholder 2">
            <a:extLst>
              <a:ext uri="{FF2B5EF4-FFF2-40B4-BE49-F238E27FC236}">
                <a16:creationId xmlns:a16="http://schemas.microsoft.com/office/drawing/2014/main" id="{17856BC0-0632-AADD-91BF-A2CCD4337E72}"/>
              </a:ext>
            </a:extLst>
          </p:cNvPr>
          <p:cNvSpPr>
            <a:spLocks noGrp="1"/>
          </p:cNvSpPr>
          <p:nvPr>
            <p:ph idx="1"/>
          </p:nvPr>
        </p:nvSpPr>
        <p:spPr/>
        <p:txBody>
          <a:bodyPr/>
          <a:lstStyle/>
          <a:p>
            <a:r>
              <a:rPr lang="en-US" dirty="0"/>
              <a:t>Student who is confined or incarcerated is only required to verify identity and Statement of Educational Purpose in V4 or V5</a:t>
            </a:r>
          </a:p>
          <a:p>
            <a:r>
              <a:rPr lang="en-US" dirty="0"/>
              <a:t>Not required to verify student selected for V1</a:t>
            </a:r>
          </a:p>
          <a:p>
            <a:r>
              <a:rPr lang="en-US" dirty="0"/>
              <a:t>Not required to verify income, taxes paid, or any other items in V5</a:t>
            </a:r>
          </a:p>
          <a:p>
            <a:r>
              <a:rPr lang="en-US" dirty="0"/>
              <a:t>Student’s spouse or parents not required to complete verification</a:t>
            </a:r>
          </a:p>
          <a:p>
            <a:r>
              <a:rPr lang="en-US" dirty="0"/>
              <a:t>Conflicting information resolution still required</a:t>
            </a:r>
          </a:p>
        </p:txBody>
      </p:sp>
      <p:sp>
        <p:nvSpPr>
          <p:cNvPr id="4" name="Date Placeholder 3">
            <a:extLst>
              <a:ext uri="{FF2B5EF4-FFF2-40B4-BE49-F238E27FC236}">
                <a16:creationId xmlns:a16="http://schemas.microsoft.com/office/drawing/2014/main" id="{5F9604CB-0C1A-924D-C26C-08DE535CE558}"/>
              </a:ext>
            </a:extLst>
          </p:cNvPr>
          <p:cNvSpPr>
            <a:spLocks noGrp="1"/>
          </p:cNvSpPr>
          <p:nvPr>
            <p:ph type="dt" sz="half" idx="10"/>
          </p:nvPr>
        </p:nvSpPr>
        <p:spPr/>
        <p:txBody>
          <a:bodyPr/>
          <a:lstStyle/>
          <a:p>
            <a:fld id="{A51FA7B7-9918-5F46-ADF8-47F7AFCB899C}" type="datetime1">
              <a:rPr lang="en-US" smtClean="0"/>
              <a:t>3/20/25</a:t>
            </a:fld>
            <a:endParaRPr lang="en-US" dirty="0"/>
          </a:p>
        </p:txBody>
      </p:sp>
    </p:spTree>
    <p:extLst>
      <p:ext uri="{BB962C8B-B14F-4D97-AF65-F5344CB8AC3E}">
        <p14:creationId xmlns:p14="http://schemas.microsoft.com/office/powerpoint/2010/main" val="26639759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B2CB1-C816-C02E-6968-329123E42A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7CA920-7A26-17E7-B848-C09603EF5119}"/>
              </a:ext>
            </a:extLst>
          </p:cNvPr>
          <p:cNvSpPr>
            <a:spLocks noGrp="1"/>
          </p:cNvSpPr>
          <p:nvPr>
            <p:ph type="title"/>
          </p:nvPr>
        </p:nvSpPr>
        <p:spPr>
          <a:xfrm>
            <a:off x="838200" y="12201"/>
            <a:ext cx="10515600" cy="1325563"/>
          </a:xfrm>
        </p:spPr>
        <p:txBody>
          <a:bodyPr/>
          <a:lstStyle/>
          <a:p>
            <a:r>
              <a:rPr lang="en-US" dirty="0"/>
              <a:t>Student Who Is Confined or Incarcerated</a:t>
            </a:r>
          </a:p>
        </p:txBody>
      </p:sp>
      <p:grpSp>
        <p:nvGrpSpPr>
          <p:cNvPr id="4" name="Group 3">
            <a:extLst>
              <a:ext uri="{FF2B5EF4-FFF2-40B4-BE49-F238E27FC236}">
                <a16:creationId xmlns:a16="http://schemas.microsoft.com/office/drawing/2014/main" id="{38341960-CC30-90E6-F65B-DD99806BA85B}"/>
              </a:ext>
            </a:extLst>
          </p:cNvPr>
          <p:cNvGrpSpPr/>
          <p:nvPr/>
        </p:nvGrpSpPr>
        <p:grpSpPr>
          <a:xfrm>
            <a:off x="628649" y="1335145"/>
            <a:ext cx="11235045" cy="4607777"/>
            <a:chOff x="628649" y="1335145"/>
            <a:chExt cx="11235045" cy="4607777"/>
          </a:xfrm>
        </p:grpSpPr>
        <p:sp>
          <p:nvSpPr>
            <p:cNvPr id="5" name="Arrow: Down 4">
              <a:extLst>
                <a:ext uri="{FF2B5EF4-FFF2-40B4-BE49-F238E27FC236}">
                  <a16:creationId xmlns:a16="http://schemas.microsoft.com/office/drawing/2014/main" id="{9FDD8259-2CF5-EB90-3870-6728202C16CD}"/>
                </a:ext>
              </a:extLst>
            </p:cNvPr>
            <p:cNvSpPr/>
            <p:nvPr/>
          </p:nvSpPr>
          <p:spPr>
            <a:xfrm rot="5400000">
              <a:off x="8322041" y="2940679"/>
              <a:ext cx="686863" cy="1361650"/>
            </a:xfrm>
            <a:prstGeom prst="downArrow">
              <a:avLst/>
            </a:prstGeom>
            <a:solidFill>
              <a:schemeClr val="accent6">
                <a:lumMod val="60000"/>
                <a:lumOff val="4000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50" tIns="95250" rIns="95250" bIns="95250" numCol="1" spcCol="1270" rtlCol="0" anchor="ctr" anchorCtr="0">
              <a:noAutofit/>
            </a:bodyPr>
            <a:lstStyle/>
            <a:p>
              <a:pPr marL="0" indent="0" algn="ctr" defTabSz="1111250">
                <a:lnSpc>
                  <a:spcPct val="90000"/>
                </a:lnSpc>
                <a:spcBef>
                  <a:spcPct val="0"/>
                </a:spcBef>
                <a:spcAft>
                  <a:spcPct val="35000"/>
                </a:spcAft>
                <a:buNone/>
              </a:pPr>
              <a:endParaRPr lang="en-US" sz="2500" kern="1200" dirty="0"/>
            </a:p>
          </p:txBody>
        </p:sp>
        <p:sp>
          <p:nvSpPr>
            <p:cNvPr id="6" name="Arrow: Down 5">
              <a:extLst>
                <a:ext uri="{FF2B5EF4-FFF2-40B4-BE49-F238E27FC236}">
                  <a16:creationId xmlns:a16="http://schemas.microsoft.com/office/drawing/2014/main" id="{06BC6E6A-ECC1-B6C0-27DA-8001AB475C07}"/>
                </a:ext>
              </a:extLst>
            </p:cNvPr>
            <p:cNvSpPr/>
            <p:nvPr/>
          </p:nvSpPr>
          <p:spPr>
            <a:xfrm rot="7386950">
              <a:off x="8083231" y="3933164"/>
              <a:ext cx="686863" cy="1361650"/>
            </a:xfrm>
            <a:prstGeom prst="downArrow">
              <a:avLst/>
            </a:prstGeom>
            <a:solidFill>
              <a:schemeClr val="accent6">
                <a:lumMod val="60000"/>
                <a:lumOff val="4000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50" tIns="95250" rIns="95250" bIns="95250" numCol="1" spcCol="1270" rtlCol="0" anchor="ctr" anchorCtr="0">
              <a:noAutofit/>
            </a:bodyPr>
            <a:lstStyle/>
            <a:p>
              <a:pPr marL="0" indent="0" algn="ctr" defTabSz="1111250">
                <a:lnSpc>
                  <a:spcPct val="90000"/>
                </a:lnSpc>
                <a:spcBef>
                  <a:spcPct val="0"/>
                </a:spcBef>
                <a:spcAft>
                  <a:spcPct val="35000"/>
                </a:spcAft>
                <a:buNone/>
              </a:pPr>
              <a:endParaRPr lang="en-US" sz="2500" kern="1200" dirty="0"/>
            </a:p>
          </p:txBody>
        </p:sp>
        <p:sp>
          <p:nvSpPr>
            <p:cNvPr id="7" name="Arrow: Down 6">
              <a:extLst>
                <a:ext uri="{FF2B5EF4-FFF2-40B4-BE49-F238E27FC236}">
                  <a16:creationId xmlns:a16="http://schemas.microsoft.com/office/drawing/2014/main" id="{AF9D80C3-D64A-A369-9577-8B6A429BE66E}"/>
                </a:ext>
              </a:extLst>
            </p:cNvPr>
            <p:cNvSpPr/>
            <p:nvPr/>
          </p:nvSpPr>
          <p:spPr>
            <a:xfrm rot="3010389">
              <a:off x="8101684" y="1989848"/>
              <a:ext cx="686863" cy="1361650"/>
            </a:xfrm>
            <a:prstGeom prst="downArrow">
              <a:avLst/>
            </a:prstGeom>
            <a:solidFill>
              <a:schemeClr val="accent6">
                <a:lumMod val="60000"/>
                <a:lumOff val="40000"/>
                <a:alpha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50" tIns="95250" rIns="95250" bIns="95250" numCol="1" spcCol="1270" rtlCol="0" anchor="ctr" anchorCtr="0">
              <a:noAutofit/>
            </a:bodyPr>
            <a:lstStyle/>
            <a:p>
              <a:pPr marL="0" indent="0" algn="ctr" defTabSz="1111250">
                <a:lnSpc>
                  <a:spcPct val="90000"/>
                </a:lnSpc>
                <a:spcBef>
                  <a:spcPct val="0"/>
                </a:spcBef>
                <a:spcAft>
                  <a:spcPct val="35000"/>
                </a:spcAft>
                <a:buNone/>
              </a:pPr>
              <a:endParaRPr lang="en-US" sz="2500" kern="1200" dirty="0"/>
            </a:p>
          </p:txBody>
        </p:sp>
        <p:sp>
          <p:nvSpPr>
            <p:cNvPr id="8" name="Rectangle: Rounded Corners 7">
              <a:extLst>
                <a:ext uri="{FF2B5EF4-FFF2-40B4-BE49-F238E27FC236}">
                  <a16:creationId xmlns:a16="http://schemas.microsoft.com/office/drawing/2014/main" id="{1639838C-CF53-BD0B-79AE-7478CD2FBED4}"/>
                </a:ext>
              </a:extLst>
            </p:cNvPr>
            <p:cNvSpPr/>
            <p:nvPr/>
          </p:nvSpPr>
          <p:spPr>
            <a:xfrm>
              <a:off x="628649" y="1386963"/>
              <a:ext cx="4480206" cy="4555959"/>
            </a:xfrm>
            <a:prstGeom prst="roundRect">
              <a:avLst/>
            </a:prstGeom>
            <a:solidFill>
              <a:srgbClr val="6AB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Serving criminal sentence in a federal, state, or local penitentiary, prison, jail, reformatory, work farm, juvenile justice facility, or similar correctional institution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Does not include halfway house or home detention, or is sentenced to serve only weekends</a:t>
              </a:r>
            </a:p>
          </p:txBody>
        </p:sp>
        <p:sp>
          <p:nvSpPr>
            <p:cNvPr id="9" name="Rectangle: Rounded Corners 8">
              <a:extLst>
                <a:ext uri="{FF2B5EF4-FFF2-40B4-BE49-F238E27FC236}">
                  <a16:creationId xmlns:a16="http://schemas.microsoft.com/office/drawing/2014/main" id="{E8700938-1E16-41A8-207C-8B00D1C76B14}"/>
                </a:ext>
              </a:extLst>
            </p:cNvPr>
            <p:cNvSpPr/>
            <p:nvPr/>
          </p:nvSpPr>
          <p:spPr>
            <a:xfrm>
              <a:off x="8853055" y="1335145"/>
              <a:ext cx="3010639" cy="1162944"/>
            </a:xfrm>
            <a:prstGeom prst="roundRect">
              <a:avLst/>
            </a:prstGeom>
            <a:solidFill>
              <a:srgbClr val="6AB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Arial" panose="020B0604020202020204" pitchFamily="34" charset="0"/>
                  <a:cs typeface="Arial" panose="020B0604020202020204" pitchFamily="34" charset="0"/>
                </a:rPr>
                <a:t>ED compares FAFSA address to Correctional Facility database</a:t>
              </a:r>
            </a:p>
          </p:txBody>
        </p:sp>
        <p:sp>
          <p:nvSpPr>
            <p:cNvPr id="10" name="Rectangle: Rounded Corners 9">
              <a:extLst>
                <a:ext uri="{FF2B5EF4-FFF2-40B4-BE49-F238E27FC236}">
                  <a16:creationId xmlns:a16="http://schemas.microsoft.com/office/drawing/2014/main" id="{CFEAB75C-7AF2-7329-995B-7743F048E9D5}"/>
                </a:ext>
              </a:extLst>
            </p:cNvPr>
            <p:cNvSpPr/>
            <p:nvPr/>
          </p:nvSpPr>
          <p:spPr>
            <a:xfrm>
              <a:off x="8853055" y="2963208"/>
              <a:ext cx="3010639" cy="1316592"/>
            </a:xfrm>
            <a:prstGeom prst="roundRect">
              <a:avLst/>
            </a:prstGeom>
            <a:solidFill>
              <a:srgbClr val="6AB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Arial" panose="020B0604020202020204" pitchFamily="34" charset="0"/>
                  <a:cs typeface="Arial" panose="020B0604020202020204" pitchFamily="34" charset="0"/>
                </a:rPr>
                <a:t>Student files Incarcerated FAFSA—“Incarcerated Applicant Form”</a:t>
              </a:r>
            </a:p>
          </p:txBody>
        </p:sp>
        <p:sp>
          <p:nvSpPr>
            <p:cNvPr id="11" name="Rectangle: Rounded Corners 10">
              <a:extLst>
                <a:ext uri="{FF2B5EF4-FFF2-40B4-BE49-F238E27FC236}">
                  <a16:creationId xmlns:a16="http://schemas.microsoft.com/office/drawing/2014/main" id="{ED27AA8A-2A9F-FC6F-AD4E-EC3B2B015CE9}"/>
                </a:ext>
              </a:extLst>
            </p:cNvPr>
            <p:cNvSpPr/>
            <p:nvPr/>
          </p:nvSpPr>
          <p:spPr>
            <a:xfrm>
              <a:off x="8853055" y="4771386"/>
              <a:ext cx="3010638" cy="1171536"/>
            </a:xfrm>
            <a:prstGeom prst="roundRect">
              <a:avLst/>
            </a:prstGeom>
            <a:solidFill>
              <a:srgbClr val="6AB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Arial" panose="020B0604020202020204" pitchFamily="34" charset="0"/>
                  <a:cs typeface="Arial" panose="020B0604020202020204" pitchFamily="34" charset="0"/>
                </a:rPr>
                <a:t>Financial aid administrator sets flag</a:t>
              </a:r>
            </a:p>
          </p:txBody>
        </p:sp>
        <p:sp>
          <p:nvSpPr>
            <p:cNvPr id="12" name="Oval 11">
              <a:extLst>
                <a:ext uri="{FF2B5EF4-FFF2-40B4-BE49-F238E27FC236}">
                  <a16:creationId xmlns:a16="http://schemas.microsoft.com/office/drawing/2014/main" id="{DD02A384-7717-7F9A-05CF-896FC2BA11C5}"/>
                </a:ext>
              </a:extLst>
            </p:cNvPr>
            <p:cNvSpPr/>
            <p:nvPr/>
          </p:nvSpPr>
          <p:spPr>
            <a:xfrm>
              <a:off x="5217139" y="2317974"/>
              <a:ext cx="2727713" cy="2693936"/>
            </a:xfrm>
            <a:prstGeom prst="ellipse">
              <a:avLst/>
            </a:prstGeom>
            <a:solidFill>
              <a:srgbClr val="0E4E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ISIR</a:t>
              </a:r>
            </a:p>
            <a:p>
              <a:pPr algn="ctr"/>
              <a:r>
                <a:rPr lang="en-US" sz="2400" dirty="0">
                  <a:latin typeface="Arial" panose="020B0604020202020204" pitchFamily="34" charset="0"/>
                  <a:cs typeface="Arial" panose="020B0604020202020204" pitchFamily="34" charset="0"/>
                </a:rPr>
                <a:t>Incarcerated Applicant Flag</a:t>
              </a:r>
            </a:p>
          </p:txBody>
        </p:sp>
      </p:grpSp>
      <p:sp>
        <p:nvSpPr>
          <p:cNvPr id="3" name="Date Placeholder 2">
            <a:extLst>
              <a:ext uri="{FF2B5EF4-FFF2-40B4-BE49-F238E27FC236}">
                <a16:creationId xmlns:a16="http://schemas.microsoft.com/office/drawing/2014/main" id="{7B391FB6-3BCA-1F62-B8BD-BB4443BC74AC}"/>
              </a:ext>
            </a:extLst>
          </p:cNvPr>
          <p:cNvSpPr>
            <a:spLocks noGrp="1"/>
          </p:cNvSpPr>
          <p:nvPr>
            <p:ph type="dt" sz="half" idx="10"/>
          </p:nvPr>
        </p:nvSpPr>
        <p:spPr/>
        <p:txBody>
          <a:bodyPr/>
          <a:lstStyle/>
          <a:p>
            <a:fld id="{53062D1E-A0E3-6B4B-A21A-1727B371CE53}" type="datetime1">
              <a:rPr lang="en-US" smtClean="0"/>
              <a:t>3/20/25</a:t>
            </a:fld>
            <a:endParaRPr lang="en-US" dirty="0"/>
          </a:p>
        </p:txBody>
      </p:sp>
    </p:spTree>
    <p:extLst>
      <p:ext uri="{BB962C8B-B14F-4D97-AF65-F5344CB8AC3E}">
        <p14:creationId xmlns:p14="http://schemas.microsoft.com/office/powerpoint/2010/main" val="3632570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AC704-B0C4-0EC9-5385-0379EAB876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12E5A5-7665-2EB9-D0DE-0CEC131A3A09}"/>
              </a:ext>
            </a:extLst>
          </p:cNvPr>
          <p:cNvSpPr>
            <a:spLocks noGrp="1"/>
          </p:cNvSpPr>
          <p:nvPr>
            <p:ph type="title"/>
          </p:nvPr>
        </p:nvSpPr>
        <p:spPr>
          <a:xfrm>
            <a:off x="838200" y="12201"/>
            <a:ext cx="10515600" cy="1325563"/>
          </a:xfrm>
        </p:spPr>
        <p:txBody>
          <a:bodyPr/>
          <a:lstStyle/>
          <a:p>
            <a:r>
              <a:rPr lang="it-IT" dirty="0"/>
              <a:t>Verification FTI Transferred Via FA-DDX</a:t>
            </a:r>
            <a:endParaRPr lang="en-US" dirty="0"/>
          </a:p>
        </p:txBody>
      </p:sp>
      <p:graphicFrame>
        <p:nvGraphicFramePr>
          <p:cNvPr id="4" name="Diagram 3">
            <a:extLst>
              <a:ext uri="{FF2B5EF4-FFF2-40B4-BE49-F238E27FC236}">
                <a16:creationId xmlns:a16="http://schemas.microsoft.com/office/drawing/2014/main" id="{301A877D-86E9-4524-2D4C-9E4DCA81F569}"/>
              </a:ext>
            </a:extLst>
          </p:cNvPr>
          <p:cNvGraphicFramePr/>
          <p:nvPr>
            <p:extLst>
              <p:ext uri="{D42A27DB-BD31-4B8C-83A1-F6EECF244321}">
                <p14:modId xmlns:p14="http://schemas.microsoft.com/office/powerpoint/2010/main" val="1641196512"/>
              </p:ext>
            </p:extLst>
          </p:nvPr>
        </p:nvGraphicFramePr>
        <p:xfrm>
          <a:off x="1049303" y="1023336"/>
          <a:ext cx="10332571" cy="5376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7D93452B-BD95-5CEC-4A5C-5B0F015D551A}"/>
              </a:ext>
            </a:extLst>
          </p:cNvPr>
          <p:cNvSpPr>
            <a:spLocks noGrp="1"/>
          </p:cNvSpPr>
          <p:nvPr>
            <p:ph type="dt" sz="half" idx="10"/>
          </p:nvPr>
        </p:nvSpPr>
        <p:spPr/>
        <p:txBody>
          <a:bodyPr/>
          <a:lstStyle/>
          <a:p>
            <a:fld id="{BE91586A-83D1-8C4E-86BD-4B681520DF11}" type="datetime1">
              <a:rPr lang="en-US" smtClean="0"/>
              <a:t>3/20/25</a:t>
            </a:fld>
            <a:endParaRPr lang="en-US" dirty="0"/>
          </a:p>
        </p:txBody>
      </p:sp>
    </p:spTree>
    <p:extLst>
      <p:ext uri="{BB962C8B-B14F-4D97-AF65-F5344CB8AC3E}">
        <p14:creationId xmlns:p14="http://schemas.microsoft.com/office/powerpoint/2010/main" val="27946531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78E45-BC6C-EC10-0C87-4DE0439423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390306-A967-D112-887D-8DFD8285C2F6}"/>
              </a:ext>
            </a:extLst>
          </p:cNvPr>
          <p:cNvSpPr>
            <a:spLocks noGrp="1"/>
          </p:cNvSpPr>
          <p:nvPr>
            <p:ph type="title"/>
          </p:nvPr>
        </p:nvSpPr>
        <p:spPr>
          <a:xfrm>
            <a:off x="838200" y="12201"/>
            <a:ext cx="10515600" cy="1325563"/>
          </a:xfrm>
        </p:spPr>
        <p:txBody>
          <a:bodyPr>
            <a:normAutofit/>
          </a:bodyPr>
          <a:lstStyle/>
          <a:p>
            <a:r>
              <a:rPr lang="en-US" dirty="0"/>
              <a:t>Confined or Incarcerated Students—</a:t>
            </a:r>
            <a:br>
              <a:rPr lang="en-US" dirty="0"/>
            </a:br>
            <a:r>
              <a:rPr lang="en-US" dirty="0"/>
              <a:t>Identity and Statement of Educational Purpose</a:t>
            </a:r>
          </a:p>
        </p:txBody>
      </p:sp>
      <p:sp>
        <p:nvSpPr>
          <p:cNvPr id="3" name="Content Placeholder 2">
            <a:extLst>
              <a:ext uri="{FF2B5EF4-FFF2-40B4-BE49-F238E27FC236}">
                <a16:creationId xmlns:a16="http://schemas.microsoft.com/office/drawing/2014/main" id="{A367B210-E249-B947-E199-716DAEAF55FF}"/>
              </a:ext>
            </a:extLst>
          </p:cNvPr>
          <p:cNvSpPr>
            <a:spLocks noGrp="1"/>
          </p:cNvSpPr>
          <p:nvPr>
            <p:ph idx="1"/>
          </p:nvPr>
        </p:nvSpPr>
        <p:spPr/>
        <p:txBody>
          <a:bodyPr/>
          <a:lstStyle/>
          <a:p>
            <a:r>
              <a:rPr lang="en-US" b="1" dirty="0"/>
              <a:t>Exception 1:</a:t>
            </a:r>
            <a:r>
              <a:rPr lang="en-US" dirty="0"/>
              <a:t> Can use inmate ID from a government facility, even if it does not have expiration date</a:t>
            </a:r>
          </a:p>
          <a:p>
            <a:r>
              <a:rPr lang="en-US" dirty="0"/>
              <a:t>Includes privately operated facilities</a:t>
            </a:r>
          </a:p>
          <a:p>
            <a:r>
              <a:rPr lang="en-US" dirty="0"/>
              <a:t>Only valid if still confined or incarcerated</a:t>
            </a:r>
          </a:p>
          <a:p>
            <a:r>
              <a:rPr lang="en-US" b="1" dirty="0"/>
              <a:t>Exception 2:</a:t>
            </a:r>
            <a:r>
              <a:rPr lang="en-US" dirty="0"/>
              <a:t> If unable to submit signed and notarized Statement of Educational Purpose, can accept signed statement from authorized official who works for correctional facility or oversight entity confirming student who completed FAFSA is person signing Statement of Educational Purpose</a:t>
            </a:r>
          </a:p>
        </p:txBody>
      </p:sp>
      <p:sp>
        <p:nvSpPr>
          <p:cNvPr id="4" name="Date Placeholder 3">
            <a:extLst>
              <a:ext uri="{FF2B5EF4-FFF2-40B4-BE49-F238E27FC236}">
                <a16:creationId xmlns:a16="http://schemas.microsoft.com/office/drawing/2014/main" id="{F71CDB5B-3B6D-565E-655D-4A1BB7002B3D}"/>
              </a:ext>
            </a:extLst>
          </p:cNvPr>
          <p:cNvSpPr>
            <a:spLocks noGrp="1"/>
          </p:cNvSpPr>
          <p:nvPr>
            <p:ph type="dt" sz="half" idx="10"/>
          </p:nvPr>
        </p:nvSpPr>
        <p:spPr/>
        <p:txBody>
          <a:bodyPr/>
          <a:lstStyle/>
          <a:p>
            <a:fld id="{A12C8246-5F1B-5B46-9BF6-A4649E6EA110}" type="datetime1">
              <a:rPr lang="en-US" smtClean="0"/>
              <a:t>3/20/25</a:t>
            </a:fld>
            <a:endParaRPr lang="en-US" dirty="0"/>
          </a:p>
        </p:txBody>
      </p:sp>
    </p:spTree>
    <p:extLst>
      <p:ext uri="{BB962C8B-B14F-4D97-AF65-F5344CB8AC3E}">
        <p14:creationId xmlns:p14="http://schemas.microsoft.com/office/powerpoint/2010/main" val="21524906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539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31F6F-E0DB-25D6-08AA-B727D7CF77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0465E-EB0D-7390-C449-4F182A4F8E85}"/>
              </a:ext>
            </a:extLst>
          </p:cNvPr>
          <p:cNvSpPr>
            <a:spLocks noGrp="1"/>
          </p:cNvSpPr>
          <p:nvPr>
            <p:ph type="title"/>
          </p:nvPr>
        </p:nvSpPr>
        <p:spPr>
          <a:xfrm>
            <a:off x="838200" y="12201"/>
            <a:ext cx="10515600" cy="1325563"/>
          </a:xfrm>
        </p:spPr>
        <p:txBody>
          <a:bodyPr/>
          <a:lstStyle/>
          <a:p>
            <a:r>
              <a:rPr lang="en-US" dirty="0"/>
              <a:t>FA-DDX Versus Manual Entry</a:t>
            </a:r>
          </a:p>
        </p:txBody>
      </p:sp>
      <p:grpSp>
        <p:nvGrpSpPr>
          <p:cNvPr id="4" name="Group 3">
            <a:extLst>
              <a:ext uri="{FF2B5EF4-FFF2-40B4-BE49-F238E27FC236}">
                <a16:creationId xmlns:a16="http://schemas.microsoft.com/office/drawing/2014/main" id="{AFEA0785-6FE6-53F1-1D5F-C63E31C193A5}"/>
              </a:ext>
            </a:extLst>
          </p:cNvPr>
          <p:cNvGrpSpPr/>
          <p:nvPr/>
        </p:nvGrpSpPr>
        <p:grpSpPr>
          <a:xfrm>
            <a:off x="1117802" y="1162985"/>
            <a:ext cx="4603174" cy="5157603"/>
            <a:chOff x="1069676" y="922355"/>
            <a:chExt cx="4784784" cy="5340422"/>
          </a:xfrm>
        </p:grpSpPr>
        <p:sp>
          <p:nvSpPr>
            <p:cNvPr id="5" name="Freeform: Shape 4">
              <a:extLst>
                <a:ext uri="{FF2B5EF4-FFF2-40B4-BE49-F238E27FC236}">
                  <a16:creationId xmlns:a16="http://schemas.microsoft.com/office/drawing/2014/main" id="{455618C4-2E76-6982-231A-9F071325B6ED}"/>
                </a:ext>
              </a:extLst>
            </p:cNvPr>
            <p:cNvSpPr/>
            <p:nvPr/>
          </p:nvSpPr>
          <p:spPr>
            <a:xfrm>
              <a:off x="1069676" y="922355"/>
              <a:ext cx="4784784" cy="926163"/>
            </a:xfrm>
            <a:custGeom>
              <a:avLst/>
              <a:gdLst>
                <a:gd name="connsiteX0" fmla="*/ 0 w 4784784"/>
                <a:gd name="connsiteY0" fmla="*/ 92616 h 926163"/>
                <a:gd name="connsiteX1" fmla="*/ 92616 w 4784784"/>
                <a:gd name="connsiteY1" fmla="*/ 0 h 926163"/>
                <a:gd name="connsiteX2" fmla="*/ 4692168 w 4784784"/>
                <a:gd name="connsiteY2" fmla="*/ 0 h 926163"/>
                <a:gd name="connsiteX3" fmla="*/ 4784784 w 4784784"/>
                <a:gd name="connsiteY3" fmla="*/ 92616 h 926163"/>
                <a:gd name="connsiteX4" fmla="*/ 4784784 w 4784784"/>
                <a:gd name="connsiteY4" fmla="*/ 833547 h 926163"/>
                <a:gd name="connsiteX5" fmla="*/ 4692168 w 4784784"/>
                <a:gd name="connsiteY5" fmla="*/ 926163 h 926163"/>
                <a:gd name="connsiteX6" fmla="*/ 92616 w 4784784"/>
                <a:gd name="connsiteY6" fmla="*/ 926163 h 926163"/>
                <a:gd name="connsiteX7" fmla="*/ 0 w 4784784"/>
                <a:gd name="connsiteY7" fmla="*/ 833547 h 926163"/>
                <a:gd name="connsiteX8" fmla="*/ 0 w 4784784"/>
                <a:gd name="connsiteY8" fmla="*/ 92616 h 92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4784" h="926163">
                  <a:moveTo>
                    <a:pt x="0" y="92616"/>
                  </a:moveTo>
                  <a:cubicBezTo>
                    <a:pt x="0" y="41466"/>
                    <a:pt x="41466" y="0"/>
                    <a:pt x="92616" y="0"/>
                  </a:cubicBezTo>
                  <a:lnTo>
                    <a:pt x="4692168" y="0"/>
                  </a:lnTo>
                  <a:cubicBezTo>
                    <a:pt x="4743318" y="0"/>
                    <a:pt x="4784784" y="41466"/>
                    <a:pt x="4784784" y="92616"/>
                  </a:cubicBezTo>
                  <a:lnTo>
                    <a:pt x="4784784" y="833547"/>
                  </a:lnTo>
                  <a:cubicBezTo>
                    <a:pt x="4784784" y="884697"/>
                    <a:pt x="4743318" y="926163"/>
                    <a:pt x="4692168" y="926163"/>
                  </a:cubicBezTo>
                  <a:lnTo>
                    <a:pt x="92616" y="926163"/>
                  </a:lnTo>
                  <a:cubicBezTo>
                    <a:pt x="41466" y="926163"/>
                    <a:pt x="0" y="884697"/>
                    <a:pt x="0" y="833547"/>
                  </a:cubicBezTo>
                  <a:lnTo>
                    <a:pt x="0" y="92616"/>
                  </a:lnTo>
                  <a:close/>
                </a:path>
              </a:pathLst>
            </a:custGeom>
            <a:solidFill>
              <a:srgbClr val="0E4E7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8566" tIns="118566" rIns="118566" bIns="118566" numCol="1" spcCol="1270" anchor="ctr" anchorCtr="0">
              <a:noAutofit/>
            </a:bodyPr>
            <a:lstStyle/>
            <a:p>
              <a:pPr marL="0" lvl="0" indent="0" algn="ctr" defTabSz="1066800">
                <a:lnSpc>
                  <a:spcPct val="90000"/>
                </a:lnSpc>
                <a:spcBef>
                  <a:spcPct val="0"/>
                </a:spcBef>
                <a:spcAft>
                  <a:spcPct val="35000"/>
                </a:spcAft>
                <a:buNone/>
              </a:pPr>
              <a:r>
                <a:rPr lang="en-US" sz="2800" kern="1200" dirty="0"/>
                <a:t>FTI from IRS</a:t>
              </a:r>
            </a:p>
          </p:txBody>
        </p:sp>
        <p:sp>
          <p:nvSpPr>
            <p:cNvPr id="6" name="Freeform: Shape 5">
              <a:extLst>
                <a:ext uri="{FF2B5EF4-FFF2-40B4-BE49-F238E27FC236}">
                  <a16:creationId xmlns:a16="http://schemas.microsoft.com/office/drawing/2014/main" id="{5639E240-09FE-5CFD-4914-1D4E65BCEC33}"/>
                </a:ext>
              </a:extLst>
            </p:cNvPr>
            <p:cNvSpPr/>
            <p:nvPr/>
          </p:nvSpPr>
          <p:spPr>
            <a:xfrm>
              <a:off x="3253681" y="1906404"/>
              <a:ext cx="416773" cy="347311"/>
            </a:xfrm>
            <a:custGeom>
              <a:avLst/>
              <a:gdLst>
                <a:gd name="connsiteX0" fmla="*/ 0 w 347311"/>
                <a:gd name="connsiteY0" fmla="*/ 83355 h 416773"/>
                <a:gd name="connsiteX1" fmla="*/ 173656 w 347311"/>
                <a:gd name="connsiteY1" fmla="*/ 83355 h 416773"/>
                <a:gd name="connsiteX2" fmla="*/ 173656 w 347311"/>
                <a:gd name="connsiteY2" fmla="*/ 0 h 416773"/>
                <a:gd name="connsiteX3" fmla="*/ 347311 w 347311"/>
                <a:gd name="connsiteY3" fmla="*/ 208387 h 416773"/>
                <a:gd name="connsiteX4" fmla="*/ 173656 w 347311"/>
                <a:gd name="connsiteY4" fmla="*/ 416773 h 416773"/>
                <a:gd name="connsiteX5" fmla="*/ 173656 w 347311"/>
                <a:gd name="connsiteY5" fmla="*/ 333418 h 416773"/>
                <a:gd name="connsiteX6" fmla="*/ 0 w 347311"/>
                <a:gd name="connsiteY6" fmla="*/ 333418 h 416773"/>
                <a:gd name="connsiteX7" fmla="*/ 0 w 347311"/>
                <a:gd name="connsiteY7" fmla="*/ 83355 h 41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311" h="416773">
                  <a:moveTo>
                    <a:pt x="277848" y="0"/>
                  </a:moveTo>
                  <a:lnTo>
                    <a:pt x="277848" y="208387"/>
                  </a:lnTo>
                  <a:lnTo>
                    <a:pt x="347311" y="208387"/>
                  </a:lnTo>
                  <a:lnTo>
                    <a:pt x="173655" y="416773"/>
                  </a:lnTo>
                  <a:lnTo>
                    <a:pt x="0" y="208387"/>
                  </a:lnTo>
                  <a:lnTo>
                    <a:pt x="69463" y="208387"/>
                  </a:lnTo>
                  <a:lnTo>
                    <a:pt x="69463" y="0"/>
                  </a:lnTo>
                  <a:lnTo>
                    <a:pt x="277848"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83356" tIns="0" rIns="83354" bIns="104193"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7" name="Freeform: Shape 6">
              <a:extLst>
                <a:ext uri="{FF2B5EF4-FFF2-40B4-BE49-F238E27FC236}">
                  <a16:creationId xmlns:a16="http://schemas.microsoft.com/office/drawing/2014/main" id="{0DE279AF-D1C1-D95F-085B-BA02684B079C}"/>
                </a:ext>
              </a:extLst>
            </p:cNvPr>
            <p:cNvSpPr/>
            <p:nvPr/>
          </p:nvSpPr>
          <p:spPr>
            <a:xfrm>
              <a:off x="1069676" y="2311601"/>
              <a:ext cx="4784784" cy="926163"/>
            </a:xfrm>
            <a:custGeom>
              <a:avLst/>
              <a:gdLst>
                <a:gd name="connsiteX0" fmla="*/ 0 w 4784784"/>
                <a:gd name="connsiteY0" fmla="*/ 92616 h 926163"/>
                <a:gd name="connsiteX1" fmla="*/ 92616 w 4784784"/>
                <a:gd name="connsiteY1" fmla="*/ 0 h 926163"/>
                <a:gd name="connsiteX2" fmla="*/ 4692168 w 4784784"/>
                <a:gd name="connsiteY2" fmla="*/ 0 h 926163"/>
                <a:gd name="connsiteX3" fmla="*/ 4784784 w 4784784"/>
                <a:gd name="connsiteY3" fmla="*/ 92616 h 926163"/>
                <a:gd name="connsiteX4" fmla="*/ 4784784 w 4784784"/>
                <a:gd name="connsiteY4" fmla="*/ 833547 h 926163"/>
                <a:gd name="connsiteX5" fmla="*/ 4692168 w 4784784"/>
                <a:gd name="connsiteY5" fmla="*/ 926163 h 926163"/>
                <a:gd name="connsiteX6" fmla="*/ 92616 w 4784784"/>
                <a:gd name="connsiteY6" fmla="*/ 926163 h 926163"/>
                <a:gd name="connsiteX7" fmla="*/ 0 w 4784784"/>
                <a:gd name="connsiteY7" fmla="*/ 833547 h 926163"/>
                <a:gd name="connsiteX8" fmla="*/ 0 w 4784784"/>
                <a:gd name="connsiteY8" fmla="*/ 92616 h 92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4784" h="926163">
                  <a:moveTo>
                    <a:pt x="0" y="92616"/>
                  </a:moveTo>
                  <a:cubicBezTo>
                    <a:pt x="0" y="41466"/>
                    <a:pt x="41466" y="0"/>
                    <a:pt x="92616" y="0"/>
                  </a:cubicBezTo>
                  <a:lnTo>
                    <a:pt x="4692168" y="0"/>
                  </a:lnTo>
                  <a:cubicBezTo>
                    <a:pt x="4743318" y="0"/>
                    <a:pt x="4784784" y="41466"/>
                    <a:pt x="4784784" y="92616"/>
                  </a:cubicBezTo>
                  <a:lnTo>
                    <a:pt x="4784784" y="833547"/>
                  </a:lnTo>
                  <a:cubicBezTo>
                    <a:pt x="4784784" y="884697"/>
                    <a:pt x="4743318" y="926163"/>
                    <a:pt x="4692168" y="926163"/>
                  </a:cubicBezTo>
                  <a:lnTo>
                    <a:pt x="92616" y="926163"/>
                  </a:lnTo>
                  <a:cubicBezTo>
                    <a:pt x="41466" y="926163"/>
                    <a:pt x="0" y="884697"/>
                    <a:pt x="0" y="833547"/>
                  </a:cubicBezTo>
                  <a:lnTo>
                    <a:pt x="0" y="92616"/>
                  </a:lnTo>
                  <a:close/>
                </a:path>
              </a:pathLst>
            </a:custGeom>
            <a:solidFill>
              <a:srgbClr val="B94F9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8566" tIns="118566" rIns="118566" bIns="118566" numCol="1" spcCol="1270" anchor="ctr" anchorCtr="0">
              <a:noAutofit/>
            </a:bodyPr>
            <a:lstStyle/>
            <a:p>
              <a:pPr marL="0" lvl="0" indent="0" algn="ctr" defTabSz="1066800">
                <a:lnSpc>
                  <a:spcPct val="90000"/>
                </a:lnSpc>
                <a:spcBef>
                  <a:spcPct val="0"/>
                </a:spcBef>
                <a:spcAft>
                  <a:spcPct val="35000"/>
                </a:spcAft>
                <a:buNone/>
              </a:pPr>
              <a:r>
                <a:rPr lang="en-US" sz="2800" kern="1200" dirty="0"/>
                <a:t>FA-DDX</a:t>
              </a:r>
            </a:p>
          </p:txBody>
        </p:sp>
        <p:sp>
          <p:nvSpPr>
            <p:cNvPr id="8" name="Freeform: Shape 7">
              <a:extLst>
                <a:ext uri="{FF2B5EF4-FFF2-40B4-BE49-F238E27FC236}">
                  <a16:creationId xmlns:a16="http://schemas.microsoft.com/office/drawing/2014/main" id="{D28F2B6E-FB56-DE4C-51AA-5C46B48EB8AB}"/>
                </a:ext>
              </a:extLst>
            </p:cNvPr>
            <p:cNvSpPr/>
            <p:nvPr/>
          </p:nvSpPr>
          <p:spPr>
            <a:xfrm>
              <a:off x="3253681" y="3295650"/>
              <a:ext cx="416773" cy="347311"/>
            </a:xfrm>
            <a:custGeom>
              <a:avLst/>
              <a:gdLst>
                <a:gd name="connsiteX0" fmla="*/ 0 w 347311"/>
                <a:gd name="connsiteY0" fmla="*/ 83355 h 416773"/>
                <a:gd name="connsiteX1" fmla="*/ 173656 w 347311"/>
                <a:gd name="connsiteY1" fmla="*/ 83355 h 416773"/>
                <a:gd name="connsiteX2" fmla="*/ 173656 w 347311"/>
                <a:gd name="connsiteY2" fmla="*/ 0 h 416773"/>
                <a:gd name="connsiteX3" fmla="*/ 347311 w 347311"/>
                <a:gd name="connsiteY3" fmla="*/ 208387 h 416773"/>
                <a:gd name="connsiteX4" fmla="*/ 173656 w 347311"/>
                <a:gd name="connsiteY4" fmla="*/ 416773 h 416773"/>
                <a:gd name="connsiteX5" fmla="*/ 173656 w 347311"/>
                <a:gd name="connsiteY5" fmla="*/ 333418 h 416773"/>
                <a:gd name="connsiteX6" fmla="*/ 0 w 347311"/>
                <a:gd name="connsiteY6" fmla="*/ 333418 h 416773"/>
                <a:gd name="connsiteX7" fmla="*/ 0 w 347311"/>
                <a:gd name="connsiteY7" fmla="*/ 83355 h 41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311" h="416773">
                  <a:moveTo>
                    <a:pt x="277848" y="0"/>
                  </a:moveTo>
                  <a:lnTo>
                    <a:pt x="277848" y="208387"/>
                  </a:lnTo>
                  <a:lnTo>
                    <a:pt x="347311" y="208387"/>
                  </a:lnTo>
                  <a:lnTo>
                    <a:pt x="173655" y="416773"/>
                  </a:lnTo>
                  <a:lnTo>
                    <a:pt x="0" y="208387"/>
                  </a:lnTo>
                  <a:lnTo>
                    <a:pt x="69463" y="208387"/>
                  </a:lnTo>
                  <a:lnTo>
                    <a:pt x="69463" y="0"/>
                  </a:lnTo>
                  <a:lnTo>
                    <a:pt x="277848"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83356" tIns="0" rIns="83354" bIns="104193"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9" name="Freeform: Shape 8">
              <a:extLst>
                <a:ext uri="{FF2B5EF4-FFF2-40B4-BE49-F238E27FC236}">
                  <a16:creationId xmlns:a16="http://schemas.microsoft.com/office/drawing/2014/main" id="{5CEF465F-EBDD-F13A-6AE8-7D8A3763F06E}"/>
                </a:ext>
              </a:extLst>
            </p:cNvPr>
            <p:cNvSpPr/>
            <p:nvPr/>
          </p:nvSpPr>
          <p:spPr>
            <a:xfrm>
              <a:off x="1069676" y="3700846"/>
              <a:ext cx="4784784" cy="926163"/>
            </a:xfrm>
            <a:custGeom>
              <a:avLst/>
              <a:gdLst>
                <a:gd name="connsiteX0" fmla="*/ 0 w 4784784"/>
                <a:gd name="connsiteY0" fmla="*/ 92616 h 926163"/>
                <a:gd name="connsiteX1" fmla="*/ 92616 w 4784784"/>
                <a:gd name="connsiteY1" fmla="*/ 0 h 926163"/>
                <a:gd name="connsiteX2" fmla="*/ 4692168 w 4784784"/>
                <a:gd name="connsiteY2" fmla="*/ 0 h 926163"/>
                <a:gd name="connsiteX3" fmla="*/ 4784784 w 4784784"/>
                <a:gd name="connsiteY3" fmla="*/ 92616 h 926163"/>
                <a:gd name="connsiteX4" fmla="*/ 4784784 w 4784784"/>
                <a:gd name="connsiteY4" fmla="*/ 833547 h 926163"/>
                <a:gd name="connsiteX5" fmla="*/ 4692168 w 4784784"/>
                <a:gd name="connsiteY5" fmla="*/ 926163 h 926163"/>
                <a:gd name="connsiteX6" fmla="*/ 92616 w 4784784"/>
                <a:gd name="connsiteY6" fmla="*/ 926163 h 926163"/>
                <a:gd name="connsiteX7" fmla="*/ 0 w 4784784"/>
                <a:gd name="connsiteY7" fmla="*/ 833547 h 926163"/>
                <a:gd name="connsiteX8" fmla="*/ 0 w 4784784"/>
                <a:gd name="connsiteY8" fmla="*/ 92616 h 92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4784" h="926163">
                  <a:moveTo>
                    <a:pt x="0" y="92616"/>
                  </a:moveTo>
                  <a:cubicBezTo>
                    <a:pt x="0" y="41466"/>
                    <a:pt x="41466" y="0"/>
                    <a:pt x="92616" y="0"/>
                  </a:cubicBezTo>
                  <a:lnTo>
                    <a:pt x="4692168" y="0"/>
                  </a:lnTo>
                  <a:cubicBezTo>
                    <a:pt x="4743318" y="0"/>
                    <a:pt x="4784784" y="41466"/>
                    <a:pt x="4784784" y="92616"/>
                  </a:cubicBezTo>
                  <a:lnTo>
                    <a:pt x="4784784" y="833547"/>
                  </a:lnTo>
                  <a:cubicBezTo>
                    <a:pt x="4784784" y="884697"/>
                    <a:pt x="4743318" y="926163"/>
                    <a:pt x="4692168" y="926163"/>
                  </a:cubicBezTo>
                  <a:lnTo>
                    <a:pt x="92616" y="926163"/>
                  </a:lnTo>
                  <a:cubicBezTo>
                    <a:pt x="41466" y="926163"/>
                    <a:pt x="0" y="884697"/>
                    <a:pt x="0" y="833547"/>
                  </a:cubicBezTo>
                  <a:lnTo>
                    <a:pt x="0" y="92616"/>
                  </a:lnTo>
                  <a:close/>
                </a:path>
              </a:pathLst>
            </a:custGeom>
            <a:solidFill>
              <a:srgbClr val="DF7F2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8566" tIns="118566" rIns="118566" bIns="118566" numCol="1" spcCol="1270" anchor="ctr" anchorCtr="0">
              <a:noAutofit/>
            </a:bodyPr>
            <a:lstStyle/>
            <a:p>
              <a:pPr marL="0" lvl="0" indent="0" algn="ctr" defTabSz="1066800">
                <a:lnSpc>
                  <a:spcPct val="90000"/>
                </a:lnSpc>
                <a:spcBef>
                  <a:spcPct val="0"/>
                </a:spcBef>
                <a:spcAft>
                  <a:spcPct val="35000"/>
                </a:spcAft>
                <a:buNone/>
              </a:pPr>
              <a:r>
                <a:rPr lang="en-US" sz="2800" kern="1200" dirty="0"/>
                <a:t>FAFSA</a:t>
              </a:r>
            </a:p>
          </p:txBody>
        </p:sp>
        <p:sp>
          <p:nvSpPr>
            <p:cNvPr id="10" name="Freeform: Shape 9">
              <a:extLst>
                <a:ext uri="{FF2B5EF4-FFF2-40B4-BE49-F238E27FC236}">
                  <a16:creationId xmlns:a16="http://schemas.microsoft.com/office/drawing/2014/main" id="{A5525376-BB6D-F152-2D5D-B2F6935A6851}"/>
                </a:ext>
              </a:extLst>
            </p:cNvPr>
            <p:cNvSpPr/>
            <p:nvPr/>
          </p:nvSpPr>
          <p:spPr>
            <a:xfrm>
              <a:off x="3253681" y="4684894"/>
              <a:ext cx="416773" cy="347312"/>
            </a:xfrm>
            <a:custGeom>
              <a:avLst/>
              <a:gdLst>
                <a:gd name="connsiteX0" fmla="*/ 0 w 347311"/>
                <a:gd name="connsiteY0" fmla="*/ 83355 h 416773"/>
                <a:gd name="connsiteX1" fmla="*/ 173656 w 347311"/>
                <a:gd name="connsiteY1" fmla="*/ 83355 h 416773"/>
                <a:gd name="connsiteX2" fmla="*/ 173656 w 347311"/>
                <a:gd name="connsiteY2" fmla="*/ 0 h 416773"/>
                <a:gd name="connsiteX3" fmla="*/ 347311 w 347311"/>
                <a:gd name="connsiteY3" fmla="*/ 208387 h 416773"/>
                <a:gd name="connsiteX4" fmla="*/ 173656 w 347311"/>
                <a:gd name="connsiteY4" fmla="*/ 416773 h 416773"/>
                <a:gd name="connsiteX5" fmla="*/ 173656 w 347311"/>
                <a:gd name="connsiteY5" fmla="*/ 333418 h 416773"/>
                <a:gd name="connsiteX6" fmla="*/ 0 w 347311"/>
                <a:gd name="connsiteY6" fmla="*/ 333418 h 416773"/>
                <a:gd name="connsiteX7" fmla="*/ 0 w 347311"/>
                <a:gd name="connsiteY7" fmla="*/ 83355 h 41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311" h="416773">
                  <a:moveTo>
                    <a:pt x="277848" y="0"/>
                  </a:moveTo>
                  <a:lnTo>
                    <a:pt x="277848" y="208387"/>
                  </a:lnTo>
                  <a:lnTo>
                    <a:pt x="347311" y="208387"/>
                  </a:lnTo>
                  <a:lnTo>
                    <a:pt x="173655" y="416773"/>
                  </a:lnTo>
                  <a:lnTo>
                    <a:pt x="0" y="208387"/>
                  </a:lnTo>
                  <a:lnTo>
                    <a:pt x="69463" y="208387"/>
                  </a:lnTo>
                  <a:lnTo>
                    <a:pt x="69463" y="0"/>
                  </a:lnTo>
                  <a:lnTo>
                    <a:pt x="277848"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83356" tIns="1" rIns="83354" bIns="104193"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11" name="Freeform: Shape 10">
              <a:extLst>
                <a:ext uri="{FF2B5EF4-FFF2-40B4-BE49-F238E27FC236}">
                  <a16:creationId xmlns:a16="http://schemas.microsoft.com/office/drawing/2014/main" id="{0FB07D57-020F-3E4C-3374-76176CCC2E8A}"/>
                </a:ext>
              </a:extLst>
            </p:cNvPr>
            <p:cNvSpPr/>
            <p:nvPr/>
          </p:nvSpPr>
          <p:spPr>
            <a:xfrm>
              <a:off x="1069676" y="5090092"/>
              <a:ext cx="4784784" cy="1172685"/>
            </a:xfrm>
            <a:custGeom>
              <a:avLst/>
              <a:gdLst>
                <a:gd name="connsiteX0" fmla="*/ 0 w 4784784"/>
                <a:gd name="connsiteY0" fmla="*/ 92616 h 926163"/>
                <a:gd name="connsiteX1" fmla="*/ 92616 w 4784784"/>
                <a:gd name="connsiteY1" fmla="*/ 0 h 926163"/>
                <a:gd name="connsiteX2" fmla="*/ 4692168 w 4784784"/>
                <a:gd name="connsiteY2" fmla="*/ 0 h 926163"/>
                <a:gd name="connsiteX3" fmla="*/ 4784784 w 4784784"/>
                <a:gd name="connsiteY3" fmla="*/ 92616 h 926163"/>
                <a:gd name="connsiteX4" fmla="*/ 4784784 w 4784784"/>
                <a:gd name="connsiteY4" fmla="*/ 833547 h 926163"/>
                <a:gd name="connsiteX5" fmla="*/ 4692168 w 4784784"/>
                <a:gd name="connsiteY5" fmla="*/ 926163 h 926163"/>
                <a:gd name="connsiteX6" fmla="*/ 92616 w 4784784"/>
                <a:gd name="connsiteY6" fmla="*/ 926163 h 926163"/>
                <a:gd name="connsiteX7" fmla="*/ 0 w 4784784"/>
                <a:gd name="connsiteY7" fmla="*/ 833547 h 926163"/>
                <a:gd name="connsiteX8" fmla="*/ 0 w 4784784"/>
                <a:gd name="connsiteY8" fmla="*/ 92616 h 92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4784" h="926163">
                  <a:moveTo>
                    <a:pt x="0" y="92616"/>
                  </a:moveTo>
                  <a:cubicBezTo>
                    <a:pt x="0" y="41466"/>
                    <a:pt x="41466" y="0"/>
                    <a:pt x="92616" y="0"/>
                  </a:cubicBezTo>
                  <a:lnTo>
                    <a:pt x="4692168" y="0"/>
                  </a:lnTo>
                  <a:cubicBezTo>
                    <a:pt x="4743318" y="0"/>
                    <a:pt x="4784784" y="41466"/>
                    <a:pt x="4784784" y="92616"/>
                  </a:cubicBezTo>
                  <a:lnTo>
                    <a:pt x="4784784" y="833547"/>
                  </a:lnTo>
                  <a:cubicBezTo>
                    <a:pt x="4784784" y="884697"/>
                    <a:pt x="4743318" y="926163"/>
                    <a:pt x="4692168" y="926163"/>
                  </a:cubicBezTo>
                  <a:lnTo>
                    <a:pt x="92616" y="926163"/>
                  </a:lnTo>
                  <a:cubicBezTo>
                    <a:pt x="41466" y="926163"/>
                    <a:pt x="0" y="884697"/>
                    <a:pt x="0" y="833547"/>
                  </a:cubicBezTo>
                  <a:lnTo>
                    <a:pt x="0" y="92616"/>
                  </a:lnTo>
                  <a:close/>
                </a:path>
              </a:pathLst>
            </a:custGeom>
            <a:solidFill>
              <a:srgbClr val="6DBE4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8566" tIns="118566" rIns="118566" bIns="118566" numCol="1" spcCol="1270" anchor="ctr" anchorCtr="0">
              <a:noAutofit/>
            </a:bodyPr>
            <a:lstStyle/>
            <a:p>
              <a:pPr marL="0" lvl="0" indent="0" algn="ctr" defTabSz="1066800">
                <a:lnSpc>
                  <a:spcPct val="90000"/>
                </a:lnSpc>
                <a:spcBef>
                  <a:spcPct val="0"/>
                </a:spcBef>
                <a:spcAft>
                  <a:spcPct val="35000"/>
                </a:spcAft>
                <a:buNone/>
              </a:pPr>
              <a:r>
                <a:rPr lang="en-US" sz="2800" kern="1200" dirty="0"/>
                <a:t>FTI Module Block on ISIR = Unchanged Verified Data</a:t>
              </a:r>
            </a:p>
          </p:txBody>
        </p:sp>
      </p:grpSp>
      <p:grpSp>
        <p:nvGrpSpPr>
          <p:cNvPr id="12" name="Group 11">
            <a:extLst>
              <a:ext uri="{FF2B5EF4-FFF2-40B4-BE49-F238E27FC236}">
                <a16:creationId xmlns:a16="http://schemas.microsoft.com/office/drawing/2014/main" id="{0B2905BC-79E7-D77D-D194-9B6D752F041B}"/>
              </a:ext>
            </a:extLst>
          </p:cNvPr>
          <p:cNvGrpSpPr/>
          <p:nvPr/>
        </p:nvGrpSpPr>
        <p:grpSpPr>
          <a:xfrm>
            <a:off x="6385668" y="1162985"/>
            <a:ext cx="4603174" cy="5157603"/>
            <a:chOff x="1069676" y="922355"/>
            <a:chExt cx="4784784" cy="5340422"/>
          </a:xfrm>
        </p:grpSpPr>
        <p:sp>
          <p:nvSpPr>
            <p:cNvPr id="13" name="Freeform: Shape 12">
              <a:extLst>
                <a:ext uri="{FF2B5EF4-FFF2-40B4-BE49-F238E27FC236}">
                  <a16:creationId xmlns:a16="http://schemas.microsoft.com/office/drawing/2014/main" id="{C0D455DF-F158-2A9F-C9BC-0D9A00D63A01}"/>
                </a:ext>
              </a:extLst>
            </p:cNvPr>
            <p:cNvSpPr/>
            <p:nvPr/>
          </p:nvSpPr>
          <p:spPr>
            <a:xfrm>
              <a:off x="1069676" y="922355"/>
              <a:ext cx="4784784" cy="926163"/>
            </a:xfrm>
            <a:custGeom>
              <a:avLst/>
              <a:gdLst>
                <a:gd name="connsiteX0" fmla="*/ 0 w 4784784"/>
                <a:gd name="connsiteY0" fmla="*/ 92616 h 926163"/>
                <a:gd name="connsiteX1" fmla="*/ 92616 w 4784784"/>
                <a:gd name="connsiteY1" fmla="*/ 0 h 926163"/>
                <a:gd name="connsiteX2" fmla="*/ 4692168 w 4784784"/>
                <a:gd name="connsiteY2" fmla="*/ 0 h 926163"/>
                <a:gd name="connsiteX3" fmla="*/ 4784784 w 4784784"/>
                <a:gd name="connsiteY3" fmla="*/ 92616 h 926163"/>
                <a:gd name="connsiteX4" fmla="*/ 4784784 w 4784784"/>
                <a:gd name="connsiteY4" fmla="*/ 833547 h 926163"/>
                <a:gd name="connsiteX5" fmla="*/ 4692168 w 4784784"/>
                <a:gd name="connsiteY5" fmla="*/ 926163 h 926163"/>
                <a:gd name="connsiteX6" fmla="*/ 92616 w 4784784"/>
                <a:gd name="connsiteY6" fmla="*/ 926163 h 926163"/>
                <a:gd name="connsiteX7" fmla="*/ 0 w 4784784"/>
                <a:gd name="connsiteY7" fmla="*/ 833547 h 926163"/>
                <a:gd name="connsiteX8" fmla="*/ 0 w 4784784"/>
                <a:gd name="connsiteY8" fmla="*/ 92616 h 92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4784" h="926163">
                  <a:moveTo>
                    <a:pt x="0" y="92616"/>
                  </a:moveTo>
                  <a:cubicBezTo>
                    <a:pt x="0" y="41466"/>
                    <a:pt x="41466" y="0"/>
                    <a:pt x="92616" y="0"/>
                  </a:cubicBezTo>
                  <a:lnTo>
                    <a:pt x="4692168" y="0"/>
                  </a:lnTo>
                  <a:cubicBezTo>
                    <a:pt x="4743318" y="0"/>
                    <a:pt x="4784784" y="41466"/>
                    <a:pt x="4784784" y="92616"/>
                  </a:cubicBezTo>
                  <a:lnTo>
                    <a:pt x="4784784" y="833547"/>
                  </a:lnTo>
                  <a:cubicBezTo>
                    <a:pt x="4784784" y="884697"/>
                    <a:pt x="4743318" y="926163"/>
                    <a:pt x="4692168" y="926163"/>
                  </a:cubicBezTo>
                  <a:lnTo>
                    <a:pt x="92616" y="926163"/>
                  </a:lnTo>
                  <a:cubicBezTo>
                    <a:pt x="41466" y="926163"/>
                    <a:pt x="0" y="884697"/>
                    <a:pt x="0" y="833547"/>
                  </a:cubicBezTo>
                  <a:lnTo>
                    <a:pt x="0" y="92616"/>
                  </a:lnTo>
                  <a:close/>
                </a:path>
              </a:pathLst>
            </a:custGeom>
            <a:solidFill>
              <a:srgbClr val="0E4E7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8566" tIns="118566" rIns="118566" bIns="118566" numCol="1" spcCol="1270" anchor="ctr" anchorCtr="0">
              <a:noAutofit/>
            </a:bodyPr>
            <a:lstStyle/>
            <a:p>
              <a:pPr marL="0" lvl="0" indent="0" algn="ctr" defTabSz="1066800">
                <a:lnSpc>
                  <a:spcPct val="90000"/>
                </a:lnSpc>
                <a:spcBef>
                  <a:spcPct val="0"/>
                </a:spcBef>
                <a:spcAft>
                  <a:spcPct val="35000"/>
                </a:spcAft>
                <a:buNone/>
              </a:pPr>
              <a:r>
                <a:rPr lang="en-US" sz="2800" kern="1200" dirty="0"/>
                <a:t>Unable to Use FTI</a:t>
              </a:r>
            </a:p>
          </p:txBody>
        </p:sp>
        <p:sp>
          <p:nvSpPr>
            <p:cNvPr id="14" name="Freeform: Shape 13">
              <a:extLst>
                <a:ext uri="{FF2B5EF4-FFF2-40B4-BE49-F238E27FC236}">
                  <a16:creationId xmlns:a16="http://schemas.microsoft.com/office/drawing/2014/main" id="{BAC060B6-6DD6-733E-561B-A7E4FC7D46EB}"/>
                </a:ext>
              </a:extLst>
            </p:cNvPr>
            <p:cNvSpPr/>
            <p:nvPr/>
          </p:nvSpPr>
          <p:spPr>
            <a:xfrm>
              <a:off x="3253681" y="1906404"/>
              <a:ext cx="416773" cy="347311"/>
            </a:xfrm>
            <a:custGeom>
              <a:avLst/>
              <a:gdLst>
                <a:gd name="connsiteX0" fmla="*/ 0 w 347311"/>
                <a:gd name="connsiteY0" fmla="*/ 83355 h 416773"/>
                <a:gd name="connsiteX1" fmla="*/ 173656 w 347311"/>
                <a:gd name="connsiteY1" fmla="*/ 83355 h 416773"/>
                <a:gd name="connsiteX2" fmla="*/ 173656 w 347311"/>
                <a:gd name="connsiteY2" fmla="*/ 0 h 416773"/>
                <a:gd name="connsiteX3" fmla="*/ 347311 w 347311"/>
                <a:gd name="connsiteY3" fmla="*/ 208387 h 416773"/>
                <a:gd name="connsiteX4" fmla="*/ 173656 w 347311"/>
                <a:gd name="connsiteY4" fmla="*/ 416773 h 416773"/>
                <a:gd name="connsiteX5" fmla="*/ 173656 w 347311"/>
                <a:gd name="connsiteY5" fmla="*/ 333418 h 416773"/>
                <a:gd name="connsiteX6" fmla="*/ 0 w 347311"/>
                <a:gd name="connsiteY6" fmla="*/ 333418 h 416773"/>
                <a:gd name="connsiteX7" fmla="*/ 0 w 347311"/>
                <a:gd name="connsiteY7" fmla="*/ 83355 h 41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311" h="416773">
                  <a:moveTo>
                    <a:pt x="277848" y="0"/>
                  </a:moveTo>
                  <a:lnTo>
                    <a:pt x="277848" y="208387"/>
                  </a:lnTo>
                  <a:lnTo>
                    <a:pt x="347311" y="208387"/>
                  </a:lnTo>
                  <a:lnTo>
                    <a:pt x="173655" y="416773"/>
                  </a:lnTo>
                  <a:lnTo>
                    <a:pt x="0" y="208387"/>
                  </a:lnTo>
                  <a:lnTo>
                    <a:pt x="69463" y="208387"/>
                  </a:lnTo>
                  <a:lnTo>
                    <a:pt x="69463" y="0"/>
                  </a:lnTo>
                  <a:lnTo>
                    <a:pt x="277848"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83356" tIns="0" rIns="83354" bIns="104193"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15" name="Freeform: Shape 14">
              <a:extLst>
                <a:ext uri="{FF2B5EF4-FFF2-40B4-BE49-F238E27FC236}">
                  <a16:creationId xmlns:a16="http://schemas.microsoft.com/office/drawing/2014/main" id="{B5D0E5CC-D2CD-FBED-1318-2CEA75F31C50}"/>
                </a:ext>
              </a:extLst>
            </p:cNvPr>
            <p:cNvSpPr/>
            <p:nvPr/>
          </p:nvSpPr>
          <p:spPr>
            <a:xfrm>
              <a:off x="1069676" y="2311601"/>
              <a:ext cx="4784784" cy="926163"/>
            </a:xfrm>
            <a:custGeom>
              <a:avLst/>
              <a:gdLst>
                <a:gd name="connsiteX0" fmla="*/ 0 w 4784784"/>
                <a:gd name="connsiteY0" fmla="*/ 92616 h 926163"/>
                <a:gd name="connsiteX1" fmla="*/ 92616 w 4784784"/>
                <a:gd name="connsiteY1" fmla="*/ 0 h 926163"/>
                <a:gd name="connsiteX2" fmla="*/ 4692168 w 4784784"/>
                <a:gd name="connsiteY2" fmla="*/ 0 h 926163"/>
                <a:gd name="connsiteX3" fmla="*/ 4784784 w 4784784"/>
                <a:gd name="connsiteY3" fmla="*/ 92616 h 926163"/>
                <a:gd name="connsiteX4" fmla="*/ 4784784 w 4784784"/>
                <a:gd name="connsiteY4" fmla="*/ 833547 h 926163"/>
                <a:gd name="connsiteX5" fmla="*/ 4692168 w 4784784"/>
                <a:gd name="connsiteY5" fmla="*/ 926163 h 926163"/>
                <a:gd name="connsiteX6" fmla="*/ 92616 w 4784784"/>
                <a:gd name="connsiteY6" fmla="*/ 926163 h 926163"/>
                <a:gd name="connsiteX7" fmla="*/ 0 w 4784784"/>
                <a:gd name="connsiteY7" fmla="*/ 833547 h 926163"/>
                <a:gd name="connsiteX8" fmla="*/ 0 w 4784784"/>
                <a:gd name="connsiteY8" fmla="*/ 92616 h 92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4784" h="926163">
                  <a:moveTo>
                    <a:pt x="0" y="92616"/>
                  </a:moveTo>
                  <a:cubicBezTo>
                    <a:pt x="0" y="41466"/>
                    <a:pt x="41466" y="0"/>
                    <a:pt x="92616" y="0"/>
                  </a:cubicBezTo>
                  <a:lnTo>
                    <a:pt x="4692168" y="0"/>
                  </a:lnTo>
                  <a:cubicBezTo>
                    <a:pt x="4743318" y="0"/>
                    <a:pt x="4784784" y="41466"/>
                    <a:pt x="4784784" y="92616"/>
                  </a:cubicBezTo>
                  <a:lnTo>
                    <a:pt x="4784784" y="833547"/>
                  </a:lnTo>
                  <a:cubicBezTo>
                    <a:pt x="4784784" y="884697"/>
                    <a:pt x="4743318" y="926163"/>
                    <a:pt x="4692168" y="926163"/>
                  </a:cubicBezTo>
                  <a:lnTo>
                    <a:pt x="92616" y="926163"/>
                  </a:lnTo>
                  <a:cubicBezTo>
                    <a:pt x="41466" y="926163"/>
                    <a:pt x="0" y="884697"/>
                    <a:pt x="0" y="833547"/>
                  </a:cubicBezTo>
                  <a:lnTo>
                    <a:pt x="0" y="92616"/>
                  </a:lnTo>
                  <a:close/>
                </a:path>
              </a:pathLst>
            </a:custGeom>
            <a:solidFill>
              <a:srgbClr val="B94F9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8566" tIns="118566" rIns="118566" bIns="118566" numCol="1" spcCol="1270" anchor="ctr" anchorCtr="0">
              <a:noAutofit/>
            </a:bodyPr>
            <a:lstStyle/>
            <a:p>
              <a:pPr marL="0" lvl="0" indent="0" algn="ctr" defTabSz="1066800">
                <a:lnSpc>
                  <a:spcPct val="90000"/>
                </a:lnSpc>
                <a:spcBef>
                  <a:spcPct val="0"/>
                </a:spcBef>
                <a:spcAft>
                  <a:spcPct val="35000"/>
                </a:spcAft>
                <a:buNone/>
              </a:pPr>
              <a:r>
                <a:rPr lang="en-US" sz="2800" kern="1200" dirty="0"/>
                <a:t>Manual Entry</a:t>
              </a:r>
            </a:p>
          </p:txBody>
        </p:sp>
        <p:sp>
          <p:nvSpPr>
            <p:cNvPr id="16" name="Freeform: Shape 15">
              <a:extLst>
                <a:ext uri="{FF2B5EF4-FFF2-40B4-BE49-F238E27FC236}">
                  <a16:creationId xmlns:a16="http://schemas.microsoft.com/office/drawing/2014/main" id="{9D072C67-82DB-CCE0-E774-4662964D2940}"/>
                </a:ext>
              </a:extLst>
            </p:cNvPr>
            <p:cNvSpPr/>
            <p:nvPr/>
          </p:nvSpPr>
          <p:spPr>
            <a:xfrm>
              <a:off x="3253681" y="3295650"/>
              <a:ext cx="416773" cy="347311"/>
            </a:xfrm>
            <a:custGeom>
              <a:avLst/>
              <a:gdLst>
                <a:gd name="connsiteX0" fmla="*/ 0 w 347311"/>
                <a:gd name="connsiteY0" fmla="*/ 83355 h 416773"/>
                <a:gd name="connsiteX1" fmla="*/ 173656 w 347311"/>
                <a:gd name="connsiteY1" fmla="*/ 83355 h 416773"/>
                <a:gd name="connsiteX2" fmla="*/ 173656 w 347311"/>
                <a:gd name="connsiteY2" fmla="*/ 0 h 416773"/>
                <a:gd name="connsiteX3" fmla="*/ 347311 w 347311"/>
                <a:gd name="connsiteY3" fmla="*/ 208387 h 416773"/>
                <a:gd name="connsiteX4" fmla="*/ 173656 w 347311"/>
                <a:gd name="connsiteY4" fmla="*/ 416773 h 416773"/>
                <a:gd name="connsiteX5" fmla="*/ 173656 w 347311"/>
                <a:gd name="connsiteY5" fmla="*/ 333418 h 416773"/>
                <a:gd name="connsiteX6" fmla="*/ 0 w 347311"/>
                <a:gd name="connsiteY6" fmla="*/ 333418 h 416773"/>
                <a:gd name="connsiteX7" fmla="*/ 0 w 347311"/>
                <a:gd name="connsiteY7" fmla="*/ 83355 h 41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311" h="416773">
                  <a:moveTo>
                    <a:pt x="277848" y="0"/>
                  </a:moveTo>
                  <a:lnTo>
                    <a:pt x="277848" y="208387"/>
                  </a:lnTo>
                  <a:lnTo>
                    <a:pt x="347311" y="208387"/>
                  </a:lnTo>
                  <a:lnTo>
                    <a:pt x="173655" y="416773"/>
                  </a:lnTo>
                  <a:lnTo>
                    <a:pt x="0" y="208387"/>
                  </a:lnTo>
                  <a:lnTo>
                    <a:pt x="69463" y="208387"/>
                  </a:lnTo>
                  <a:lnTo>
                    <a:pt x="69463" y="0"/>
                  </a:lnTo>
                  <a:lnTo>
                    <a:pt x="277848"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83356" tIns="0" rIns="83354" bIns="104193"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17" name="Freeform: Shape 16">
              <a:extLst>
                <a:ext uri="{FF2B5EF4-FFF2-40B4-BE49-F238E27FC236}">
                  <a16:creationId xmlns:a16="http://schemas.microsoft.com/office/drawing/2014/main" id="{2BFDF21E-C56E-E789-C89D-67576CC06409}"/>
                </a:ext>
              </a:extLst>
            </p:cNvPr>
            <p:cNvSpPr/>
            <p:nvPr/>
          </p:nvSpPr>
          <p:spPr>
            <a:xfrm>
              <a:off x="1069676" y="3700846"/>
              <a:ext cx="4784784" cy="926163"/>
            </a:xfrm>
            <a:custGeom>
              <a:avLst/>
              <a:gdLst>
                <a:gd name="connsiteX0" fmla="*/ 0 w 4784784"/>
                <a:gd name="connsiteY0" fmla="*/ 92616 h 926163"/>
                <a:gd name="connsiteX1" fmla="*/ 92616 w 4784784"/>
                <a:gd name="connsiteY1" fmla="*/ 0 h 926163"/>
                <a:gd name="connsiteX2" fmla="*/ 4692168 w 4784784"/>
                <a:gd name="connsiteY2" fmla="*/ 0 h 926163"/>
                <a:gd name="connsiteX3" fmla="*/ 4784784 w 4784784"/>
                <a:gd name="connsiteY3" fmla="*/ 92616 h 926163"/>
                <a:gd name="connsiteX4" fmla="*/ 4784784 w 4784784"/>
                <a:gd name="connsiteY4" fmla="*/ 833547 h 926163"/>
                <a:gd name="connsiteX5" fmla="*/ 4692168 w 4784784"/>
                <a:gd name="connsiteY5" fmla="*/ 926163 h 926163"/>
                <a:gd name="connsiteX6" fmla="*/ 92616 w 4784784"/>
                <a:gd name="connsiteY6" fmla="*/ 926163 h 926163"/>
                <a:gd name="connsiteX7" fmla="*/ 0 w 4784784"/>
                <a:gd name="connsiteY7" fmla="*/ 833547 h 926163"/>
                <a:gd name="connsiteX8" fmla="*/ 0 w 4784784"/>
                <a:gd name="connsiteY8" fmla="*/ 92616 h 92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4784" h="926163">
                  <a:moveTo>
                    <a:pt x="0" y="92616"/>
                  </a:moveTo>
                  <a:cubicBezTo>
                    <a:pt x="0" y="41466"/>
                    <a:pt x="41466" y="0"/>
                    <a:pt x="92616" y="0"/>
                  </a:cubicBezTo>
                  <a:lnTo>
                    <a:pt x="4692168" y="0"/>
                  </a:lnTo>
                  <a:cubicBezTo>
                    <a:pt x="4743318" y="0"/>
                    <a:pt x="4784784" y="41466"/>
                    <a:pt x="4784784" y="92616"/>
                  </a:cubicBezTo>
                  <a:lnTo>
                    <a:pt x="4784784" y="833547"/>
                  </a:lnTo>
                  <a:cubicBezTo>
                    <a:pt x="4784784" y="884697"/>
                    <a:pt x="4743318" y="926163"/>
                    <a:pt x="4692168" y="926163"/>
                  </a:cubicBezTo>
                  <a:lnTo>
                    <a:pt x="92616" y="926163"/>
                  </a:lnTo>
                  <a:cubicBezTo>
                    <a:pt x="41466" y="926163"/>
                    <a:pt x="0" y="884697"/>
                    <a:pt x="0" y="833547"/>
                  </a:cubicBezTo>
                  <a:lnTo>
                    <a:pt x="0" y="92616"/>
                  </a:lnTo>
                  <a:close/>
                </a:path>
              </a:pathLst>
            </a:custGeom>
            <a:solidFill>
              <a:srgbClr val="DF7F2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8566" tIns="118566" rIns="118566" bIns="118566" numCol="1" spcCol="1270" anchor="ctr" anchorCtr="0">
              <a:noAutofit/>
            </a:bodyPr>
            <a:lstStyle/>
            <a:p>
              <a:pPr marL="0" lvl="0" indent="0" algn="ctr" defTabSz="1066800">
                <a:lnSpc>
                  <a:spcPct val="90000"/>
                </a:lnSpc>
                <a:spcBef>
                  <a:spcPct val="0"/>
                </a:spcBef>
                <a:spcAft>
                  <a:spcPct val="35000"/>
                </a:spcAft>
                <a:buNone/>
              </a:pPr>
              <a:r>
                <a:rPr lang="en-US" sz="2800" kern="1200" dirty="0"/>
                <a:t>FAFSA</a:t>
              </a:r>
            </a:p>
          </p:txBody>
        </p:sp>
        <p:sp>
          <p:nvSpPr>
            <p:cNvPr id="18" name="Freeform: Shape 17">
              <a:extLst>
                <a:ext uri="{FF2B5EF4-FFF2-40B4-BE49-F238E27FC236}">
                  <a16:creationId xmlns:a16="http://schemas.microsoft.com/office/drawing/2014/main" id="{E6AA137F-98A6-0FEB-9669-04BB2CDFD8FD}"/>
                </a:ext>
              </a:extLst>
            </p:cNvPr>
            <p:cNvSpPr/>
            <p:nvPr/>
          </p:nvSpPr>
          <p:spPr>
            <a:xfrm>
              <a:off x="3253681" y="4684894"/>
              <a:ext cx="416773" cy="347312"/>
            </a:xfrm>
            <a:custGeom>
              <a:avLst/>
              <a:gdLst>
                <a:gd name="connsiteX0" fmla="*/ 0 w 347311"/>
                <a:gd name="connsiteY0" fmla="*/ 83355 h 416773"/>
                <a:gd name="connsiteX1" fmla="*/ 173656 w 347311"/>
                <a:gd name="connsiteY1" fmla="*/ 83355 h 416773"/>
                <a:gd name="connsiteX2" fmla="*/ 173656 w 347311"/>
                <a:gd name="connsiteY2" fmla="*/ 0 h 416773"/>
                <a:gd name="connsiteX3" fmla="*/ 347311 w 347311"/>
                <a:gd name="connsiteY3" fmla="*/ 208387 h 416773"/>
                <a:gd name="connsiteX4" fmla="*/ 173656 w 347311"/>
                <a:gd name="connsiteY4" fmla="*/ 416773 h 416773"/>
                <a:gd name="connsiteX5" fmla="*/ 173656 w 347311"/>
                <a:gd name="connsiteY5" fmla="*/ 333418 h 416773"/>
                <a:gd name="connsiteX6" fmla="*/ 0 w 347311"/>
                <a:gd name="connsiteY6" fmla="*/ 333418 h 416773"/>
                <a:gd name="connsiteX7" fmla="*/ 0 w 347311"/>
                <a:gd name="connsiteY7" fmla="*/ 83355 h 41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311" h="416773">
                  <a:moveTo>
                    <a:pt x="277848" y="0"/>
                  </a:moveTo>
                  <a:lnTo>
                    <a:pt x="277848" y="208387"/>
                  </a:lnTo>
                  <a:lnTo>
                    <a:pt x="347311" y="208387"/>
                  </a:lnTo>
                  <a:lnTo>
                    <a:pt x="173655" y="416773"/>
                  </a:lnTo>
                  <a:lnTo>
                    <a:pt x="0" y="208387"/>
                  </a:lnTo>
                  <a:lnTo>
                    <a:pt x="69463" y="208387"/>
                  </a:lnTo>
                  <a:lnTo>
                    <a:pt x="69463" y="0"/>
                  </a:lnTo>
                  <a:lnTo>
                    <a:pt x="277848"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83356" tIns="1" rIns="83354" bIns="104193"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19" name="Freeform: Shape 18">
              <a:extLst>
                <a:ext uri="{FF2B5EF4-FFF2-40B4-BE49-F238E27FC236}">
                  <a16:creationId xmlns:a16="http://schemas.microsoft.com/office/drawing/2014/main" id="{45309380-8876-DC4D-0FA1-7DF53C644051}"/>
                </a:ext>
              </a:extLst>
            </p:cNvPr>
            <p:cNvSpPr/>
            <p:nvPr/>
          </p:nvSpPr>
          <p:spPr>
            <a:xfrm>
              <a:off x="1069676" y="5090092"/>
              <a:ext cx="4784784" cy="1172685"/>
            </a:xfrm>
            <a:custGeom>
              <a:avLst/>
              <a:gdLst>
                <a:gd name="connsiteX0" fmla="*/ 0 w 4784784"/>
                <a:gd name="connsiteY0" fmla="*/ 92616 h 926163"/>
                <a:gd name="connsiteX1" fmla="*/ 92616 w 4784784"/>
                <a:gd name="connsiteY1" fmla="*/ 0 h 926163"/>
                <a:gd name="connsiteX2" fmla="*/ 4692168 w 4784784"/>
                <a:gd name="connsiteY2" fmla="*/ 0 h 926163"/>
                <a:gd name="connsiteX3" fmla="*/ 4784784 w 4784784"/>
                <a:gd name="connsiteY3" fmla="*/ 92616 h 926163"/>
                <a:gd name="connsiteX4" fmla="*/ 4784784 w 4784784"/>
                <a:gd name="connsiteY4" fmla="*/ 833547 h 926163"/>
                <a:gd name="connsiteX5" fmla="*/ 4692168 w 4784784"/>
                <a:gd name="connsiteY5" fmla="*/ 926163 h 926163"/>
                <a:gd name="connsiteX6" fmla="*/ 92616 w 4784784"/>
                <a:gd name="connsiteY6" fmla="*/ 926163 h 926163"/>
                <a:gd name="connsiteX7" fmla="*/ 0 w 4784784"/>
                <a:gd name="connsiteY7" fmla="*/ 833547 h 926163"/>
                <a:gd name="connsiteX8" fmla="*/ 0 w 4784784"/>
                <a:gd name="connsiteY8" fmla="*/ 92616 h 92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4784" h="926163">
                  <a:moveTo>
                    <a:pt x="0" y="92616"/>
                  </a:moveTo>
                  <a:cubicBezTo>
                    <a:pt x="0" y="41466"/>
                    <a:pt x="41466" y="0"/>
                    <a:pt x="92616" y="0"/>
                  </a:cubicBezTo>
                  <a:lnTo>
                    <a:pt x="4692168" y="0"/>
                  </a:lnTo>
                  <a:cubicBezTo>
                    <a:pt x="4743318" y="0"/>
                    <a:pt x="4784784" y="41466"/>
                    <a:pt x="4784784" y="92616"/>
                  </a:cubicBezTo>
                  <a:lnTo>
                    <a:pt x="4784784" y="833547"/>
                  </a:lnTo>
                  <a:cubicBezTo>
                    <a:pt x="4784784" y="884697"/>
                    <a:pt x="4743318" y="926163"/>
                    <a:pt x="4692168" y="926163"/>
                  </a:cubicBezTo>
                  <a:lnTo>
                    <a:pt x="92616" y="926163"/>
                  </a:lnTo>
                  <a:cubicBezTo>
                    <a:pt x="41466" y="926163"/>
                    <a:pt x="0" y="884697"/>
                    <a:pt x="0" y="833547"/>
                  </a:cubicBezTo>
                  <a:lnTo>
                    <a:pt x="0" y="92616"/>
                  </a:lnTo>
                  <a:close/>
                </a:path>
              </a:pathLst>
            </a:custGeom>
            <a:solidFill>
              <a:srgbClr val="6DBE4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8566" tIns="118566" rIns="118566" bIns="118566" numCol="1" spcCol="1270" anchor="ctr" anchorCtr="0">
              <a:noAutofit/>
            </a:bodyPr>
            <a:lstStyle/>
            <a:p>
              <a:pPr marL="0" lvl="0" indent="0" algn="ctr" defTabSz="1066800">
                <a:lnSpc>
                  <a:spcPct val="90000"/>
                </a:lnSpc>
                <a:spcBef>
                  <a:spcPct val="0"/>
                </a:spcBef>
                <a:spcAft>
                  <a:spcPct val="35000"/>
                </a:spcAft>
                <a:buNone/>
              </a:pPr>
              <a:r>
                <a:rPr lang="en-US" sz="2800" kern="1200" dirty="0"/>
                <a:t>Manually Entered Data Block on ISIR = Non-FA-DDX Documentation Required</a:t>
              </a:r>
            </a:p>
          </p:txBody>
        </p:sp>
      </p:grpSp>
      <p:sp>
        <p:nvSpPr>
          <p:cNvPr id="3" name="Date Placeholder 2">
            <a:extLst>
              <a:ext uri="{FF2B5EF4-FFF2-40B4-BE49-F238E27FC236}">
                <a16:creationId xmlns:a16="http://schemas.microsoft.com/office/drawing/2014/main" id="{7B3602C6-0EFA-CA60-BA8D-E8F4E01DA67F}"/>
              </a:ext>
            </a:extLst>
          </p:cNvPr>
          <p:cNvSpPr>
            <a:spLocks noGrp="1"/>
          </p:cNvSpPr>
          <p:nvPr>
            <p:ph type="dt" sz="half" idx="10"/>
          </p:nvPr>
        </p:nvSpPr>
        <p:spPr/>
        <p:txBody>
          <a:bodyPr/>
          <a:lstStyle/>
          <a:p>
            <a:fld id="{C0167689-3D11-7940-A286-0A2E5E1214B0}" type="datetime1">
              <a:rPr lang="en-US" smtClean="0"/>
              <a:t>3/20/25</a:t>
            </a:fld>
            <a:endParaRPr lang="en-US" dirty="0"/>
          </a:p>
        </p:txBody>
      </p:sp>
    </p:spTree>
    <p:extLst>
      <p:ext uri="{BB962C8B-B14F-4D97-AF65-F5344CB8AC3E}">
        <p14:creationId xmlns:p14="http://schemas.microsoft.com/office/powerpoint/2010/main" val="3079078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34648-E45A-BA14-1D37-8BF61FC9BA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B15D95-3C59-91D5-592A-578F50C10064}"/>
              </a:ext>
            </a:extLst>
          </p:cNvPr>
          <p:cNvSpPr>
            <a:spLocks noGrp="1"/>
          </p:cNvSpPr>
          <p:nvPr>
            <p:ph type="title"/>
          </p:nvPr>
        </p:nvSpPr>
        <p:spPr>
          <a:xfrm>
            <a:off x="838200" y="12201"/>
            <a:ext cx="10515600" cy="1325563"/>
          </a:xfrm>
        </p:spPr>
        <p:txBody>
          <a:bodyPr/>
          <a:lstStyle/>
          <a:p>
            <a:r>
              <a:rPr lang="en-US" dirty="0"/>
              <a:t>Signed Copies of Tax Returns</a:t>
            </a:r>
          </a:p>
        </p:txBody>
      </p:sp>
      <p:sp>
        <p:nvSpPr>
          <p:cNvPr id="3" name="Content Placeholder 2">
            <a:extLst>
              <a:ext uri="{FF2B5EF4-FFF2-40B4-BE49-F238E27FC236}">
                <a16:creationId xmlns:a16="http://schemas.microsoft.com/office/drawing/2014/main" id="{BF02C5D3-016F-A209-BCB6-34AE69E55E7C}"/>
              </a:ext>
            </a:extLst>
          </p:cNvPr>
          <p:cNvSpPr>
            <a:spLocks noGrp="1"/>
          </p:cNvSpPr>
          <p:nvPr>
            <p:ph idx="1"/>
          </p:nvPr>
        </p:nvSpPr>
        <p:spPr/>
        <p:txBody>
          <a:bodyPr>
            <a:normAutofit/>
          </a:bodyPr>
          <a:lstStyle/>
          <a:p>
            <a:r>
              <a:rPr lang="en-US" dirty="0"/>
              <a:t>For IRS 1040, 1040-SR, and 1040-NR, applicable schedules are only Schedules 1 and 3</a:t>
            </a:r>
          </a:p>
          <a:p>
            <a:r>
              <a:rPr lang="en-US" dirty="0"/>
              <a:t>No other schedules or forms required for federal verification</a:t>
            </a:r>
          </a:p>
          <a:p>
            <a:r>
              <a:rPr lang="en-US" dirty="0"/>
              <a:t>For foreign tax returns, applicable schedules are any equivalents to IRS forms (if any)</a:t>
            </a:r>
          </a:p>
          <a:p>
            <a:r>
              <a:rPr lang="en-US" dirty="0"/>
              <a:t>Anytime Tax Return Transcript is required to complete verification, can accept signed copy of tax return with applicable schedules</a:t>
            </a:r>
          </a:p>
        </p:txBody>
      </p:sp>
      <p:sp>
        <p:nvSpPr>
          <p:cNvPr id="4" name="Date Placeholder 3">
            <a:extLst>
              <a:ext uri="{FF2B5EF4-FFF2-40B4-BE49-F238E27FC236}">
                <a16:creationId xmlns:a16="http://schemas.microsoft.com/office/drawing/2014/main" id="{6D69C23C-BB18-C0A4-636A-1E5C14E52A28}"/>
              </a:ext>
            </a:extLst>
          </p:cNvPr>
          <p:cNvSpPr>
            <a:spLocks noGrp="1"/>
          </p:cNvSpPr>
          <p:nvPr>
            <p:ph type="dt" sz="half" idx="10"/>
          </p:nvPr>
        </p:nvSpPr>
        <p:spPr/>
        <p:txBody>
          <a:bodyPr/>
          <a:lstStyle/>
          <a:p>
            <a:fld id="{5127A1B0-A77E-B54F-83E9-CDF8B647CB7E}" type="datetime1">
              <a:rPr lang="en-US" smtClean="0"/>
              <a:t>3/20/25</a:t>
            </a:fld>
            <a:endParaRPr lang="en-US" dirty="0"/>
          </a:p>
        </p:txBody>
      </p:sp>
    </p:spTree>
    <p:extLst>
      <p:ext uri="{BB962C8B-B14F-4D97-AF65-F5344CB8AC3E}">
        <p14:creationId xmlns:p14="http://schemas.microsoft.com/office/powerpoint/2010/main" val="3618080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ABC1A-FD93-2B1F-F3B3-7137D94E5E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099DFF-B482-C2EA-596E-13BF577C4A72}"/>
              </a:ext>
            </a:extLst>
          </p:cNvPr>
          <p:cNvSpPr>
            <a:spLocks noGrp="1"/>
          </p:cNvSpPr>
          <p:nvPr>
            <p:ph type="title"/>
          </p:nvPr>
        </p:nvSpPr>
        <p:spPr>
          <a:xfrm>
            <a:off x="838200" y="12201"/>
            <a:ext cx="10515600" cy="1325563"/>
          </a:xfrm>
        </p:spPr>
        <p:txBody>
          <a:bodyPr/>
          <a:lstStyle/>
          <a:p>
            <a:r>
              <a:rPr lang="en-US" dirty="0"/>
              <a:t>Scenario—Copies of Tax Returns</a:t>
            </a:r>
          </a:p>
        </p:txBody>
      </p:sp>
      <p:sp>
        <p:nvSpPr>
          <p:cNvPr id="3" name="Content Placeholder 2">
            <a:extLst>
              <a:ext uri="{FF2B5EF4-FFF2-40B4-BE49-F238E27FC236}">
                <a16:creationId xmlns:a16="http://schemas.microsoft.com/office/drawing/2014/main" id="{7EB32DA0-3F0C-C52B-846A-0F7528789861}"/>
              </a:ext>
            </a:extLst>
          </p:cNvPr>
          <p:cNvSpPr>
            <a:spLocks noGrp="1"/>
          </p:cNvSpPr>
          <p:nvPr>
            <p:ph idx="1"/>
          </p:nvPr>
        </p:nvSpPr>
        <p:spPr>
          <a:xfrm>
            <a:off x="3336758" y="1825625"/>
            <a:ext cx="8017042" cy="4351338"/>
          </a:xfrm>
        </p:spPr>
        <p:txBody>
          <a:bodyPr/>
          <a:lstStyle/>
          <a:p>
            <a:pPr marL="0" indent="0">
              <a:buNone/>
            </a:pPr>
            <a:r>
              <a:rPr lang="en-US" dirty="0"/>
              <a:t>To complete verification, the financial aid office requested a signed copy of </a:t>
            </a:r>
            <a:r>
              <a:rPr lang="en-US" dirty="0" err="1"/>
              <a:t>Piek</a:t>
            </a:r>
            <a:r>
              <a:rPr lang="en-US" dirty="0"/>
              <a:t> Lin’s tax return along with Schedules 1 and 3. The aid office did not receive any of these schedules.</a:t>
            </a:r>
          </a:p>
          <a:p>
            <a:pPr marL="0" indent="0">
              <a:buNone/>
            </a:pPr>
            <a:endParaRPr lang="en-US" dirty="0"/>
          </a:p>
          <a:p>
            <a:pPr marL="0" indent="0">
              <a:buNone/>
            </a:pPr>
            <a:r>
              <a:rPr lang="en-US" i="1" dirty="0"/>
              <a:t>How do you know if any of these schedules were filed or if you should have received any of these schedules from </a:t>
            </a:r>
            <a:r>
              <a:rPr lang="en-US" i="1" dirty="0" err="1"/>
              <a:t>Piek</a:t>
            </a:r>
            <a:r>
              <a:rPr lang="en-US" i="1" dirty="0"/>
              <a:t> Lin for verification?</a:t>
            </a:r>
          </a:p>
        </p:txBody>
      </p:sp>
      <p:pic>
        <p:nvPicPr>
          <p:cNvPr id="5" name="Picture 4">
            <a:extLst>
              <a:ext uri="{FF2B5EF4-FFF2-40B4-BE49-F238E27FC236}">
                <a16:creationId xmlns:a16="http://schemas.microsoft.com/office/drawing/2014/main" id="{1C104F11-B4D6-96D5-3BE1-FA2FD7BB5475}"/>
              </a:ext>
            </a:extLst>
          </p:cNvPr>
          <p:cNvPicPr>
            <a:picLocks noChangeAspect="1"/>
          </p:cNvPicPr>
          <p:nvPr/>
        </p:nvPicPr>
        <p:blipFill>
          <a:blip r:embed="rId3"/>
          <a:stretch>
            <a:fillRect/>
          </a:stretch>
        </p:blipFill>
        <p:spPr>
          <a:xfrm>
            <a:off x="726134" y="1118482"/>
            <a:ext cx="1952898" cy="5058481"/>
          </a:xfrm>
          <a:prstGeom prst="rect">
            <a:avLst/>
          </a:prstGeom>
        </p:spPr>
      </p:pic>
      <p:sp>
        <p:nvSpPr>
          <p:cNvPr id="4" name="Date Placeholder 3">
            <a:extLst>
              <a:ext uri="{FF2B5EF4-FFF2-40B4-BE49-F238E27FC236}">
                <a16:creationId xmlns:a16="http://schemas.microsoft.com/office/drawing/2014/main" id="{3F9A755E-FB88-A847-0989-32A9925C357B}"/>
              </a:ext>
            </a:extLst>
          </p:cNvPr>
          <p:cNvSpPr>
            <a:spLocks noGrp="1"/>
          </p:cNvSpPr>
          <p:nvPr>
            <p:ph type="dt" sz="half" idx="10"/>
          </p:nvPr>
        </p:nvSpPr>
        <p:spPr/>
        <p:txBody>
          <a:bodyPr/>
          <a:lstStyle/>
          <a:p>
            <a:fld id="{2B137920-7D38-FD4F-BFF5-575E01DAA19F}" type="datetime1">
              <a:rPr lang="en-US" smtClean="0"/>
              <a:t>3/20/25</a:t>
            </a:fld>
            <a:endParaRPr lang="en-US" dirty="0"/>
          </a:p>
        </p:txBody>
      </p:sp>
    </p:spTree>
    <p:extLst>
      <p:ext uri="{BB962C8B-B14F-4D97-AF65-F5344CB8AC3E}">
        <p14:creationId xmlns:p14="http://schemas.microsoft.com/office/powerpoint/2010/main" val="342739599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19530</TotalTime>
  <Words>2608</Words>
  <Application>Microsoft Macintosh PowerPoint</Application>
  <PresentationFormat>Widescreen</PresentationFormat>
  <Paragraphs>302</Paragraphs>
  <Slides>61</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Aptos</vt:lpstr>
      <vt:lpstr>Arial</vt:lpstr>
      <vt:lpstr>Calibri</vt:lpstr>
      <vt:lpstr>Trebuchet MS</vt:lpstr>
      <vt:lpstr>Verdana</vt:lpstr>
      <vt:lpstr>Wingdings</vt:lpstr>
      <vt:lpstr>Wingdings 3</vt:lpstr>
      <vt:lpstr>Facet</vt:lpstr>
      <vt:lpstr>Verification </vt:lpstr>
      <vt:lpstr>PowerPoint Presentation</vt:lpstr>
      <vt:lpstr>2025-26 Verification Requirements</vt:lpstr>
      <vt:lpstr>2025-26 Verification Tracking Groups</vt:lpstr>
      <vt:lpstr>Acceptable Documentation Income and Taxes Paid</vt:lpstr>
      <vt:lpstr>Verification FTI Transferred Via FA-DDX</vt:lpstr>
      <vt:lpstr>FA-DDX Versus Manual Entry</vt:lpstr>
      <vt:lpstr>Signed Copies of Tax Returns</vt:lpstr>
      <vt:lpstr>Scenario—Copies of Tax Returns</vt:lpstr>
      <vt:lpstr>Should I Have Received Schedules?</vt:lpstr>
      <vt:lpstr>Should I Have Received Schedule 1?</vt:lpstr>
      <vt:lpstr>PowerPoint Presentation</vt:lpstr>
      <vt:lpstr>Should I Have Received Schedule 1?</vt:lpstr>
      <vt:lpstr>PowerPoint Presentation</vt:lpstr>
      <vt:lpstr>Should I Have Received Schedule 3?</vt:lpstr>
      <vt:lpstr>PowerPoint Presentation</vt:lpstr>
      <vt:lpstr>Should I Have Received Schedule 2?</vt:lpstr>
      <vt:lpstr>PowerPoint Presentation</vt:lpstr>
      <vt:lpstr>Scenario—Tax Filer and Nonfiler</vt:lpstr>
      <vt:lpstr>PowerPoint Presentation</vt:lpstr>
      <vt:lpstr>Nonfilers and Income Earned from Work</vt:lpstr>
      <vt:lpstr>Nonfilers and Income Earned from Work</vt:lpstr>
      <vt:lpstr>PowerPoint Presentation</vt:lpstr>
      <vt:lpstr>2023 Tax Filing Thresholds</vt:lpstr>
      <vt:lpstr>Income Earned from Work (Earned Income)</vt:lpstr>
      <vt:lpstr>Foreign Nonfilers and Income Earned from Work</vt:lpstr>
      <vt:lpstr>Verification of Nonfiling</vt:lpstr>
      <vt:lpstr>PowerPoint Presentation</vt:lpstr>
      <vt:lpstr>Foreign Earned Income Exclusion</vt:lpstr>
      <vt:lpstr>Foreign Earned Income Exclusion</vt:lpstr>
      <vt:lpstr>PowerPoint Presentation</vt:lpstr>
      <vt:lpstr>IRS Tax-Related Identity Theft</vt:lpstr>
      <vt:lpstr>IRS Tax-Related Identity Theft</vt:lpstr>
      <vt:lpstr>PowerPoint Presentation</vt:lpstr>
      <vt:lpstr>Scenario—Amended Tax Returns</vt:lpstr>
      <vt:lpstr>Pop Quiz</vt:lpstr>
      <vt:lpstr>PowerPoint Presentation</vt:lpstr>
      <vt:lpstr>Amended Tax Returns</vt:lpstr>
      <vt:lpstr>Amended Tax Returns</vt:lpstr>
      <vt:lpstr>PowerPoint Presentation</vt:lpstr>
      <vt:lpstr>Parent of Record (Primary Parent)</vt:lpstr>
      <vt:lpstr>Parent of Record—Not Married to Each Other</vt:lpstr>
      <vt:lpstr>Scenario—Child Support</vt:lpstr>
      <vt:lpstr>Pop Quiz</vt:lpstr>
      <vt:lpstr>Parent of Record—Child Support</vt:lpstr>
      <vt:lpstr>Parent of Record (Primary Parent)</vt:lpstr>
      <vt:lpstr>Family Size</vt:lpstr>
      <vt:lpstr>Family Size—Dependent Student’s Parent(s)</vt:lpstr>
      <vt:lpstr>Family Size—Independent Student</vt:lpstr>
      <vt:lpstr>Family Size—Manually Updated</vt:lpstr>
      <vt:lpstr>Family Size—Unborn/Newborn Children</vt:lpstr>
      <vt:lpstr>Family Size—Verification</vt:lpstr>
      <vt:lpstr>PowerPoint Presentation</vt:lpstr>
      <vt:lpstr>Identity and Statement of Educational Purpose</vt:lpstr>
      <vt:lpstr>Identity and Statement of Educational Purpose</vt:lpstr>
      <vt:lpstr>Identity and Statement of Educational Purpose</vt:lpstr>
      <vt:lpstr>PowerPoint Presentation</vt:lpstr>
      <vt:lpstr>Verification Waiver 2025-26</vt:lpstr>
      <vt:lpstr>Student Who Is Confined or Incarcerated</vt:lpstr>
      <vt:lpstr>Confined or Incarcerated Students— Identity and Statement of Educational Purpose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Molly-Jo Schlichting</dc:creator>
  <cp:lastModifiedBy>Dana Kelly</cp:lastModifiedBy>
  <cp:revision>156</cp:revision>
  <cp:lastPrinted>2025-03-10T19:24:26Z</cp:lastPrinted>
  <dcterms:created xsi:type="dcterms:W3CDTF">2024-08-24T19:19:06Z</dcterms:created>
  <dcterms:modified xsi:type="dcterms:W3CDTF">2025-03-20T18:01:08Z</dcterms:modified>
</cp:coreProperties>
</file>