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handoutMasterIdLst>
    <p:handoutMasterId r:id="rId42"/>
  </p:handoutMasterIdLst>
  <p:sldIdLst>
    <p:sldId id="256" r:id="rId2"/>
    <p:sldId id="514" r:id="rId3"/>
    <p:sldId id="755" r:id="rId4"/>
    <p:sldId id="352" r:id="rId5"/>
    <p:sldId id="756" r:id="rId6"/>
    <p:sldId id="354" r:id="rId7"/>
    <p:sldId id="357" r:id="rId8"/>
    <p:sldId id="359" r:id="rId9"/>
    <p:sldId id="552" r:id="rId10"/>
    <p:sldId id="372" r:id="rId11"/>
    <p:sldId id="757" r:id="rId12"/>
    <p:sldId id="758" r:id="rId13"/>
    <p:sldId id="752" r:id="rId14"/>
    <p:sldId id="753" r:id="rId15"/>
    <p:sldId id="408" r:id="rId16"/>
    <p:sldId id="497" r:id="rId17"/>
    <p:sldId id="370" r:id="rId18"/>
    <p:sldId id="375" r:id="rId19"/>
    <p:sldId id="505" r:id="rId20"/>
    <p:sldId id="388" r:id="rId21"/>
    <p:sldId id="498" r:id="rId22"/>
    <p:sldId id="499" r:id="rId23"/>
    <p:sldId id="500" r:id="rId24"/>
    <p:sldId id="754" r:id="rId25"/>
    <p:sldId id="596" r:id="rId26"/>
    <p:sldId id="380" r:id="rId27"/>
    <p:sldId id="496" r:id="rId28"/>
    <p:sldId id="387" r:id="rId29"/>
    <p:sldId id="381" r:id="rId30"/>
    <p:sldId id="501" r:id="rId31"/>
    <p:sldId id="502" r:id="rId32"/>
    <p:sldId id="506" r:id="rId33"/>
    <p:sldId id="507" r:id="rId34"/>
    <p:sldId id="508" r:id="rId35"/>
    <p:sldId id="509" r:id="rId36"/>
    <p:sldId id="513" r:id="rId37"/>
    <p:sldId id="394" r:id="rId38"/>
    <p:sldId id="511" r:id="rId39"/>
    <p:sldId id="274" r:id="rId40"/>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F664754-5114-2590-EF63-0DF4B454A7DD}" name="Amanda Sharp" initials="AS" userId="S::sharpa@nasfaa.org::d8264232-e473-464d-8152-a948c20e1d55" providerId="AD"/>
  <p188:author id="{846D7C99-9693-0A3B-CFBC-F6F58D3D14F5}" name="Debra La Grone" initials="DLG" userId="S::lagroned@nasfaa.org::8ae4e4ee-2b87-428c-a5cd-b11307ef736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Debra LaGrone" initials="DL" lastIdx="13" clrIdx="0"/>
  <p:cmAuthor id="1" name="Susan Shogren" initials="SS" lastIdx="113" clrIdx="1"/>
  <p:cmAuthor id="2" name="Debra LaGrone" initials="DRL" lastIdx="5" clrIdx="2"/>
  <p:cmAuthor id="3" name="Debra La Grone" initials="DLG" lastIdx="63" clrIdx="3">
    <p:extLst>
      <p:ext uri="{19B8F6BF-5375-455C-9EA6-DF929625EA0E}">
        <p15:presenceInfo xmlns:p15="http://schemas.microsoft.com/office/powerpoint/2012/main" userId="S-1-5-21-530780909-28726180-930774774-35379" providerId="AD"/>
      </p:ext>
    </p:extLst>
  </p:cmAuthor>
  <p:cmAuthor id="4" name="Lissa Powell" initials="LP" lastIdx="17" clrIdx="4">
    <p:extLst>
      <p:ext uri="{19B8F6BF-5375-455C-9EA6-DF929625EA0E}">
        <p15:presenceInfo xmlns:p15="http://schemas.microsoft.com/office/powerpoint/2012/main" userId="S-1-5-21-530780909-28726180-930774774-38862" providerId="AD"/>
      </p:ext>
    </p:extLst>
  </p:cmAuthor>
  <p:cmAuthor id="5" name="Debra La Grone" initials="DLG [2]" lastIdx="1" clrIdx="5">
    <p:extLst>
      <p:ext uri="{19B8F6BF-5375-455C-9EA6-DF929625EA0E}">
        <p15:presenceInfo xmlns:p15="http://schemas.microsoft.com/office/powerpoint/2012/main" userId="Debra La Grone" providerId="None"/>
      </p:ext>
    </p:extLst>
  </p:cmAuthor>
  <p:cmAuthor id="6" name="Debra La Grone" initials="DLG [3]" lastIdx="72" clrIdx="6">
    <p:extLst>
      <p:ext uri="{19B8F6BF-5375-455C-9EA6-DF929625EA0E}">
        <p15:presenceInfo xmlns:p15="http://schemas.microsoft.com/office/powerpoint/2012/main" userId="S::lagroned@nasfaa.org::8ae4e4ee-2b87-428c-a5cd-b11307ef736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B99"/>
    <a:srgbClr val="004E7D"/>
    <a:srgbClr val="58595B"/>
    <a:srgbClr val="DE7E26"/>
    <a:srgbClr val="6DBE4B"/>
    <a:srgbClr val="F939B4"/>
    <a:srgbClr val="7FA3CF"/>
    <a:srgbClr val="D0D8E8"/>
    <a:srgbClr val="DBE5F1"/>
    <a:srgbClr val="D5DC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893" autoAdjust="0"/>
    <p:restoredTop sz="93160" autoAdjust="0"/>
  </p:normalViewPr>
  <p:slideViewPr>
    <p:cSldViewPr>
      <p:cViewPr varScale="1">
        <p:scale>
          <a:sx n="55" d="100"/>
          <a:sy n="55" d="100"/>
        </p:scale>
        <p:origin x="883" y="3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70" d="100"/>
        <a:sy n="170" d="100"/>
      </p:scale>
      <p:origin x="0" y="-17789"/>
    </p:cViewPr>
  </p:sorterViewPr>
  <p:notesViewPr>
    <p:cSldViewPr>
      <p:cViewPr varScale="1">
        <p:scale>
          <a:sx n="78" d="100"/>
          <a:sy n="78" d="100"/>
        </p:scale>
        <p:origin x="3852" y="8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48" Type="http://schemas.microsoft.com/office/2018/10/relationships/authors" Targe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947050-4262-45E3-A737-E2F5CF7BF939}"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20277F6A-DD20-4AAF-83FC-CE061A7A7017}">
      <dgm:prSet phldrT="[Text]" custT="1"/>
      <dgm:spPr>
        <a:solidFill>
          <a:srgbClr val="DE7E26"/>
        </a:solidFill>
        <a:ln>
          <a:noFill/>
        </a:ln>
        <a:effectLst>
          <a:outerShdw blurRad="50800" dist="38100" dir="2700000" algn="tl" rotWithShape="0">
            <a:prstClr val="black">
              <a:alpha val="40000"/>
            </a:prstClr>
          </a:outerShdw>
        </a:effectLst>
      </dgm:spPr>
      <dgm:t>
        <a:bodyPr/>
        <a:lstStyle/>
        <a:p>
          <a:r>
            <a:rPr lang="en-US" sz="2800" dirty="0">
              <a:latin typeface="Arial" panose="020B0604020202020204" pitchFamily="34" charset="0"/>
              <a:cs typeface="Arial" panose="020B0604020202020204" pitchFamily="34" charset="0"/>
            </a:rPr>
            <a:t>Withdrawal</a:t>
          </a:r>
        </a:p>
      </dgm:t>
    </dgm:pt>
    <dgm:pt modelId="{E80F4E5D-020D-44F9-8E8D-358F987EE092}" type="parTrans" cxnId="{9F00E565-C6D3-4B0B-8086-5080B7D28804}">
      <dgm:prSet/>
      <dgm:spPr/>
      <dgm:t>
        <a:bodyPr/>
        <a:lstStyle/>
        <a:p>
          <a:endParaRPr lang="en-US">
            <a:latin typeface="Arial" panose="020B0604020202020204" pitchFamily="34" charset="0"/>
            <a:cs typeface="Arial" panose="020B0604020202020204" pitchFamily="34" charset="0"/>
          </a:endParaRPr>
        </a:p>
      </dgm:t>
    </dgm:pt>
    <dgm:pt modelId="{72548148-A7A1-42A3-81C1-62C8A09D63E3}" type="sibTrans" cxnId="{9F00E565-C6D3-4B0B-8086-5080B7D28804}">
      <dgm:prSet/>
      <dgm:spPr/>
      <dgm:t>
        <a:bodyPr/>
        <a:lstStyle/>
        <a:p>
          <a:endParaRPr lang="en-US">
            <a:latin typeface="Arial" panose="020B0604020202020204" pitchFamily="34" charset="0"/>
            <a:cs typeface="Arial" panose="020B0604020202020204" pitchFamily="34" charset="0"/>
          </a:endParaRPr>
        </a:p>
      </dgm:t>
    </dgm:pt>
    <dgm:pt modelId="{20B05A43-6B91-4677-BFD4-2EB25AAD4508}">
      <dgm:prSet phldrT="[Text]"/>
      <dgm:spPr>
        <a:noFill/>
        <a:ln>
          <a:noFill/>
        </a:ln>
      </dgm:spPr>
      <dgm:t>
        <a:bodyPr/>
        <a:lstStyle/>
        <a:p>
          <a:pPr>
            <a:lnSpc>
              <a:spcPct val="100000"/>
            </a:lnSpc>
            <a:spcAft>
              <a:spcPts val="600"/>
            </a:spcAft>
          </a:pPr>
          <a:r>
            <a:rPr lang="en-US" dirty="0">
              <a:latin typeface="Arial" panose="020B0604020202020204" pitchFamily="34" charset="0"/>
              <a:cs typeface="Arial" panose="020B0604020202020204" pitchFamily="34" charset="0"/>
            </a:rPr>
            <a:t>Student ceased attendance in all classes during payment period/period of enrollment</a:t>
          </a:r>
        </a:p>
      </dgm:t>
    </dgm:pt>
    <dgm:pt modelId="{D8040246-0982-41A0-8A86-122DF1ADCFE4}" type="parTrans" cxnId="{401BB877-EF36-4679-93C3-81BA247BC8EE}">
      <dgm:prSet/>
      <dgm:spPr/>
      <dgm:t>
        <a:bodyPr/>
        <a:lstStyle/>
        <a:p>
          <a:endParaRPr lang="en-US">
            <a:latin typeface="Arial" panose="020B0604020202020204" pitchFamily="34" charset="0"/>
            <a:cs typeface="Arial" panose="020B0604020202020204" pitchFamily="34" charset="0"/>
          </a:endParaRPr>
        </a:p>
      </dgm:t>
    </dgm:pt>
    <dgm:pt modelId="{E856A874-7C59-4B8D-9B36-536DBCBC436D}" type="sibTrans" cxnId="{401BB877-EF36-4679-93C3-81BA247BC8EE}">
      <dgm:prSet/>
      <dgm:spPr/>
      <dgm:t>
        <a:bodyPr/>
        <a:lstStyle/>
        <a:p>
          <a:endParaRPr lang="en-US">
            <a:latin typeface="Arial" panose="020B0604020202020204" pitchFamily="34" charset="0"/>
            <a:cs typeface="Arial" panose="020B0604020202020204" pitchFamily="34" charset="0"/>
          </a:endParaRPr>
        </a:p>
      </dgm:t>
    </dgm:pt>
    <dgm:pt modelId="{028DBAB7-FF89-40A2-811E-CA2775F82057}">
      <dgm:prSet phldrT="[Text]" custT="1"/>
      <dgm:spPr>
        <a:solidFill>
          <a:srgbClr val="6DBE4B"/>
        </a:solidFill>
        <a:ln>
          <a:noFill/>
        </a:ln>
        <a:effectLst>
          <a:outerShdw blurRad="50800" dist="38100" dir="2700000" algn="tl" rotWithShape="0">
            <a:prstClr val="black">
              <a:alpha val="40000"/>
            </a:prstClr>
          </a:outerShdw>
        </a:effectLst>
      </dgm:spPr>
      <dgm:t>
        <a:bodyPr/>
        <a:lstStyle/>
        <a:p>
          <a:r>
            <a:rPr lang="en-US" sz="2800" dirty="0">
              <a:latin typeface="Arial" panose="020B0604020202020204" pitchFamily="34" charset="0"/>
              <a:cs typeface="Arial" panose="020B0604020202020204" pitchFamily="34" charset="0"/>
            </a:rPr>
            <a:t>Title IV Recipient</a:t>
          </a:r>
        </a:p>
      </dgm:t>
    </dgm:pt>
    <dgm:pt modelId="{B0AB0E2C-89AC-4D09-AE80-27EC5D6A1B7A}" type="parTrans" cxnId="{F84668C7-94AA-4B00-BA1E-C513CF3B29D7}">
      <dgm:prSet/>
      <dgm:spPr/>
      <dgm:t>
        <a:bodyPr/>
        <a:lstStyle/>
        <a:p>
          <a:endParaRPr lang="en-US">
            <a:latin typeface="Arial" panose="020B0604020202020204" pitchFamily="34" charset="0"/>
            <a:cs typeface="Arial" panose="020B0604020202020204" pitchFamily="34" charset="0"/>
          </a:endParaRPr>
        </a:p>
      </dgm:t>
    </dgm:pt>
    <dgm:pt modelId="{2FF20407-E123-4D61-BE09-E75C865E6BD7}" type="sibTrans" cxnId="{F84668C7-94AA-4B00-BA1E-C513CF3B29D7}">
      <dgm:prSet/>
      <dgm:spPr/>
      <dgm:t>
        <a:bodyPr/>
        <a:lstStyle/>
        <a:p>
          <a:endParaRPr lang="en-US">
            <a:latin typeface="Arial" panose="020B0604020202020204" pitchFamily="34" charset="0"/>
            <a:cs typeface="Arial" panose="020B0604020202020204" pitchFamily="34" charset="0"/>
          </a:endParaRPr>
        </a:p>
      </dgm:t>
    </dgm:pt>
    <dgm:pt modelId="{11DC8F95-E621-408C-89B4-4563FBDA354E}">
      <dgm:prSet phldrT="[Text]"/>
      <dgm:spPr>
        <a:noFill/>
        <a:ln>
          <a:noFill/>
        </a:ln>
      </dgm:spPr>
      <dgm:t>
        <a:bodyPr/>
        <a:lstStyle/>
        <a:p>
          <a:pPr>
            <a:lnSpc>
              <a:spcPct val="100000"/>
            </a:lnSpc>
            <a:spcAft>
              <a:spcPts val="600"/>
            </a:spcAft>
          </a:pPr>
          <a:r>
            <a:rPr lang="en-US" dirty="0">
              <a:latin typeface="Arial" panose="020B0604020202020204" pitchFamily="34" charset="0"/>
              <a:cs typeface="Arial" panose="020B0604020202020204" pitchFamily="34" charset="0"/>
            </a:rPr>
            <a:t>Received federal grant    or loan funds</a:t>
          </a:r>
        </a:p>
      </dgm:t>
    </dgm:pt>
    <dgm:pt modelId="{098779D9-E9E4-4257-B8EB-EFC378FFA801}" type="parTrans" cxnId="{21F1395D-6F26-49FA-966E-EE7422FA6A60}">
      <dgm:prSet/>
      <dgm:spPr/>
      <dgm:t>
        <a:bodyPr/>
        <a:lstStyle/>
        <a:p>
          <a:endParaRPr lang="en-US">
            <a:latin typeface="Arial" panose="020B0604020202020204" pitchFamily="34" charset="0"/>
            <a:cs typeface="Arial" panose="020B0604020202020204" pitchFamily="34" charset="0"/>
          </a:endParaRPr>
        </a:p>
      </dgm:t>
    </dgm:pt>
    <dgm:pt modelId="{8895068F-53ED-4091-B00C-E09184316EEA}" type="sibTrans" cxnId="{21F1395D-6F26-49FA-966E-EE7422FA6A60}">
      <dgm:prSet/>
      <dgm:spPr/>
      <dgm:t>
        <a:bodyPr/>
        <a:lstStyle/>
        <a:p>
          <a:endParaRPr lang="en-US">
            <a:latin typeface="Arial" panose="020B0604020202020204" pitchFamily="34" charset="0"/>
            <a:cs typeface="Arial" panose="020B0604020202020204" pitchFamily="34" charset="0"/>
          </a:endParaRPr>
        </a:p>
      </dgm:t>
    </dgm:pt>
    <dgm:pt modelId="{EE7E6CA7-0FCD-4A62-B0E2-43D4FFB7CADB}">
      <dgm:prSet phldrT="[Text]" custT="1"/>
      <dgm:spPr>
        <a:solidFill>
          <a:srgbClr val="004E7D"/>
        </a:solidFill>
        <a:ln>
          <a:noFill/>
        </a:ln>
        <a:effectLst>
          <a:outerShdw blurRad="50800" dist="38100" dir="2700000" algn="tl" rotWithShape="0">
            <a:prstClr val="black">
              <a:alpha val="40000"/>
            </a:prstClr>
          </a:outerShdw>
        </a:effectLst>
      </dgm:spPr>
      <dgm:t>
        <a:bodyPr/>
        <a:lstStyle/>
        <a:p>
          <a:r>
            <a:rPr lang="en-US" sz="2800" dirty="0">
              <a:latin typeface="Arial" panose="020B0604020202020204" pitchFamily="34" charset="0"/>
              <a:cs typeface="Arial" panose="020B0604020202020204" pitchFamily="34" charset="0"/>
            </a:rPr>
            <a:t>Title IV Aid</a:t>
          </a:r>
        </a:p>
      </dgm:t>
    </dgm:pt>
    <dgm:pt modelId="{06AC9245-408D-4AD5-AD3A-917AB6B0152E}" type="parTrans" cxnId="{58CE6222-27D5-4BD2-8322-636568DBE96C}">
      <dgm:prSet/>
      <dgm:spPr/>
      <dgm:t>
        <a:bodyPr/>
        <a:lstStyle/>
        <a:p>
          <a:endParaRPr lang="en-US">
            <a:latin typeface="Arial" panose="020B0604020202020204" pitchFamily="34" charset="0"/>
            <a:cs typeface="Arial" panose="020B0604020202020204" pitchFamily="34" charset="0"/>
          </a:endParaRPr>
        </a:p>
      </dgm:t>
    </dgm:pt>
    <dgm:pt modelId="{905CAE55-0335-463E-86DB-6E490B21924C}" type="sibTrans" cxnId="{58CE6222-27D5-4BD2-8322-636568DBE96C}">
      <dgm:prSet/>
      <dgm:spPr/>
      <dgm:t>
        <a:bodyPr/>
        <a:lstStyle/>
        <a:p>
          <a:endParaRPr lang="en-US">
            <a:latin typeface="Arial" panose="020B0604020202020204" pitchFamily="34" charset="0"/>
            <a:cs typeface="Arial" panose="020B0604020202020204" pitchFamily="34" charset="0"/>
          </a:endParaRPr>
        </a:p>
      </dgm:t>
    </dgm:pt>
    <dgm:pt modelId="{2FDBED70-5FBC-4292-848B-3D8A36890235}">
      <dgm:prSet phldrT="[Text]"/>
      <dgm:spPr>
        <a:noFill/>
        <a:ln>
          <a:noFill/>
        </a:ln>
      </dgm:spPr>
      <dgm:t>
        <a:bodyPr/>
        <a:lstStyle/>
        <a:p>
          <a:pPr>
            <a:lnSpc>
              <a:spcPct val="100000"/>
            </a:lnSpc>
            <a:spcAft>
              <a:spcPts val="600"/>
            </a:spcAft>
          </a:pPr>
          <a:r>
            <a:rPr lang="en-US" dirty="0">
              <a:latin typeface="Arial" panose="020B0604020202020204" pitchFamily="34" charset="0"/>
              <a:cs typeface="Arial" panose="020B0604020202020204" pitchFamily="34" charset="0"/>
            </a:rPr>
            <a:t>Subject to R2T4:</a:t>
          </a:r>
        </a:p>
      </dgm:t>
    </dgm:pt>
    <dgm:pt modelId="{BFB2DD5B-A835-49AC-9C9B-91D0589D2DEE}" type="parTrans" cxnId="{BA22760B-3D54-44C9-BAAC-71A72F5767EE}">
      <dgm:prSet/>
      <dgm:spPr/>
      <dgm:t>
        <a:bodyPr/>
        <a:lstStyle/>
        <a:p>
          <a:endParaRPr lang="en-US">
            <a:latin typeface="Arial" panose="020B0604020202020204" pitchFamily="34" charset="0"/>
            <a:cs typeface="Arial" panose="020B0604020202020204" pitchFamily="34" charset="0"/>
          </a:endParaRPr>
        </a:p>
      </dgm:t>
    </dgm:pt>
    <dgm:pt modelId="{6DD62E21-B046-4C7D-B5EB-B185ADE788EC}" type="sibTrans" cxnId="{BA22760B-3D54-44C9-BAAC-71A72F5767EE}">
      <dgm:prSet/>
      <dgm:spPr/>
      <dgm:t>
        <a:bodyPr/>
        <a:lstStyle/>
        <a:p>
          <a:endParaRPr lang="en-US">
            <a:latin typeface="Arial" panose="020B0604020202020204" pitchFamily="34" charset="0"/>
            <a:cs typeface="Arial" panose="020B0604020202020204" pitchFamily="34" charset="0"/>
          </a:endParaRPr>
        </a:p>
      </dgm:t>
    </dgm:pt>
    <dgm:pt modelId="{890572DF-0DCB-4466-94C1-B67292DF825B}">
      <dgm:prSet phldrT="[Text]"/>
      <dgm:spPr>
        <a:noFill/>
        <a:ln>
          <a:noFill/>
        </a:ln>
      </dgm:spPr>
      <dgm:t>
        <a:bodyPr/>
        <a:lstStyle/>
        <a:p>
          <a:pPr>
            <a:lnSpc>
              <a:spcPct val="100000"/>
            </a:lnSpc>
            <a:spcAft>
              <a:spcPts val="600"/>
            </a:spcAft>
          </a:pPr>
          <a:r>
            <a:rPr lang="en-US" dirty="0">
              <a:latin typeface="Arial" panose="020B0604020202020204" pitchFamily="34" charset="0"/>
              <a:cs typeface="Arial" panose="020B0604020202020204" pitchFamily="34" charset="0"/>
            </a:rPr>
            <a:t>Meets the requirements  to receive a late disbursement of federal grant or loan funds</a:t>
          </a:r>
        </a:p>
      </dgm:t>
    </dgm:pt>
    <dgm:pt modelId="{E1583B57-57B7-4D0B-B051-ABC0F11F35B6}" type="parTrans" cxnId="{2BBA36B9-2758-4A6C-8E4B-572BEEF41A66}">
      <dgm:prSet/>
      <dgm:spPr/>
      <dgm:t>
        <a:bodyPr/>
        <a:lstStyle/>
        <a:p>
          <a:endParaRPr lang="en-US">
            <a:latin typeface="Arial" panose="020B0604020202020204" pitchFamily="34" charset="0"/>
            <a:cs typeface="Arial" panose="020B0604020202020204" pitchFamily="34" charset="0"/>
          </a:endParaRPr>
        </a:p>
      </dgm:t>
    </dgm:pt>
    <dgm:pt modelId="{E4119F62-C07C-4EC3-942F-038FC54C15E4}" type="sibTrans" cxnId="{2BBA36B9-2758-4A6C-8E4B-572BEEF41A66}">
      <dgm:prSet/>
      <dgm:spPr/>
      <dgm:t>
        <a:bodyPr/>
        <a:lstStyle/>
        <a:p>
          <a:endParaRPr lang="en-US">
            <a:latin typeface="Arial" panose="020B0604020202020204" pitchFamily="34" charset="0"/>
            <a:cs typeface="Arial" panose="020B0604020202020204" pitchFamily="34" charset="0"/>
          </a:endParaRPr>
        </a:p>
      </dgm:t>
    </dgm:pt>
    <dgm:pt modelId="{ED3158B6-0FB1-4CFC-B6F6-2A9A0E963017}">
      <dgm:prSet/>
      <dgm:spPr/>
      <dgm:t>
        <a:bodyPr/>
        <a:lstStyle/>
        <a:p>
          <a:pPr>
            <a:lnSpc>
              <a:spcPct val="100000"/>
            </a:lnSpc>
            <a:spcAft>
              <a:spcPts val="600"/>
            </a:spcAft>
          </a:pPr>
          <a:r>
            <a:rPr lang="en-US" dirty="0">
              <a:latin typeface="Arial" panose="020B0604020202020204" pitchFamily="34" charset="0"/>
              <a:cs typeface="Arial" panose="020B0604020202020204" pitchFamily="34" charset="0"/>
            </a:rPr>
            <a:t>Non-Title IV aid is exempt</a:t>
          </a:r>
        </a:p>
      </dgm:t>
    </dgm:pt>
    <dgm:pt modelId="{2FB7C398-0439-40A2-BCA2-69A7891DC26C}" type="parTrans" cxnId="{BCA7C788-ADEF-48D3-960A-C0B0716B557E}">
      <dgm:prSet/>
      <dgm:spPr/>
      <dgm:t>
        <a:bodyPr/>
        <a:lstStyle/>
        <a:p>
          <a:endParaRPr lang="en-US"/>
        </a:p>
      </dgm:t>
    </dgm:pt>
    <dgm:pt modelId="{3C8BB9DF-7D76-4B1B-8D7D-028AC805EDEF}" type="sibTrans" cxnId="{BCA7C788-ADEF-48D3-960A-C0B0716B557E}">
      <dgm:prSet/>
      <dgm:spPr/>
      <dgm:t>
        <a:bodyPr/>
        <a:lstStyle/>
        <a:p>
          <a:endParaRPr lang="en-US"/>
        </a:p>
      </dgm:t>
    </dgm:pt>
    <dgm:pt modelId="{9EA3A45A-E50B-CE4C-A9E2-39770710A313}">
      <dgm:prSet phldrT="[Text]"/>
      <dgm:spPr>
        <a:noFill/>
        <a:ln>
          <a:noFill/>
        </a:ln>
      </dgm:spPr>
      <dgm:t>
        <a:bodyPr/>
        <a:lstStyle/>
        <a:p>
          <a:pPr>
            <a:lnSpc>
              <a:spcPct val="100000"/>
            </a:lnSpc>
            <a:spcAft>
              <a:spcPts val="600"/>
            </a:spcAft>
            <a:buFont typeface="Wingdings" pitchFamily="2" charset="2"/>
            <a:buChar char="Ø"/>
          </a:pPr>
          <a:r>
            <a:rPr lang="en-US" dirty="0">
              <a:latin typeface="Arial" panose="020B0604020202020204" pitchFamily="34" charset="0"/>
              <a:cs typeface="Arial" panose="020B0604020202020204" pitchFamily="34" charset="0"/>
            </a:rPr>
            <a:t>FSEOG</a:t>
          </a:r>
        </a:p>
      </dgm:t>
    </dgm:pt>
    <dgm:pt modelId="{4C7DD7D9-56C3-4D4A-BA14-1B85A79739A1}" type="parTrans" cxnId="{AB8DE7DE-3D3B-E241-8E3B-0D7B46D23EA6}">
      <dgm:prSet/>
      <dgm:spPr/>
      <dgm:t>
        <a:bodyPr/>
        <a:lstStyle/>
        <a:p>
          <a:endParaRPr lang="en-US"/>
        </a:p>
      </dgm:t>
    </dgm:pt>
    <dgm:pt modelId="{5B87649A-4D30-5E45-A892-4D6A816F9454}" type="sibTrans" cxnId="{AB8DE7DE-3D3B-E241-8E3B-0D7B46D23EA6}">
      <dgm:prSet/>
      <dgm:spPr/>
      <dgm:t>
        <a:bodyPr/>
        <a:lstStyle/>
        <a:p>
          <a:endParaRPr lang="en-US"/>
        </a:p>
      </dgm:t>
    </dgm:pt>
    <dgm:pt modelId="{6F153128-BA0D-DA4B-9491-6F6BABAC189A}">
      <dgm:prSet phldrT="[Text]"/>
      <dgm:spPr>
        <a:noFill/>
        <a:ln>
          <a:noFill/>
        </a:ln>
      </dgm:spPr>
      <dgm:t>
        <a:bodyPr/>
        <a:lstStyle/>
        <a:p>
          <a:pPr>
            <a:lnSpc>
              <a:spcPct val="100000"/>
            </a:lnSpc>
            <a:spcAft>
              <a:spcPts val="600"/>
            </a:spcAft>
            <a:buFont typeface="Wingdings" pitchFamily="2" charset="2"/>
            <a:buChar char="Ø"/>
          </a:pPr>
          <a:r>
            <a:rPr lang="en-US" dirty="0">
              <a:latin typeface="Arial" panose="020B0604020202020204" pitchFamily="34" charset="0"/>
              <a:cs typeface="Arial" panose="020B0604020202020204" pitchFamily="34" charset="0"/>
            </a:rPr>
            <a:t>Direct Loan</a:t>
          </a:r>
        </a:p>
      </dgm:t>
    </dgm:pt>
    <dgm:pt modelId="{6F1448CB-1CCC-264D-B10C-FAD9972E450A}" type="parTrans" cxnId="{2C033870-1F8E-8947-A278-63DC1BAEF599}">
      <dgm:prSet/>
      <dgm:spPr/>
      <dgm:t>
        <a:bodyPr/>
        <a:lstStyle/>
        <a:p>
          <a:endParaRPr lang="en-US"/>
        </a:p>
      </dgm:t>
    </dgm:pt>
    <dgm:pt modelId="{9BCD3CD4-7A69-3A4A-8881-A0A476E282F0}" type="sibTrans" cxnId="{2C033870-1F8E-8947-A278-63DC1BAEF599}">
      <dgm:prSet/>
      <dgm:spPr/>
      <dgm:t>
        <a:bodyPr/>
        <a:lstStyle/>
        <a:p>
          <a:endParaRPr lang="en-US"/>
        </a:p>
      </dgm:t>
    </dgm:pt>
    <dgm:pt modelId="{89992E3C-5792-C649-AC6A-408A512FF9C9}">
      <dgm:prSet phldrT="[Text]"/>
      <dgm:spPr>
        <a:noFill/>
        <a:ln>
          <a:noFill/>
        </a:ln>
      </dgm:spPr>
      <dgm:t>
        <a:bodyPr/>
        <a:lstStyle/>
        <a:p>
          <a:pPr>
            <a:lnSpc>
              <a:spcPct val="100000"/>
            </a:lnSpc>
            <a:spcAft>
              <a:spcPts val="600"/>
            </a:spcAft>
            <a:buFont typeface="Wingdings" pitchFamily="2" charset="2"/>
            <a:buChar char="Ø"/>
          </a:pPr>
          <a:r>
            <a:rPr lang="en-US" dirty="0">
              <a:latin typeface="Arial" panose="020B0604020202020204" pitchFamily="34" charset="0"/>
              <a:cs typeface="Arial" panose="020B0604020202020204" pitchFamily="34" charset="0"/>
            </a:rPr>
            <a:t>TEACH Grant</a:t>
          </a:r>
        </a:p>
      </dgm:t>
    </dgm:pt>
    <dgm:pt modelId="{292D57EC-34A0-CE4F-931E-37BE6AC98894}" type="parTrans" cxnId="{36252EEF-769E-7C49-95C5-8FA0805484B2}">
      <dgm:prSet/>
      <dgm:spPr/>
      <dgm:t>
        <a:bodyPr/>
        <a:lstStyle/>
        <a:p>
          <a:endParaRPr lang="en-US"/>
        </a:p>
      </dgm:t>
    </dgm:pt>
    <dgm:pt modelId="{F82CD1AB-749F-4647-A05D-71E68FF84D6B}" type="sibTrans" cxnId="{36252EEF-769E-7C49-95C5-8FA0805484B2}">
      <dgm:prSet/>
      <dgm:spPr/>
      <dgm:t>
        <a:bodyPr/>
        <a:lstStyle/>
        <a:p>
          <a:endParaRPr lang="en-US"/>
        </a:p>
      </dgm:t>
    </dgm:pt>
    <dgm:pt modelId="{7352C955-E1DC-3B45-96E3-51F69800F48C}">
      <dgm:prSet phldrT="[Text]"/>
      <dgm:spPr>
        <a:noFill/>
        <a:ln>
          <a:noFill/>
        </a:ln>
      </dgm:spPr>
      <dgm:t>
        <a:bodyPr/>
        <a:lstStyle/>
        <a:p>
          <a:pPr>
            <a:lnSpc>
              <a:spcPct val="100000"/>
            </a:lnSpc>
            <a:spcAft>
              <a:spcPts val="600"/>
            </a:spcAft>
            <a:buFont typeface="Wingdings" pitchFamily="2" charset="2"/>
            <a:buChar char="Ø"/>
          </a:pPr>
          <a:r>
            <a:rPr lang="en-US" dirty="0">
              <a:latin typeface="Arial" panose="020B0604020202020204" pitchFamily="34" charset="0"/>
              <a:cs typeface="Arial" panose="020B0604020202020204" pitchFamily="34" charset="0"/>
            </a:rPr>
            <a:t>Federal Pell Grant</a:t>
          </a:r>
        </a:p>
      </dgm:t>
    </dgm:pt>
    <dgm:pt modelId="{B7194A28-F342-6A42-8EA2-85CD4EA067D0}" type="parTrans" cxnId="{22E4C6F3-6A4C-464A-B77A-1394D0B7454C}">
      <dgm:prSet/>
      <dgm:spPr/>
      <dgm:t>
        <a:bodyPr/>
        <a:lstStyle/>
        <a:p>
          <a:endParaRPr lang="en-US"/>
        </a:p>
      </dgm:t>
    </dgm:pt>
    <dgm:pt modelId="{07799807-EBC8-B94B-8A2C-860D2B21C2B6}" type="sibTrans" cxnId="{22E4C6F3-6A4C-464A-B77A-1394D0B7454C}">
      <dgm:prSet/>
      <dgm:spPr/>
      <dgm:t>
        <a:bodyPr/>
        <a:lstStyle/>
        <a:p>
          <a:endParaRPr lang="en-US"/>
        </a:p>
      </dgm:t>
    </dgm:pt>
    <dgm:pt modelId="{DB393FF0-F6A8-444F-939A-5514DD9E0570}" type="pres">
      <dgm:prSet presAssocID="{04947050-4262-45E3-A737-E2F5CF7BF939}" presName="Name0" presStyleCnt="0">
        <dgm:presLayoutVars>
          <dgm:dir/>
          <dgm:animLvl val="lvl"/>
          <dgm:resizeHandles val="exact"/>
        </dgm:presLayoutVars>
      </dgm:prSet>
      <dgm:spPr/>
    </dgm:pt>
    <dgm:pt modelId="{5BB174B9-78C7-4B91-B4BF-EE6FCB8A0191}" type="pres">
      <dgm:prSet presAssocID="{20277F6A-DD20-4AAF-83FC-CE061A7A7017}" presName="composite" presStyleCnt="0"/>
      <dgm:spPr/>
    </dgm:pt>
    <dgm:pt modelId="{40BB740B-9320-489E-835A-BD6440CF2C02}" type="pres">
      <dgm:prSet presAssocID="{20277F6A-DD20-4AAF-83FC-CE061A7A7017}" presName="parTx" presStyleLbl="alignNode1" presStyleIdx="0" presStyleCnt="3" custLinFactNeighborX="980" custLinFactNeighborY="-10427">
        <dgm:presLayoutVars>
          <dgm:chMax val="0"/>
          <dgm:chPref val="0"/>
          <dgm:bulletEnabled val="1"/>
        </dgm:presLayoutVars>
      </dgm:prSet>
      <dgm:spPr/>
    </dgm:pt>
    <dgm:pt modelId="{2BA4A5C8-0E1A-4D3F-9B4F-2B9AB7B70FC4}" type="pres">
      <dgm:prSet presAssocID="{20277F6A-DD20-4AAF-83FC-CE061A7A7017}" presName="desTx" presStyleLbl="alignAccFollowNode1" presStyleIdx="0" presStyleCnt="3" custScaleY="99244" custLinFactNeighborX="980" custLinFactNeighborY="-2455">
        <dgm:presLayoutVars>
          <dgm:bulletEnabled val="1"/>
        </dgm:presLayoutVars>
      </dgm:prSet>
      <dgm:spPr/>
    </dgm:pt>
    <dgm:pt modelId="{F61A5B6C-D87F-40EA-A648-697518F57505}" type="pres">
      <dgm:prSet presAssocID="{72548148-A7A1-42A3-81C1-62C8A09D63E3}" presName="space" presStyleCnt="0"/>
      <dgm:spPr/>
    </dgm:pt>
    <dgm:pt modelId="{0153866E-B5BD-4730-94D1-1AE1AC4A4DD1}" type="pres">
      <dgm:prSet presAssocID="{028DBAB7-FF89-40A2-811E-CA2775F82057}" presName="composite" presStyleCnt="0"/>
      <dgm:spPr/>
    </dgm:pt>
    <dgm:pt modelId="{B2C54777-5338-4B01-A6E9-43DE1978681A}" type="pres">
      <dgm:prSet presAssocID="{028DBAB7-FF89-40A2-811E-CA2775F82057}" presName="parTx" presStyleLbl="alignNode1" presStyleIdx="1" presStyleCnt="3" custLinFactNeighborX="490" custLinFactNeighborY="-10427">
        <dgm:presLayoutVars>
          <dgm:chMax val="0"/>
          <dgm:chPref val="0"/>
          <dgm:bulletEnabled val="1"/>
        </dgm:presLayoutVars>
      </dgm:prSet>
      <dgm:spPr/>
    </dgm:pt>
    <dgm:pt modelId="{B0E420EF-7965-438D-95CD-A060C83A2964}" type="pres">
      <dgm:prSet presAssocID="{028DBAB7-FF89-40A2-811E-CA2775F82057}" presName="desTx" presStyleLbl="alignAccFollowNode1" presStyleIdx="1" presStyleCnt="3" custScaleY="99244" custLinFactNeighborX="490" custLinFactNeighborY="-2455">
        <dgm:presLayoutVars>
          <dgm:bulletEnabled val="1"/>
        </dgm:presLayoutVars>
      </dgm:prSet>
      <dgm:spPr/>
    </dgm:pt>
    <dgm:pt modelId="{F9FF59B2-BE4C-4831-8B87-483C9444DCBE}" type="pres">
      <dgm:prSet presAssocID="{2FF20407-E123-4D61-BE09-E75C865E6BD7}" presName="space" presStyleCnt="0"/>
      <dgm:spPr/>
    </dgm:pt>
    <dgm:pt modelId="{3362876A-4140-448B-B7FF-D6D742C37E75}" type="pres">
      <dgm:prSet presAssocID="{EE7E6CA7-0FCD-4A62-B0E2-43D4FFB7CADB}" presName="composite" presStyleCnt="0"/>
      <dgm:spPr/>
    </dgm:pt>
    <dgm:pt modelId="{40F4390E-745B-49B7-B47D-573F4F8441BC}" type="pres">
      <dgm:prSet presAssocID="{EE7E6CA7-0FCD-4A62-B0E2-43D4FFB7CADB}" presName="parTx" presStyleLbl="alignNode1" presStyleIdx="2" presStyleCnt="3" custLinFactNeighborY="-10427">
        <dgm:presLayoutVars>
          <dgm:chMax val="0"/>
          <dgm:chPref val="0"/>
          <dgm:bulletEnabled val="1"/>
        </dgm:presLayoutVars>
      </dgm:prSet>
      <dgm:spPr/>
    </dgm:pt>
    <dgm:pt modelId="{515D5483-7253-4476-B6C1-5FCE96497C1D}" type="pres">
      <dgm:prSet presAssocID="{EE7E6CA7-0FCD-4A62-B0E2-43D4FFB7CADB}" presName="desTx" presStyleLbl="alignAccFollowNode1" presStyleIdx="2" presStyleCnt="3" custScaleY="99244" custLinFactNeighborY="-2455">
        <dgm:presLayoutVars>
          <dgm:bulletEnabled val="1"/>
        </dgm:presLayoutVars>
      </dgm:prSet>
      <dgm:spPr/>
    </dgm:pt>
  </dgm:ptLst>
  <dgm:cxnLst>
    <dgm:cxn modelId="{F23D2E05-15DD-4B38-AA36-5C650B1D9DC7}" type="presOf" srcId="{20277F6A-DD20-4AAF-83FC-CE061A7A7017}" destId="{40BB740B-9320-489E-835A-BD6440CF2C02}" srcOrd="0" destOrd="0" presId="urn:microsoft.com/office/officeart/2005/8/layout/hList1"/>
    <dgm:cxn modelId="{BA22760B-3D54-44C9-BAAC-71A72F5767EE}" srcId="{EE7E6CA7-0FCD-4A62-B0E2-43D4FFB7CADB}" destId="{2FDBED70-5FBC-4292-848B-3D8A36890235}" srcOrd="0" destOrd="0" parTransId="{BFB2DD5B-A835-49AC-9C9B-91D0589D2DEE}" sibTransId="{6DD62E21-B046-4C7D-B5EB-B185ADE788EC}"/>
    <dgm:cxn modelId="{3859A50B-76EB-6E4E-8B48-B732DE45A7E3}" type="presOf" srcId="{89992E3C-5792-C649-AC6A-408A512FF9C9}" destId="{515D5483-7253-4476-B6C1-5FCE96497C1D}" srcOrd="0" destOrd="2" presId="urn:microsoft.com/office/officeart/2005/8/layout/hList1"/>
    <dgm:cxn modelId="{30E6A90B-218F-4E02-ACA0-63F752DDF630}" type="presOf" srcId="{20B05A43-6B91-4677-BFD4-2EB25AAD4508}" destId="{2BA4A5C8-0E1A-4D3F-9B4F-2B9AB7B70FC4}" srcOrd="0" destOrd="0" presId="urn:microsoft.com/office/officeart/2005/8/layout/hList1"/>
    <dgm:cxn modelId="{A7EF9119-2A28-4CDF-892B-E2920CB01584}" type="presOf" srcId="{11DC8F95-E621-408C-89B4-4563FBDA354E}" destId="{B0E420EF-7965-438D-95CD-A060C83A2964}" srcOrd="0" destOrd="0" presId="urn:microsoft.com/office/officeart/2005/8/layout/hList1"/>
    <dgm:cxn modelId="{E5B4D020-1D8D-A649-8FCA-2B08AAD1ADD6}" type="presOf" srcId="{7352C955-E1DC-3B45-96E3-51F69800F48C}" destId="{515D5483-7253-4476-B6C1-5FCE96497C1D}" srcOrd="0" destOrd="1" presId="urn:microsoft.com/office/officeart/2005/8/layout/hList1"/>
    <dgm:cxn modelId="{58CE6222-27D5-4BD2-8322-636568DBE96C}" srcId="{04947050-4262-45E3-A737-E2F5CF7BF939}" destId="{EE7E6CA7-0FCD-4A62-B0E2-43D4FFB7CADB}" srcOrd="2" destOrd="0" parTransId="{06AC9245-408D-4AD5-AD3A-917AB6B0152E}" sibTransId="{905CAE55-0335-463E-86DB-6E490B21924C}"/>
    <dgm:cxn modelId="{41AD3526-94D6-4A80-8A19-A98BF390A070}" type="presOf" srcId="{028DBAB7-FF89-40A2-811E-CA2775F82057}" destId="{B2C54777-5338-4B01-A6E9-43DE1978681A}" srcOrd="0" destOrd="0" presId="urn:microsoft.com/office/officeart/2005/8/layout/hList1"/>
    <dgm:cxn modelId="{21F1395D-6F26-49FA-966E-EE7422FA6A60}" srcId="{028DBAB7-FF89-40A2-811E-CA2775F82057}" destId="{11DC8F95-E621-408C-89B4-4563FBDA354E}" srcOrd="0" destOrd="0" parTransId="{098779D9-E9E4-4257-B8EB-EFC378FFA801}" sibTransId="{8895068F-53ED-4091-B00C-E09184316EEA}"/>
    <dgm:cxn modelId="{9F00E565-C6D3-4B0B-8086-5080B7D28804}" srcId="{04947050-4262-45E3-A737-E2F5CF7BF939}" destId="{20277F6A-DD20-4AAF-83FC-CE061A7A7017}" srcOrd="0" destOrd="0" parTransId="{E80F4E5D-020D-44F9-8E8D-358F987EE092}" sibTransId="{72548148-A7A1-42A3-81C1-62C8A09D63E3}"/>
    <dgm:cxn modelId="{2C033870-1F8E-8947-A278-63DC1BAEF599}" srcId="{2FDBED70-5FBC-4292-848B-3D8A36890235}" destId="{6F153128-BA0D-DA4B-9491-6F6BABAC189A}" srcOrd="3" destOrd="0" parTransId="{6F1448CB-1CCC-264D-B10C-FAD9972E450A}" sibTransId="{9BCD3CD4-7A69-3A4A-8881-A0A476E282F0}"/>
    <dgm:cxn modelId="{A4676757-1DA9-4F6F-97D6-977F9D91EB80}" type="presOf" srcId="{ED3158B6-0FB1-4CFC-B6F6-2A9A0E963017}" destId="{515D5483-7253-4476-B6C1-5FCE96497C1D}" srcOrd="0" destOrd="5" presId="urn:microsoft.com/office/officeart/2005/8/layout/hList1"/>
    <dgm:cxn modelId="{401BB877-EF36-4679-93C3-81BA247BC8EE}" srcId="{20277F6A-DD20-4AAF-83FC-CE061A7A7017}" destId="{20B05A43-6B91-4677-BFD4-2EB25AAD4508}" srcOrd="0" destOrd="0" parTransId="{D8040246-0982-41A0-8A86-122DF1ADCFE4}" sibTransId="{E856A874-7C59-4B8D-9B36-536DBCBC436D}"/>
    <dgm:cxn modelId="{1467657C-4CCA-4DC2-BBD0-C8532CF4C2DF}" type="presOf" srcId="{EE7E6CA7-0FCD-4A62-B0E2-43D4FFB7CADB}" destId="{40F4390E-745B-49B7-B47D-573F4F8441BC}" srcOrd="0" destOrd="0" presId="urn:microsoft.com/office/officeart/2005/8/layout/hList1"/>
    <dgm:cxn modelId="{BCA7C788-ADEF-48D3-960A-C0B0716B557E}" srcId="{EE7E6CA7-0FCD-4A62-B0E2-43D4FFB7CADB}" destId="{ED3158B6-0FB1-4CFC-B6F6-2A9A0E963017}" srcOrd="1" destOrd="0" parTransId="{2FB7C398-0439-40A2-BCA2-69A7891DC26C}" sibTransId="{3C8BB9DF-7D76-4B1B-8D7D-028AC805EDEF}"/>
    <dgm:cxn modelId="{0B7AB78D-FA13-1146-BEE4-8F264495A42A}" type="presOf" srcId="{9EA3A45A-E50B-CE4C-A9E2-39770710A313}" destId="{515D5483-7253-4476-B6C1-5FCE96497C1D}" srcOrd="0" destOrd="3" presId="urn:microsoft.com/office/officeart/2005/8/layout/hList1"/>
    <dgm:cxn modelId="{F2FBD698-642C-4A1A-A502-579781AF06EA}" type="presOf" srcId="{890572DF-0DCB-4466-94C1-B67292DF825B}" destId="{B0E420EF-7965-438D-95CD-A060C83A2964}" srcOrd="0" destOrd="1" presId="urn:microsoft.com/office/officeart/2005/8/layout/hList1"/>
    <dgm:cxn modelId="{A638F19D-CE36-478E-A1B6-EFD2FFBE5B39}" type="presOf" srcId="{2FDBED70-5FBC-4292-848B-3D8A36890235}" destId="{515D5483-7253-4476-B6C1-5FCE96497C1D}" srcOrd="0" destOrd="0" presId="urn:microsoft.com/office/officeart/2005/8/layout/hList1"/>
    <dgm:cxn modelId="{0FBBB3AC-9C27-4195-BBA1-DBC19452E5E7}" type="presOf" srcId="{04947050-4262-45E3-A737-E2F5CF7BF939}" destId="{DB393FF0-F6A8-444F-939A-5514DD9E0570}" srcOrd="0" destOrd="0" presId="urn:microsoft.com/office/officeart/2005/8/layout/hList1"/>
    <dgm:cxn modelId="{2BBA36B9-2758-4A6C-8E4B-572BEEF41A66}" srcId="{028DBAB7-FF89-40A2-811E-CA2775F82057}" destId="{890572DF-0DCB-4466-94C1-B67292DF825B}" srcOrd="1" destOrd="0" parTransId="{E1583B57-57B7-4D0B-B051-ABC0F11F35B6}" sibTransId="{E4119F62-C07C-4EC3-942F-038FC54C15E4}"/>
    <dgm:cxn modelId="{F84668C7-94AA-4B00-BA1E-C513CF3B29D7}" srcId="{04947050-4262-45E3-A737-E2F5CF7BF939}" destId="{028DBAB7-FF89-40A2-811E-CA2775F82057}" srcOrd="1" destOrd="0" parTransId="{B0AB0E2C-89AC-4D09-AE80-27EC5D6A1B7A}" sibTransId="{2FF20407-E123-4D61-BE09-E75C865E6BD7}"/>
    <dgm:cxn modelId="{AB8DE7DE-3D3B-E241-8E3B-0D7B46D23EA6}" srcId="{2FDBED70-5FBC-4292-848B-3D8A36890235}" destId="{9EA3A45A-E50B-CE4C-A9E2-39770710A313}" srcOrd="2" destOrd="0" parTransId="{4C7DD7D9-56C3-4D4A-BA14-1B85A79739A1}" sibTransId="{5B87649A-4D30-5E45-A892-4D6A816F9454}"/>
    <dgm:cxn modelId="{57D14FEE-4CD3-8E40-AD54-18AF119BCFA3}" type="presOf" srcId="{6F153128-BA0D-DA4B-9491-6F6BABAC189A}" destId="{515D5483-7253-4476-B6C1-5FCE96497C1D}" srcOrd="0" destOrd="4" presId="urn:microsoft.com/office/officeart/2005/8/layout/hList1"/>
    <dgm:cxn modelId="{36252EEF-769E-7C49-95C5-8FA0805484B2}" srcId="{2FDBED70-5FBC-4292-848B-3D8A36890235}" destId="{89992E3C-5792-C649-AC6A-408A512FF9C9}" srcOrd="1" destOrd="0" parTransId="{292D57EC-34A0-CE4F-931E-37BE6AC98894}" sibTransId="{F82CD1AB-749F-4647-A05D-71E68FF84D6B}"/>
    <dgm:cxn modelId="{22E4C6F3-6A4C-464A-B77A-1394D0B7454C}" srcId="{2FDBED70-5FBC-4292-848B-3D8A36890235}" destId="{7352C955-E1DC-3B45-96E3-51F69800F48C}" srcOrd="0" destOrd="0" parTransId="{B7194A28-F342-6A42-8EA2-85CD4EA067D0}" sibTransId="{07799807-EBC8-B94B-8A2C-860D2B21C2B6}"/>
    <dgm:cxn modelId="{229C94B8-E2D8-44E1-95AD-91F50EA13D40}" type="presParOf" srcId="{DB393FF0-F6A8-444F-939A-5514DD9E0570}" destId="{5BB174B9-78C7-4B91-B4BF-EE6FCB8A0191}" srcOrd="0" destOrd="0" presId="urn:microsoft.com/office/officeart/2005/8/layout/hList1"/>
    <dgm:cxn modelId="{81642BCF-B571-47B8-9BEE-05C1DBF7C593}" type="presParOf" srcId="{5BB174B9-78C7-4B91-B4BF-EE6FCB8A0191}" destId="{40BB740B-9320-489E-835A-BD6440CF2C02}" srcOrd="0" destOrd="0" presId="urn:microsoft.com/office/officeart/2005/8/layout/hList1"/>
    <dgm:cxn modelId="{C5B5BE21-B4EB-4B6A-AD44-6276622FF620}" type="presParOf" srcId="{5BB174B9-78C7-4B91-B4BF-EE6FCB8A0191}" destId="{2BA4A5C8-0E1A-4D3F-9B4F-2B9AB7B70FC4}" srcOrd="1" destOrd="0" presId="urn:microsoft.com/office/officeart/2005/8/layout/hList1"/>
    <dgm:cxn modelId="{5A58DBFD-D945-4FD4-BDF8-104555074EAD}" type="presParOf" srcId="{DB393FF0-F6A8-444F-939A-5514DD9E0570}" destId="{F61A5B6C-D87F-40EA-A648-697518F57505}" srcOrd="1" destOrd="0" presId="urn:microsoft.com/office/officeart/2005/8/layout/hList1"/>
    <dgm:cxn modelId="{4D21BF6D-3A5E-4DB2-8334-4B82F4F02C73}" type="presParOf" srcId="{DB393FF0-F6A8-444F-939A-5514DD9E0570}" destId="{0153866E-B5BD-4730-94D1-1AE1AC4A4DD1}" srcOrd="2" destOrd="0" presId="urn:microsoft.com/office/officeart/2005/8/layout/hList1"/>
    <dgm:cxn modelId="{204C9095-49AA-4899-ABAA-C1FFFA82B1DB}" type="presParOf" srcId="{0153866E-B5BD-4730-94D1-1AE1AC4A4DD1}" destId="{B2C54777-5338-4B01-A6E9-43DE1978681A}" srcOrd="0" destOrd="0" presId="urn:microsoft.com/office/officeart/2005/8/layout/hList1"/>
    <dgm:cxn modelId="{64F30CD9-9C79-4CB8-8E00-6E2F0152AF0B}" type="presParOf" srcId="{0153866E-B5BD-4730-94D1-1AE1AC4A4DD1}" destId="{B0E420EF-7965-438D-95CD-A060C83A2964}" srcOrd="1" destOrd="0" presId="urn:microsoft.com/office/officeart/2005/8/layout/hList1"/>
    <dgm:cxn modelId="{72A1FF89-05E9-4ED8-B865-20760DAE3C57}" type="presParOf" srcId="{DB393FF0-F6A8-444F-939A-5514DD9E0570}" destId="{F9FF59B2-BE4C-4831-8B87-483C9444DCBE}" srcOrd="3" destOrd="0" presId="urn:microsoft.com/office/officeart/2005/8/layout/hList1"/>
    <dgm:cxn modelId="{B9EA79E8-8848-4D1B-998B-2785832723B0}" type="presParOf" srcId="{DB393FF0-F6A8-444F-939A-5514DD9E0570}" destId="{3362876A-4140-448B-B7FF-D6D742C37E75}" srcOrd="4" destOrd="0" presId="urn:microsoft.com/office/officeart/2005/8/layout/hList1"/>
    <dgm:cxn modelId="{373B05CC-107E-45BB-9B5B-EF323BC1C29A}" type="presParOf" srcId="{3362876A-4140-448B-B7FF-D6D742C37E75}" destId="{40F4390E-745B-49B7-B47D-573F4F8441BC}" srcOrd="0" destOrd="0" presId="urn:microsoft.com/office/officeart/2005/8/layout/hList1"/>
    <dgm:cxn modelId="{90958C94-42CA-4F58-B36F-D9BE90371B53}" type="presParOf" srcId="{3362876A-4140-448B-B7FF-D6D742C37E75}" destId="{515D5483-7253-4476-B6C1-5FCE96497C1D}"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2C42F63-C9AB-4100-9993-CE3A41258B20}"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EC425FB2-A1A3-4DEF-BE6B-252CDC1DD6DC}">
      <dgm:prSet phldrT="[Text]"/>
      <dgm:spPr>
        <a:solidFill>
          <a:srgbClr val="004E7D"/>
        </a:solidFill>
        <a:ln>
          <a:noFill/>
        </a:ln>
        <a:effectLst>
          <a:outerShdw blurRad="50800" dist="38100" dir="2700000" algn="tl" rotWithShape="0">
            <a:prstClr val="black">
              <a:alpha val="40000"/>
            </a:prstClr>
          </a:outerShdw>
        </a:effectLst>
      </dgm:spPr>
      <dgm:t>
        <a:bodyPr/>
        <a:lstStyle/>
        <a:p>
          <a:r>
            <a:rPr lang="en-US" dirty="0">
              <a:latin typeface="Arial" panose="020B0604020202020204" pitchFamily="34" charset="0"/>
              <a:cs typeface="Arial" panose="020B0604020202020204" pitchFamily="34" charset="0"/>
            </a:rPr>
            <a:t>Credit hour</a:t>
          </a:r>
        </a:p>
      </dgm:t>
    </dgm:pt>
    <dgm:pt modelId="{634FE686-A509-4C5C-9A79-08815240FCD3}" type="parTrans" cxnId="{07555650-1EFF-472F-A5D8-21A47E4C881B}">
      <dgm:prSet/>
      <dgm:spPr/>
      <dgm:t>
        <a:bodyPr/>
        <a:lstStyle/>
        <a:p>
          <a:endParaRPr lang="en-US">
            <a:latin typeface="Arial" panose="020B0604020202020204" pitchFamily="34" charset="0"/>
            <a:cs typeface="Arial" panose="020B0604020202020204" pitchFamily="34" charset="0"/>
          </a:endParaRPr>
        </a:p>
      </dgm:t>
    </dgm:pt>
    <dgm:pt modelId="{B847680F-E0E7-44D9-944B-A9E7A71A9195}" type="sibTrans" cxnId="{07555650-1EFF-472F-A5D8-21A47E4C881B}">
      <dgm:prSet/>
      <dgm:spPr/>
      <dgm:t>
        <a:bodyPr/>
        <a:lstStyle/>
        <a:p>
          <a:endParaRPr lang="en-US">
            <a:latin typeface="Arial" panose="020B0604020202020204" pitchFamily="34" charset="0"/>
            <a:cs typeface="Arial" panose="020B0604020202020204" pitchFamily="34" charset="0"/>
          </a:endParaRPr>
        </a:p>
      </dgm:t>
    </dgm:pt>
    <dgm:pt modelId="{7A0FAFCE-CC7E-482F-9165-C7E616393CAF}">
      <dgm:prSet phldrT="[Text]"/>
      <dgm:spPr>
        <a:solidFill>
          <a:srgbClr val="DE7E26"/>
        </a:solidFill>
        <a:ln>
          <a:noFill/>
        </a:ln>
        <a:effectLst>
          <a:outerShdw blurRad="50800" dist="38100" dir="2700000" algn="tl" rotWithShape="0">
            <a:prstClr val="black">
              <a:alpha val="40000"/>
            </a:prstClr>
          </a:outerShdw>
        </a:effectLst>
      </dgm:spPr>
      <dgm:t>
        <a:bodyPr/>
        <a:lstStyle/>
        <a:p>
          <a:r>
            <a:rPr lang="en-US" dirty="0">
              <a:latin typeface="Arial" panose="020B0604020202020204" pitchFamily="34" charset="0"/>
              <a:cs typeface="Arial" panose="020B0604020202020204" pitchFamily="34" charset="0"/>
            </a:rPr>
            <a:t>Clock hour</a:t>
          </a:r>
        </a:p>
      </dgm:t>
    </dgm:pt>
    <dgm:pt modelId="{93FE08A7-63BD-47BD-AE4D-E9F8487799E5}" type="parTrans" cxnId="{EF7791AD-6BCF-452E-BD62-F8C39F045945}">
      <dgm:prSet/>
      <dgm:spPr/>
      <dgm:t>
        <a:bodyPr/>
        <a:lstStyle/>
        <a:p>
          <a:endParaRPr lang="en-US">
            <a:latin typeface="Arial" panose="020B0604020202020204" pitchFamily="34" charset="0"/>
            <a:cs typeface="Arial" panose="020B0604020202020204" pitchFamily="34" charset="0"/>
          </a:endParaRPr>
        </a:p>
      </dgm:t>
    </dgm:pt>
    <dgm:pt modelId="{BFA92231-A623-4B6E-86CE-078020BCFC50}" type="sibTrans" cxnId="{EF7791AD-6BCF-452E-BD62-F8C39F045945}">
      <dgm:prSet/>
      <dgm:spPr/>
      <dgm:t>
        <a:bodyPr/>
        <a:lstStyle/>
        <a:p>
          <a:endParaRPr lang="en-US">
            <a:latin typeface="Arial" panose="020B0604020202020204" pitchFamily="34" charset="0"/>
            <a:cs typeface="Arial" panose="020B0604020202020204" pitchFamily="34" charset="0"/>
          </a:endParaRPr>
        </a:p>
      </dgm:t>
    </dgm:pt>
    <dgm:pt modelId="{52BD0596-9D33-449E-BAAA-E57276D01AB5}">
      <dgm:prSet phldrT="[Text]"/>
      <dgm:spPr>
        <a:solidFill>
          <a:srgbClr val="6DBE4B"/>
        </a:solidFill>
        <a:ln>
          <a:noFill/>
        </a:ln>
        <a:effectLst>
          <a:outerShdw blurRad="50800" dist="38100" dir="2700000" algn="tl" rotWithShape="0">
            <a:prstClr val="black">
              <a:alpha val="40000"/>
            </a:prstClr>
          </a:outerShdw>
        </a:effectLst>
      </dgm:spPr>
      <dgm:t>
        <a:bodyPr/>
        <a:lstStyle/>
        <a:p>
          <a:r>
            <a:rPr lang="en-US" dirty="0">
              <a:latin typeface="Arial" panose="020B0604020202020204" pitchFamily="34" charset="0"/>
              <a:cs typeface="Arial" panose="020B0604020202020204" pitchFamily="34" charset="0"/>
            </a:rPr>
            <a:t>Standard term and Nonstandard term, excluding Subscription-based</a:t>
          </a:r>
        </a:p>
      </dgm:t>
    </dgm:pt>
    <dgm:pt modelId="{DBCD5408-DBD5-42FE-A8E9-146700DAB406}" type="parTrans" cxnId="{BEF71E42-6859-4BC0-A7DE-996F075F7796}">
      <dgm:prSet/>
      <dgm:spPr/>
      <dgm:t>
        <a:bodyPr/>
        <a:lstStyle/>
        <a:p>
          <a:endParaRPr lang="en-US">
            <a:latin typeface="Arial" panose="020B0604020202020204" pitchFamily="34" charset="0"/>
            <a:cs typeface="Arial" panose="020B0604020202020204" pitchFamily="34" charset="0"/>
          </a:endParaRPr>
        </a:p>
      </dgm:t>
    </dgm:pt>
    <dgm:pt modelId="{65FE7288-D464-4F9D-AF05-1ED499961C04}" type="sibTrans" cxnId="{BEF71E42-6859-4BC0-A7DE-996F075F7796}">
      <dgm:prSet/>
      <dgm:spPr/>
      <dgm:t>
        <a:bodyPr/>
        <a:lstStyle/>
        <a:p>
          <a:endParaRPr lang="en-US">
            <a:latin typeface="Arial" panose="020B0604020202020204" pitchFamily="34" charset="0"/>
            <a:cs typeface="Arial" panose="020B0604020202020204" pitchFamily="34" charset="0"/>
          </a:endParaRPr>
        </a:p>
      </dgm:t>
    </dgm:pt>
    <dgm:pt modelId="{C7637AF1-1280-4047-A7DC-0943A56FC47A}">
      <dgm:prSet phldrT="[Text]"/>
      <dgm:spPr>
        <a:solidFill>
          <a:srgbClr val="58595B"/>
        </a:solidFill>
        <a:ln>
          <a:noFill/>
        </a:ln>
        <a:effectLst>
          <a:outerShdw blurRad="50800" dist="38100" dir="2700000" algn="tl" rotWithShape="0">
            <a:prstClr val="black">
              <a:alpha val="40000"/>
            </a:prstClr>
          </a:outerShdw>
        </a:effectLst>
      </dgm:spPr>
      <dgm:t>
        <a:bodyPr/>
        <a:lstStyle/>
        <a:p>
          <a:r>
            <a:rPr lang="en-US" dirty="0">
              <a:latin typeface="Arial" panose="020B0604020202020204" pitchFamily="34" charset="0"/>
              <a:cs typeface="Arial" panose="020B0604020202020204" pitchFamily="34" charset="0"/>
            </a:rPr>
            <a:t>Module</a:t>
          </a:r>
        </a:p>
      </dgm:t>
    </dgm:pt>
    <dgm:pt modelId="{C432D878-7AEA-43EB-AA4D-A3212D1DCA72}" type="parTrans" cxnId="{B8CC9A71-F279-4592-B00A-8E8136D0C5D3}">
      <dgm:prSet/>
      <dgm:spPr/>
      <dgm:t>
        <a:bodyPr/>
        <a:lstStyle/>
        <a:p>
          <a:endParaRPr lang="en-US">
            <a:latin typeface="Arial" panose="020B0604020202020204" pitchFamily="34" charset="0"/>
            <a:cs typeface="Arial" panose="020B0604020202020204" pitchFamily="34" charset="0"/>
          </a:endParaRPr>
        </a:p>
      </dgm:t>
    </dgm:pt>
    <dgm:pt modelId="{066A1F2E-09F3-4EC2-8AEF-D83739DB86C7}" type="sibTrans" cxnId="{B8CC9A71-F279-4592-B00A-8E8136D0C5D3}">
      <dgm:prSet/>
      <dgm:spPr/>
      <dgm:t>
        <a:bodyPr/>
        <a:lstStyle/>
        <a:p>
          <a:endParaRPr lang="en-US">
            <a:latin typeface="Arial" panose="020B0604020202020204" pitchFamily="34" charset="0"/>
            <a:cs typeface="Arial" panose="020B0604020202020204" pitchFamily="34" charset="0"/>
          </a:endParaRPr>
        </a:p>
      </dgm:t>
    </dgm:pt>
    <dgm:pt modelId="{E98B5320-FCAD-46A0-AC25-609221A4624D}">
      <dgm:prSet phldrT="[Text]"/>
      <dgm:spPr>
        <a:solidFill>
          <a:srgbClr val="B94197"/>
        </a:solidFill>
        <a:ln>
          <a:noFill/>
        </a:ln>
        <a:effectLst>
          <a:outerShdw blurRad="50800" dist="38100" dir="2700000" algn="tl" rotWithShape="0">
            <a:prstClr val="black">
              <a:alpha val="40000"/>
            </a:prstClr>
          </a:outerShdw>
        </a:effectLst>
      </dgm:spPr>
      <dgm:t>
        <a:bodyPr/>
        <a:lstStyle/>
        <a:p>
          <a:r>
            <a:rPr lang="en-US" dirty="0">
              <a:latin typeface="Arial" panose="020B0604020202020204" pitchFamily="34" charset="0"/>
              <a:cs typeface="Arial" panose="020B0604020202020204" pitchFamily="34" charset="0"/>
            </a:rPr>
            <a:t>Nonterm and Subscription-based</a:t>
          </a:r>
        </a:p>
      </dgm:t>
    </dgm:pt>
    <dgm:pt modelId="{AA3A9CA2-079B-447C-933C-055FC246AD11}" type="parTrans" cxnId="{870063F9-A35E-40EC-B7DE-329C90A0F307}">
      <dgm:prSet/>
      <dgm:spPr/>
      <dgm:t>
        <a:bodyPr/>
        <a:lstStyle/>
        <a:p>
          <a:endParaRPr lang="en-US"/>
        </a:p>
      </dgm:t>
    </dgm:pt>
    <dgm:pt modelId="{178A702C-A78B-477C-ADD3-7BE2A868C31B}" type="sibTrans" cxnId="{870063F9-A35E-40EC-B7DE-329C90A0F307}">
      <dgm:prSet/>
      <dgm:spPr/>
      <dgm:t>
        <a:bodyPr/>
        <a:lstStyle/>
        <a:p>
          <a:endParaRPr lang="en-US"/>
        </a:p>
      </dgm:t>
    </dgm:pt>
    <dgm:pt modelId="{1E433311-431A-454E-886D-3A6EEC50D01B}" type="pres">
      <dgm:prSet presAssocID="{12C42F63-C9AB-4100-9993-CE3A41258B20}" presName="diagram" presStyleCnt="0">
        <dgm:presLayoutVars>
          <dgm:dir/>
          <dgm:resizeHandles val="exact"/>
        </dgm:presLayoutVars>
      </dgm:prSet>
      <dgm:spPr/>
    </dgm:pt>
    <dgm:pt modelId="{7C945CE7-BDC0-4153-AE54-C68F6DD3AB96}" type="pres">
      <dgm:prSet presAssocID="{EC425FB2-A1A3-4DEF-BE6B-252CDC1DD6DC}" presName="node" presStyleLbl="node1" presStyleIdx="0" presStyleCnt="5">
        <dgm:presLayoutVars>
          <dgm:bulletEnabled val="1"/>
        </dgm:presLayoutVars>
      </dgm:prSet>
      <dgm:spPr/>
    </dgm:pt>
    <dgm:pt modelId="{B983C476-ACEC-429A-969F-D4DEC1E114E4}" type="pres">
      <dgm:prSet presAssocID="{B847680F-E0E7-44D9-944B-A9E7A71A9195}" presName="sibTrans" presStyleCnt="0"/>
      <dgm:spPr/>
    </dgm:pt>
    <dgm:pt modelId="{93BE5EE8-D37C-48E4-8801-95919E7445AE}" type="pres">
      <dgm:prSet presAssocID="{E98B5320-FCAD-46A0-AC25-609221A4624D}" presName="node" presStyleLbl="node1" presStyleIdx="1" presStyleCnt="5" custLinFactY="17891" custLinFactNeighborX="-55167" custLinFactNeighborY="100000">
        <dgm:presLayoutVars>
          <dgm:bulletEnabled val="1"/>
        </dgm:presLayoutVars>
      </dgm:prSet>
      <dgm:spPr/>
    </dgm:pt>
    <dgm:pt modelId="{2AEF6BAA-47AE-4A30-8A91-5F3928683AB8}" type="pres">
      <dgm:prSet presAssocID="{178A702C-A78B-477C-ADD3-7BE2A868C31B}" presName="sibTrans" presStyleCnt="0"/>
      <dgm:spPr/>
    </dgm:pt>
    <dgm:pt modelId="{4465EA5E-6A53-4ED0-8134-2DFE404DF3E9}" type="pres">
      <dgm:prSet presAssocID="{7A0FAFCE-CC7E-482F-9165-C7E616393CAF}" presName="node" presStyleLbl="node1" presStyleIdx="2" presStyleCnt="5" custLinFactX="-11043" custLinFactNeighborX="-100000">
        <dgm:presLayoutVars>
          <dgm:bulletEnabled val="1"/>
        </dgm:presLayoutVars>
      </dgm:prSet>
      <dgm:spPr/>
    </dgm:pt>
    <dgm:pt modelId="{E8EF8744-F928-4AD2-83C9-A22B94A2EAF1}" type="pres">
      <dgm:prSet presAssocID="{BFA92231-A623-4B6E-86CE-078020BCFC50}" presName="sibTrans" presStyleCnt="0"/>
      <dgm:spPr/>
    </dgm:pt>
    <dgm:pt modelId="{14DB11F5-263D-4394-ADAD-5BB1ADBBADFF}" type="pres">
      <dgm:prSet presAssocID="{52BD0596-9D33-449E-BAAA-E57276D01AB5}" presName="node" presStyleLbl="node1" presStyleIdx="3" presStyleCnt="5" custLinFactX="63268" custLinFactY="-13467" custLinFactNeighborX="100000" custLinFactNeighborY="-100000">
        <dgm:presLayoutVars>
          <dgm:bulletEnabled val="1"/>
        </dgm:presLayoutVars>
      </dgm:prSet>
      <dgm:spPr/>
    </dgm:pt>
    <dgm:pt modelId="{7CEE9832-F324-4CD8-9A81-7EDA377F543A}" type="pres">
      <dgm:prSet presAssocID="{65FE7288-D464-4F9D-AF05-1ED499961C04}" presName="sibTrans" presStyleCnt="0"/>
      <dgm:spPr/>
    </dgm:pt>
    <dgm:pt modelId="{B4363A33-B483-4D00-8F0E-5282778CFD94}" type="pres">
      <dgm:prSet presAssocID="{C7637AF1-1280-4047-A7DC-0943A56FC47A}" presName="node" presStyleLbl="node1" presStyleIdx="4" presStyleCnt="5">
        <dgm:presLayoutVars>
          <dgm:bulletEnabled val="1"/>
        </dgm:presLayoutVars>
      </dgm:prSet>
      <dgm:spPr/>
    </dgm:pt>
  </dgm:ptLst>
  <dgm:cxnLst>
    <dgm:cxn modelId="{E4344B37-24E3-44AC-98FE-5AD99499A653}" type="presOf" srcId="{7A0FAFCE-CC7E-482F-9165-C7E616393CAF}" destId="{4465EA5E-6A53-4ED0-8134-2DFE404DF3E9}" srcOrd="0" destOrd="0" presId="urn:microsoft.com/office/officeart/2005/8/layout/default"/>
    <dgm:cxn modelId="{BEF71E42-6859-4BC0-A7DE-996F075F7796}" srcId="{12C42F63-C9AB-4100-9993-CE3A41258B20}" destId="{52BD0596-9D33-449E-BAAA-E57276D01AB5}" srcOrd="3" destOrd="0" parTransId="{DBCD5408-DBD5-42FE-A8E9-146700DAB406}" sibTransId="{65FE7288-D464-4F9D-AF05-1ED499961C04}"/>
    <dgm:cxn modelId="{ABC14546-B76D-4C1C-8E0F-9041E4ACC757}" type="presOf" srcId="{12C42F63-C9AB-4100-9993-CE3A41258B20}" destId="{1E433311-431A-454E-886D-3A6EEC50D01B}" srcOrd="0" destOrd="0" presId="urn:microsoft.com/office/officeart/2005/8/layout/default"/>
    <dgm:cxn modelId="{07555650-1EFF-472F-A5D8-21A47E4C881B}" srcId="{12C42F63-C9AB-4100-9993-CE3A41258B20}" destId="{EC425FB2-A1A3-4DEF-BE6B-252CDC1DD6DC}" srcOrd="0" destOrd="0" parTransId="{634FE686-A509-4C5C-9A79-08815240FCD3}" sibTransId="{B847680F-E0E7-44D9-944B-A9E7A71A9195}"/>
    <dgm:cxn modelId="{B8CC9A71-F279-4592-B00A-8E8136D0C5D3}" srcId="{12C42F63-C9AB-4100-9993-CE3A41258B20}" destId="{C7637AF1-1280-4047-A7DC-0943A56FC47A}" srcOrd="4" destOrd="0" parTransId="{C432D878-7AEA-43EB-AA4D-A3212D1DCA72}" sibTransId="{066A1F2E-09F3-4EC2-8AEF-D83739DB86C7}"/>
    <dgm:cxn modelId="{64CD7456-25B9-4318-BEE1-AD4446AFE6BE}" type="presOf" srcId="{52BD0596-9D33-449E-BAAA-E57276D01AB5}" destId="{14DB11F5-263D-4394-ADAD-5BB1ADBBADFF}" srcOrd="0" destOrd="0" presId="urn:microsoft.com/office/officeart/2005/8/layout/default"/>
    <dgm:cxn modelId="{0872905A-805D-46D8-9754-58D229C2F6C6}" type="presOf" srcId="{C7637AF1-1280-4047-A7DC-0943A56FC47A}" destId="{B4363A33-B483-4D00-8F0E-5282778CFD94}" srcOrd="0" destOrd="0" presId="urn:microsoft.com/office/officeart/2005/8/layout/default"/>
    <dgm:cxn modelId="{B1A0ED96-03D4-4E4A-B04F-1A04986438C9}" type="presOf" srcId="{EC425FB2-A1A3-4DEF-BE6B-252CDC1DD6DC}" destId="{7C945CE7-BDC0-4153-AE54-C68F6DD3AB96}" srcOrd="0" destOrd="0" presId="urn:microsoft.com/office/officeart/2005/8/layout/default"/>
    <dgm:cxn modelId="{EF7791AD-6BCF-452E-BD62-F8C39F045945}" srcId="{12C42F63-C9AB-4100-9993-CE3A41258B20}" destId="{7A0FAFCE-CC7E-482F-9165-C7E616393CAF}" srcOrd="2" destOrd="0" parTransId="{93FE08A7-63BD-47BD-AE4D-E9F8487799E5}" sibTransId="{BFA92231-A623-4B6E-86CE-078020BCFC50}"/>
    <dgm:cxn modelId="{0FA1C9E9-BE7B-4AF8-8F9F-050F3733D58B}" type="presOf" srcId="{E98B5320-FCAD-46A0-AC25-609221A4624D}" destId="{93BE5EE8-D37C-48E4-8801-95919E7445AE}" srcOrd="0" destOrd="0" presId="urn:microsoft.com/office/officeart/2005/8/layout/default"/>
    <dgm:cxn modelId="{870063F9-A35E-40EC-B7DE-329C90A0F307}" srcId="{12C42F63-C9AB-4100-9993-CE3A41258B20}" destId="{E98B5320-FCAD-46A0-AC25-609221A4624D}" srcOrd="1" destOrd="0" parTransId="{AA3A9CA2-079B-447C-933C-055FC246AD11}" sibTransId="{178A702C-A78B-477C-ADD3-7BE2A868C31B}"/>
    <dgm:cxn modelId="{B5C636D9-E548-4F01-8ADB-503A4FFE8FA1}" type="presParOf" srcId="{1E433311-431A-454E-886D-3A6EEC50D01B}" destId="{7C945CE7-BDC0-4153-AE54-C68F6DD3AB96}" srcOrd="0" destOrd="0" presId="urn:microsoft.com/office/officeart/2005/8/layout/default"/>
    <dgm:cxn modelId="{56ABA13D-7B49-4B77-80D2-2F09855DD172}" type="presParOf" srcId="{1E433311-431A-454E-886D-3A6EEC50D01B}" destId="{B983C476-ACEC-429A-969F-D4DEC1E114E4}" srcOrd="1" destOrd="0" presId="urn:microsoft.com/office/officeart/2005/8/layout/default"/>
    <dgm:cxn modelId="{BBC3608B-9564-4E9C-A114-B27F119909D9}" type="presParOf" srcId="{1E433311-431A-454E-886D-3A6EEC50D01B}" destId="{93BE5EE8-D37C-48E4-8801-95919E7445AE}" srcOrd="2" destOrd="0" presId="urn:microsoft.com/office/officeart/2005/8/layout/default"/>
    <dgm:cxn modelId="{D92B9C72-B1F5-4059-BE51-31F9708890C4}" type="presParOf" srcId="{1E433311-431A-454E-886D-3A6EEC50D01B}" destId="{2AEF6BAA-47AE-4A30-8A91-5F3928683AB8}" srcOrd="3" destOrd="0" presId="urn:microsoft.com/office/officeart/2005/8/layout/default"/>
    <dgm:cxn modelId="{0C7C7580-AF79-4A05-B2B7-740C02D38336}" type="presParOf" srcId="{1E433311-431A-454E-886D-3A6EEC50D01B}" destId="{4465EA5E-6A53-4ED0-8134-2DFE404DF3E9}" srcOrd="4" destOrd="0" presId="urn:microsoft.com/office/officeart/2005/8/layout/default"/>
    <dgm:cxn modelId="{60B89834-EACE-4735-86AE-09B88E8C6014}" type="presParOf" srcId="{1E433311-431A-454E-886D-3A6EEC50D01B}" destId="{E8EF8744-F928-4AD2-83C9-A22B94A2EAF1}" srcOrd="5" destOrd="0" presId="urn:microsoft.com/office/officeart/2005/8/layout/default"/>
    <dgm:cxn modelId="{893DD4D1-9E14-4CCE-BB17-E1F00F26BC70}" type="presParOf" srcId="{1E433311-431A-454E-886D-3A6EEC50D01B}" destId="{14DB11F5-263D-4394-ADAD-5BB1ADBBADFF}" srcOrd="6" destOrd="0" presId="urn:microsoft.com/office/officeart/2005/8/layout/default"/>
    <dgm:cxn modelId="{C68AD630-4526-4EA9-8378-E0F0C921909C}" type="presParOf" srcId="{1E433311-431A-454E-886D-3A6EEC50D01B}" destId="{7CEE9832-F324-4CD8-9A81-7EDA377F543A}" srcOrd="7" destOrd="0" presId="urn:microsoft.com/office/officeart/2005/8/layout/default"/>
    <dgm:cxn modelId="{A57FF803-7C19-4BF2-9B93-AAC749DD5D79}" type="presParOf" srcId="{1E433311-431A-454E-886D-3A6EEC50D01B}" destId="{B4363A33-B483-4D00-8F0E-5282778CFD94}"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47428C6-AD93-4BC5-A3A8-0E31E519E2B8}" type="doc">
      <dgm:prSet loTypeId="urn:microsoft.com/office/officeart/2005/8/layout/hList1" loCatId="list" qsTypeId="urn:microsoft.com/office/officeart/2005/8/quickstyle/3d1" qsCatId="3D" csTypeId="urn:microsoft.com/office/officeart/2005/8/colors/accent1_2" csCatId="accent1" phldr="1"/>
      <dgm:spPr/>
      <dgm:t>
        <a:bodyPr/>
        <a:lstStyle/>
        <a:p>
          <a:endParaRPr lang="en-US"/>
        </a:p>
      </dgm:t>
    </dgm:pt>
    <dgm:pt modelId="{B25F5CB5-FF4F-4F5E-A6DD-535EB5443DF9}">
      <dgm:prSet phldrT="[Text]" custT="1"/>
      <dgm:spPr>
        <a:solidFill>
          <a:srgbClr val="DE7E26"/>
        </a:solidFill>
        <a:ln>
          <a:noFill/>
        </a:ln>
        <a:scene3d>
          <a:camera prst="orthographicFront"/>
          <a:lightRig rig="flat" dir="t"/>
        </a:scene3d>
        <a:sp3d prstMaterial="plastic">
          <a:bevelB w="88900" h="31750" prst="angle"/>
        </a:sp3d>
      </dgm:spPr>
      <dgm:t>
        <a:bodyPr/>
        <a:lstStyle/>
        <a:p>
          <a:r>
            <a:rPr lang="en-US" sz="3200" dirty="0">
              <a:latin typeface="Arial" panose="020B0604020202020204" pitchFamily="34" charset="0"/>
              <a:cs typeface="Arial" panose="020B0604020202020204" pitchFamily="34" charset="0"/>
            </a:rPr>
            <a:t>Notice must:</a:t>
          </a:r>
        </a:p>
      </dgm:t>
    </dgm:pt>
    <dgm:pt modelId="{0B88CB4A-61AF-4A24-9576-FBF622F5D9E6}" type="parTrans" cxnId="{97164485-E50E-453F-A603-B732927B85C8}">
      <dgm:prSet/>
      <dgm:spPr/>
      <dgm:t>
        <a:bodyPr/>
        <a:lstStyle/>
        <a:p>
          <a:endParaRPr lang="en-US"/>
        </a:p>
      </dgm:t>
    </dgm:pt>
    <dgm:pt modelId="{A8AB5CF2-5991-40E3-A1E1-05B464028A57}" type="sibTrans" cxnId="{97164485-E50E-453F-A603-B732927B85C8}">
      <dgm:prSet/>
      <dgm:spPr/>
      <dgm:t>
        <a:bodyPr/>
        <a:lstStyle/>
        <a:p>
          <a:endParaRPr lang="en-US"/>
        </a:p>
      </dgm:t>
    </dgm:pt>
    <dgm:pt modelId="{634BE076-5338-45DE-A92E-A9A319B84468}">
      <dgm:prSet phldrT="[Text]" custT="1"/>
      <dgm:spPr>
        <a:solidFill>
          <a:srgbClr val="DE7E26">
            <a:alpha val="50000"/>
          </a:srgbClr>
        </a:solidFill>
        <a:effectLst/>
        <a:scene3d>
          <a:camera prst="orthographicFront"/>
          <a:lightRig rig="flat" dir="t"/>
        </a:scene3d>
        <a:sp3d extrusionH="12700" prstMaterial="plastic"/>
      </dgm:spPr>
      <dgm:t>
        <a:bodyPr/>
        <a:lstStyle/>
        <a:p>
          <a:r>
            <a:rPr lang="en-US" sz="2800" dirty="0">
              <a:latin typeface="Arial" panose="020B0604020202020204" pitchFamily="34" charset="0"/>
              <a:cs typeface="Arial" panose="020B0604020202020204" pitchFamily="34" charset="0"/>
            </a:rPr>
            <a:t>Be in writing</a:t>
          </a:r>
        </a:p>
      </dgm:t>
    </dgm:pt>
    <dgm:pt modelId="{B556E25C-8E1B-4B4A-9817-C7B17EA62568}" type="parTrans" cxnId="{1AB67F36-1959-4E29-9A1F-D7EEF4182EBF}">
      <dgm:prSet/>
      <dgm:spPr/>
      <dgm:t>
        <a:bodyPr/>
        <a:lstStyle/>
        <a:p>
          <a:endParaRPr lang="en-US"/>
        </a:p>
      </dgm:t>
    </dgm:pt>
    <dgm:pt modelId="{E7182284-C2EC-47CC-A318-526185239AD1}" type="sibTrans" cxnId="{1AB67F36-1959-4E29-9A1F-D7EEF4182EBF}">
      <dgm:prSet/>
      <dgm:spPr/>
      <dgm:t>
        <a:bodyPr/>
        <a:lstStyle/>
        <a:p>
          <a:endParaRPr lang="en-US"/>
        </a:p>
      </dgm:t>
    </dgm:pt>
    <dgm:pt modelId="{EFA3E71D-FE98-4AC8-8722-3D7037995272}">
      <dgm:prSet phldrT="[Text]" custT="1"/>
      <dgm:spPr>
        <a:solidFill>
          <a:srgbClr val="DE7E26">
            <a:alpha val="50000"/>
          </a:srgbClr>
        </a:solidFill>
        <a:effectLst/>
        <a:scene3d>
          <a:camera prst="orthographicFront"/>
          <a:lightRig rig="flat" dir="t"/>
        </a:scene3d>
        <a:sp3d extrusionH="12700" prstMaterial="plastic"/>
      </dgm:spPr>
      <dgm:t>
        <a:bodyPr/>
        <a:lstStyle/>
        <a:p>
          <a:r>
            <a:rPr lang="en-US" sz="2800" dirty="0">
              <a:latin typeface="Arial" panose="020B0604020202020204" pitchFamily="34" charset="0"/>
              <a:cs typeface="Arial" panose="020B0604020202020204" pitchFamily="34" charset="0"/>
            </a:rPr>
            <a:t>Indicate student will finish payment period or period of enrollment, if school is not required to take attendance </a:t>
          </a:r>
        </a:p>
      </dgm:t>
    </dgm:pt>
    <dgm:pt modelId="{E5F2CD9D-A024-43C6-80BB-EAFA5A8B53EA}" type="parTrans" cxnId="{3E96F6F6-C712-4933-818C-2138B514A733}">
      <dgm:prSet/>
      <dgm:spPr/>
      <dgm:t>
        <a:bodyPr/>
        <a:lstStyle/>
        <a:p>
          <a:endParaRPr lang="en-US"/>
        </a:p>
      </dgm:t>
    </dgm:pt>
    <dgm:pt modelId="{79C71371-786C-4BB8-90A2-F8B7F131045A}" type="sibTrans" cxnId="{3E96F6F6-C712-4933-818C-2138B514A733}">
      <dgm:prSet/>
      <dgm:spPr/>
      <dgm:t>
        <a:bodyPr/>
        <a:lstStyle/>
        <a:p>
          <a:endParaRPr lang="en-US"/>
        </a:p>
      </dgm:t>
    </dgm:pt>
    <dgm:pt modelId="{72F91E27-3339-4277-8ACF-B2C351D84A70}">
      <dgm:prSet phldrT="[Text]" custT="1"/>
      <dgm:spPr>
        <a:solidFill>
          <a:srgbClr val="DE7E26"/>
        </a:solidFill>
        <a:ln>
          <a:noFill/>
        </a:ln>
        <a:scene3d>
          <a:camera prst="orthographicFront"/>
          <a:lightRig rig="flat" dir="t"/>
        </a:scene3d>
        <a:sp3d prstMaterial="plastic">
          <a:bevelB w="88900" h="31750" prst="angle"/>
        </a:sp3d>
      </dgm:spPr>
      <dgm:t>
        <a:bodyPr/>
        <a:lstStyle/>
        <a:p>
          <a:r>
            <a:rPr lang="en-US" sz="3200" dirty="0">
              <a:latin typeface="Arial" panose="020B0604020202020204" pitchFamily="34" charset="0"/>
              <a:cs typeface="Arial" panose="020B0604020202020204" pitchFamily="34" charset="0"/>
            </a:rPr>
            <a:t>If student subsequently withdraws, use:</a:t>
          </a:r>
        </a:p>
      </dgm:t>
    </dgm:pt>
    <dgm:pt modelId="{53340D37-24D6-4B73-A43F-E9C2E75B8B60}" type="parTrans" cxnId="{421B89D0-FC46-44F1-A808-377F50CDEDCA}">
      <dgm:prSet/>
      <dgm:spPr/>
      <dgm:t>
        <a:bodyPr/>
        <a:lstStyle/>
        <a:p>
          <a:endParaRPr lang="en-US"/>
        </a:p>
      </dgm:t>
    </dgm:pt>
    <dgm:pt modelId="{13A222D3-A6D8-4972-BD5E-7444869D9091}" type="sibTrans" cxnId="{421B89D0-FC46-44F1-A808-377F50CDEDCA}">
      <dgm:prSet/>
      <dgm:spPr/>
      <dgm:t>
        <a:bodyPr/>
        <a:lstStyle/>
        <a:p>
          <a:endParaRPr lang="en-US"/>
        </a:p>
      </dgm:t>
    </dgm:pt>
    <dgm:pt modelId="{339606D3-AF91-4103-9A2D-75307D35E22A}">
      <dgm:prSet phldrT="[Text]" custT="1"/>
      <dgm:spPr>
        <a:solidFill>
          <a:srgbClr val="DE7E26">
            <a:alpha val="50000"/>
          </a:srgbClr>
        </a:solidFill>
        <a:effectLst/>
        <a:scene3d>
          <a:camera prst="orthographicFront"/>
          <a:lightRig rig="flat" dir="t"/>
        </a:scene3d>
        <a:sp3d extrusionH="12700" prstMaterial="plastic"/>
      </dgm:spPr>
      <dgm:t>
        <a:bodyPr/>
        <a:lstStyle/>
        <a:p>
          <a:r>
            <a:rPr lang="en-US" sz="2800" dirty="0">
              <a:latin typeface="Arial" panose="020B0604020202020204" pitchFamily="34" charset="0"/>
              <a:cs typeface="Arial" panose="020B0604020202020204" pitchFamily="34" charset="0"/>
            </a:rPr>
            <a:t>First notification of student’s intent;</a:t>
          </a:r>
        </a:p>
      </dgm:t>
    </dgm:pt>
    <dgm:pt modelId="{9E107E9A-C34C-48F6-8F0A-185831A5B5CB}" type="parTrans" cxnId="{7D0D6DB9-07D1-4E64-87FE-098CF010CCA7}">
      <dgm:prSet/>
      <dgm:spPr/>
      <dgm:t>
        <a:bodyPr/>
        <a:lstStyle/>
        <a:p>
          <a:endParaRPr lang="en-US"/>
        </a:p>
      </dgm:t>
    </dgm:pt>
    <dgm:pt modelId="{DE41B3BD-FFB8-4C64-970D-52065C970DC2}" type="sibTrans" cxnId="{7D0D6DB9-07D1-4E64-87FE-098CF010CCA7}">
      <dgm:prSet/>
      <dgm:spPr/>
      <dgm:t>
        <a:bodyPr/>
        <a:lstStyle/>
        <a:p>
          <a:endParaRPr lang="en-US"/>
        </a:p>
      </dgm:t>
    </dgm:pt>
    <dgm:pt modelId="{5C899A28-3D2B-4EA3-B2D0-4629399DC8DB}">
      <dgm:prSet phldrT="[Text]" custT="1"/>
      <dgm:spPr>
        <a:solidFill>
          <a:srgbClr val="DE7E26">
            <a:alpha val="50000"/>
          </a:srgbClr>
        </a:solidFill>
        <a:effectLst/>
        <a:scene3d>
          <a:camera prst="orthographicFront"/>
          <a:lightRig rig="flat" dir="t"/>
        </a:scene3d>
        <a:sp3d extrusionH="12700" prstMaterial="plastic"/>
      </dgm:spPr>
      <dgm:t>
        <a:bodyPr/>
        <a:lstStyle/>
        <a:p>
          <a:r>
            <a:rPr lang="en-US" sz="2800" dirty="0">
              <a:latin typeface="Arial" panose="020B0604020202020204" pitchFamily="34" charset="0"/>
              <a:cs typeface="Arial" panose="020B0604020202020204" pitchFamily="34" charset="0"/>
            </a:rPr>
            <a:t>Date began process; or</a:t>
          </a:r>
        </a:p>
      </dgm:t>
    </dgm:pt>
    <dgm:pt modelId="{7D2E2FC7-CE9E-4F4F-9DB4-E9D44A6D9A00}" type="parTrans" cxnId="{F10E232F-4B52-41D6-AFC0-4D254E818523}">
      <dgm:prSet/>
      <dgm:spPr/>
      <dgm:t>
        <a:bodyPr/>
        <a:lstStyle/>
        <a:p>
          <a:endParaRPr lang="en-US"/>
        </a:p>
      </dgm:t>
    </dgm:pt>
    <dgm:pt modelId="{D4B4049E-A6B2-4650-B520-2BA2F974861C}" type="sibTrans" cxnId="{F10E232F-4B52-41D6-AFC0-4D254E818523}">
      <dgm:prSet/>
      <dgm:spPr/>
      <dgm:t>
        <a:bodyPr/>
        <a:lstStyle/>
        <a:p>
          <a:endParaRPr lang="en-US"/>
        </a:p>
      </dgm:t>
    </dgm:pt>
    <dgm:pt modelId="{AC914EE4-DF11-45F8-926B-67BAD4EACA48}">
      <dgm:prSet phldrT="[Text]" custT="1"/>
      <dgm:spPr>
        <a:solidFill>
          <a:srgbClr val="DE7E26">
            <a:alpha val="50000"/>
          </a:srgbClr>
        </a:solidFill>
        <a:effectLst/>
        <a:scene3d>
          <a:camera prst="orthographicFront"/>
          <a:lightRig rig="flat" dir="t"/>
        </a:scene3d>
        <a:sp3d extrusionH="12700" prstMaterial="plastic"/>
      </dgm:spPr>
      <dgm:t>
        <a:bodyPr/>
        <a:lstStyle/>
        <a:p>
          <a:r>
            <a:rPr lang="en-US" sz="2800" dirty="0">
              <a:latin typeface="Arial" panose="020B0604020202020204" pitchFamily="34" charset="0"/>
              <a:cs typeface="Arial" panose="020B0604020202020204" pitchFamily="34" charset="0"/>
            </a:rPr>
            <a:t>Last date of an academically related activity</a:t>
          </a:r>
        </a:p>
      </dgm:t>
    </dgm:pt>
    <dgm:pt modelId="{ABC6EC34-1EE6-4C32-97D1-17E0C66C562F}" type="parTrans" cxnId="{0ED152E9-282E-4BE6-A447-54A33682CE85}">
      <dgm:prSet/>
      <dgm:spPr/>
      <dgm:t>
        <a:bodyPr/>
        <a:lstStyle/>
        <a:p>
          <a:endParaRPr lang="en-US"/>
        </a:p>
      </dgm:t>
    </dgm:pt>
    <dgm:pt modelId="{9AFD37A7-5BA0-4632-A505-8461241EA5C1}" type="sibTrans" cxnId="{0ED152E9-282E-4BE6-A447-54A33682CE85}">
      <dgm:prSet/>
      <dgm:spPr/>
      <dgm:t>
        <a:bodyPr/>
        <a:lstStyle/>
        <a:p>
          <a:endParaRPr lang="en-US"/>
        </a:p>
      </dgm:t>
    </dgm:pt>
    <dgm:pt modelId="{966C9EA3-DEC5-4D98-8346-CDA1899497CF}" type="pres">
      <dgm:prSet presAssocID="{447428C6-AD93-4BC5-A3A8-0E31E519E2B8}" presName="Name0" presStyleCnt="0">
        <dgm:presLayoutVars>
          <dgm:dir/>
          <dgm:animLvl val="lvl"/>
          <dgm:resizeHandles val="exact"/>
        </dgm:presLayoutVars>
      </dgm:prSet>
      <dgm:spPr/>
    </dgm:pt>
    <dgm:pt modelId="{D8BFC1A1-8870-4B9A-A683-B33224154ABA}" type="pres">
      <dgm:prSet presAssocID="{B25F5CB5-FF4F-4F5E-A6DD-535EB5443DF9}" presName="composite" presStyleCnt="0"/>
      <dgm:spPr/>
    </dgm:pt>
    <dgm:pt modelId="{FCE1A5BC-6557-412C-9A2B-61699254DAF9}" type="pres">
      <dgm:prSet presAssocID="{B25F5CB5-FF4F-4F5E-A6DD-535EB5443DF9}" presName="parTx" presStyleLbl="alignNode1" presStyleIdx="0" presStyleCnt="2">
        <dgm:presLayoutVars>
          <dgm:chMax val="0"/>
          <dgm:chPref val="0"/>
          <dgm:bulletEnabled val="1"/>
        </dgm:presLayoutVars>
      </dgm:prSet>
      <dgm:spPr/>
    </dgm:pt>
    <dgm:pt modelId="{344F9508-5681-4D9D-A58D-35870575DA6C}" type="pres">
      <dgm:prSet presAssocID="{B25F5CB5-FF4F-4F5E-A6DD-535EB5443DF9}" presName="desTx" presStyleLbl="alignAccFollowNode1" presStyleIdx="0" presStyleCnt="2" custScaleX="99634">
        <dgm:presLayoutVars>
          <dgm:bulletEnabled val="1"/>
        </dgm:presLayoutVars>
      </dgm:prSet>
      <dgm:spPr/>
    </dgm:pt>
    <dgm:pt modelId="{55D66C93-F054-4EC1-A687-AB6A4065E01C}" type="pres">
      <dgm:prSet presAssocID="{A8AB5CF2-5991-40E3-A1E1-05B464028A57}" presName="space" presStyleCnt="0"/>
      <dgm:spPr/>
    </dgm:pt>
    <dgm:pt modelId="{79EF5F2F-1FB6-4FD9-A142-092AAEDDE43E}" type="pres">
      <dgm:prSet presAssocID="{72F91E27-3339-4277-8ACF-B2C351D84A70}" presName="composite" presStyleCnt="0"/>
      <dgm:spPr/>
    </dgm:pt>
    <dgm:pt modelId="{F3A68413-60E1-4D56-9E37-C6C9F9BE4BBC}" type="pres">
      <dgm:prSet presAssocID="{72F91E27-3339-4277-8ACF-B2C351D84A70}" presName="parTx" presStyleLbl="alignNode1" presStyleIdx="1" presStyleCnt="2">
        <dgm:presLayoutVars>
          <dgm:chMax val="0"/>
          <dgm:chPref val="0"/>
          <dgm:bulletEnabled val="1"/>
        </dgm:presLayoutVars>
      </dgm:prSet>
      <dgm:spPr/>
    </dgm:pt>
    <dgm:pt modelId="{0EAB8FB8-D457-4136-9E35-324188356C96}" type="pres">
      <dgm:prSet presAssocID="{72F91E27-3339-4277-8ACF-B2C351D84A70}" presName="desTx" presStyleLbl="alignAccFollowNode1" presStyleIdx="1" presStyleCnt="2">
        <dgm:presLayoutVars>
          <dgm:bulletEnabled val="1"/>
        </dgm:presLayoutVars>
      </dgm:prSet>
      <dgm:spPr/>
    </dgm:pt>
  </dgm:ptLst>
  <dgm:cxnLst>
    <dgm:cxn modelId="{97A33B0D-ED81-4962-8CF5-EECE4E5B44B4}" type="presOf" srcId="{634BE076-5338-45DE-A92E-A9A319B84468}" destId="{344F9508-5681-4D9D-A58D-35870575DA6C}" srcOrd="0" destOrd="0" presId="urn:microsoft.com/office/officeart/2005/8/layout/hList1"/>
    <dgm:cxn modelId="{AA6B1D12-3168-498F-AEAA-D21E4BE90AAA}" type="presOf" srcId="{AC914EE4-DF11-45F8-926B-67BAD4EACA48}" destId="{0EAB8FB8-D457-4136-9E35-324188356C96}" srcOrd="0" destOrd="2" presId="urn:microsoft.com/office/officeart/2005/8/layout/hList1"/>
    <dgm:cxn modelId="{F10E232F-4B52-41D6-AFC0-4D254E818523}" srcId="{72F91E27-3339-4277-8ACF-B2C351D84A70}" destId="{5C899A28-3D2B-4EA3-B2D0-4629399DC8DB}" srcOrd="1" destOrd="0" parTransId="{7D2E2FC7-CE9E-4F4F-9DB4-E9D44A6D9A00}" sibTransId="{D4B4049E-A6B2-4650-B520-2BA2F974861C}"/>
    <dgm:cxn modelId="{A36B6B35-9976-4851-B254-EF206B18727C}" type="presOf" srcId="{5C899A28-3D2B-4EA3-B2D0-4629399DC8DB}" destId="{0EAB8FB8-D457-4136-9E35-324188356C96}" srcOrd="0" destOrd="1" presId="urn:microsoft.com/office/officeart/2005/8/layout/hList1"/>
    <dgm:cxn modelId="{1AB67F36-1959-4E29-9A1F-D7EEF4182EBF}" srcId="{B25F5CB5-FF4F-4F5E-A6DD-535EB5443DF9}" destId="{634BE076-5338-45DE-A92E-A9A319B84468}" srcOrd="0" destOrd="0" parTransId="{B556E25C-8E1B-4B4A-9817-C7B17EA62568}" sibTransId="{E7182284-C2EC-47CC-A318-526185239AD1}"/>
    <dgm:cxn modelId="{500D7275-7083-4110-9193-58D2E053611B}" type="presOf" srcId="{EFA3E71D-FE98-4AC8-8722-3D7037995272}" destId="{344F9508-5681-4D9D-A58D-35870575DA6C}" srcOrd="0" destOrd="1" presId="urn:microsoft.com/office/officeart/2005/8/layout/hList1"/>
    <dgm:cxn modelId="{97164485-E50E-453F-A603-B732927B85C8}" srcId="{447428C6-AD93-4BC5-A3A8-0E31E519E2B8}" destId="{B25F5CB5-FF4F-4F5E-A6DD-535EB5443DF9}" srcOrd="0" destOrd="0" parTransId="{0B88CB4A-61AF-4A24-9576-FBF622F5D9E6}" sibTransId="{A8AB5CF2-5991-40E3-A1E1-05B464028A57}"/>
    <dgm:cxn modelId="{A9DE76A6-01C2-4F1F-B2F2-2C6283F2F886}" type="presOf" srcId="{B25F5CB5-FF4F-4F5E-A6DD-535EB5443DF9}" destId="{FCE1A5BC-6557-412C-9A2B-61699254DAF9}" srcOrd="0" destOrd="0" presId="urn:microsoft.com/office/officeart/2005/8/layout/hList1"/>
    <dgm:cxn modelId="{7D0D6DB9-07D1-4E64-87FE-098CF010CCA7}" srcId="{72F91E27-3339-4277-8ACF-B2C351D84A70}" destId="{339606D3-AF91-4103-9A2D-75307D35E22A}" srcOrd="0" destOrd="0" parTransId="{9E107E9A-C34C-48F6-8F0A-185831A5B5CB}" sibTransId="{DE41B3BD-FFB8-4C64-970D-52065C970DC2}"/>
    <dgm:cxn modelId="{62826ACB-C18A-4BBE-9531-EEFE82BFBFCD}" type="presOf" srcId="{447428C6-AD93-4BC5-A3A8-0E31E519E2B8}" destId="{966C9EA3-DEC5-4D98-8346-CDA1899497CF}" srcOrd="0" destOrd="0" presId="urn:microsoft.com/office/officeart/2005/8/layout/hList1"/>
    <dgm:cxn modelId="{421B89D0-FC46-44F1-A808-377F50CDEDCA}" srcId="{447428C6-AD93-4BC5-A3A8-0E31E519E2B8}" destId="{72F91E27-3339-4277-8ACF-B2C351D84A70}" srcOrd="1" destOrd="0" parTransId="{53340D37-24D6-4B73-A43F-E9C2E75B8B60}" sibTransId="{13A222D3-A6D8-4972-BD5E-7444869D9091}"/>
    <dgm:cxn modelId="{0ED152E9-282E-4BE6-A447-54A33682CE85}" srcId="{72F91E27-3339-4277-8ACF-B2C351D84A70}" destId="{AC914EE4-DF11-45F8-926B-67BAD4EACA48}" srcOrd="2" destOrd="0" parTransId="{ABC6EC34-1EE6-4C32-97D1-17E0C66C562F}" sibTransId="{9AFD37A7-5BA0-4632-A505-8461241EA5C1}"/>
    <dgm:cxn modelId="{3E96F6F6-C712-4933-818C-2138B514A733}" srcId="{B25F5CB5-FF4F-4F5E-A6DD-535EB5443DF9}" destId="{EFA3E71D-FE98-4AC8-8722-3D7037995272}" srcOrd="1" destOrd="0" parTransId="{E5F2CD9D-A024-43C6-80BB-EAFA5A8B53EA}" sibTransId="{79C71371-786C-4BB8-90A2-F8B7F131045A}"/>
    <dgm:cxn modelId="{9C1581F7-8ED4-42AF-A0C4-7B3DB38D460B}" type="presOf" srcId="{339606D3-AF91-4103-9A2D-75307D35E22A}" destId="{0EAB8FB8-D457-4136-9E35-324188356C96}" srcOrd="0" destOrd="0" presId="urn:microsoft.com/office/officeart/2005/8/layout/hList1"/>
    <dgm:cxn modelId="{6E6E85F8-ABAD-46ED-B0F9-DE386A7945F4}" type="presOf" srcId="{72F91E27-3339-4277-8ACF-B2C351D84A70}" destId="{F3A68413-60E1-4D56-9E37-C6C9F9BE4BBC}" srcOrd="0" destOrd="0" presId="urn:microsoft.com/office/officeart/2005/8/layout/hList1"/>
    <dgm:cxn modelId="{4E6262FF-C6A1-48BC-A4C0-171ABF035A23}" type="presParOf" srcId="{966C9EA3-DEC5-4D98-8346-CDA1899497CF}" destId="{D8BFC1A1-8870-4B9A-A683-B33224154ABA}" srcOrd="0" destOrd="0" presId="urn:microsoft.com/office/officeart/2005/8/layout/hList1"/>
    <dgm:cxn modelId="{67396E65-DEC4-45FC-98A1-94027A1838C4}" type="presParOf" srcId="{D8BFC1A1-8870-4B9A-A683-B33224154ABA}" destId="{FCE1A5BC-6557-412C-9A2B-61699254DAF9}" srcOrd="0" destOrd="0" presId="urn:microsoft.com/office/officeart/2005/8/layout/hList1"/>
    <dgm:cxn modelId="{6AF24836-4EEE-4BA9-8F45-E592F20681BC}" type="presParOf" srcId="{D8BFC1A1-8870-4B9A-A683-B33224154ABA}" destId="{344F9508-5681-4D9D-A58D-35870575DA6C}" srcOrd="1" destOrd="0" presId="urn:microsoft.com/office/officeart/2005/8/layout/hList1"/>
    <dgm:cxn modelId="{EDA2B4FF-F93E-40C9-B8F3-57C7D52552B2}" type="presParOf" srcId="{966C9EA3-DEC5-4D98-8346-CDA1899497CF}" destId="{55D66C93-F054-4EC1-A687-AB6A4065E01C}" srcOrd="1" destOrd="0" presId="urn:microsoft.com/office/officeart/2005/8/layout/hList1"/>
    <dgm:cxn modelId="{AB2CFBD5-3A9E-4A11-A67A-2AA1568F5C1A}" type="presParOf" srcId="{966C9EA3-DEC5-4D98-8346-CDA1899497CF}" destId="{79EF5F2F-1FB6-4FD9-A142-092AAEDDE43E}" srcOrd="2" destOrd="0" presId="urn:microsoft.com/office/officeart/2005/8/layout/hList1"/>
    <dgm:cxn modelId="{34F1E547-7EF5-4E8B-A642-344648CAA167}" type="presParOf" srcId="{79EF5F2F-1FB6-4FD9-A142-092AAEDDE43E}" destId="{F3A68413-60E1-4D56-9E37-C6C9F9BE4BBC}" srcOrd="0" destOrd="0" presId="urn:microsoft.com/office/officeart/2005/8/layout/hList1"/>
    <dgm:cxn modelId="{77AFDFBD-F693-4AB8-9CF4-58580AB5C783}" type="presParOf" srcId="{79EF5F2F-1FB6-4FD9-A142-092AAEDDE43E}" destId="{0EAB8FB8-D457-4136-9E35-324188356C9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BB740B-9320-489E-835A-BD6440CF2C02}">
      <dsp:nvSpPr>
        <dsp:cNvPr id="0" name=""/>
        <dsp:cNvSpPr/>
      </dsp:nvSpPr>
      <dsp:spPr>
        <a:xfrm>
          <a:off x="28050" y="0"/>
          <a:ext cx="2591135" cy="966318"/>
        </a:xfrm>
        <a:prstGeom prst="rect">
          <a:avLst/>
        </a:prstGeom>
        <a:solidFill>
          <a:srgbClr val="DE7E26"/>
        </a:solidFill>
        <a:ln w="25400" cap="flat" cmpd="sng" algn="ctr">
          <a:no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Arial" panose="020B0604020202020204" pitchFamily="34" charset="0"/>
              <a:cs typeface="Arial" panose="020B0604020202020204" pitchFamily="34" charset="0"/>
            </a:rPr>
            <a:t>Withdrawal</a:t>
          </a:r>
        </a:p>
      </dsp:txBody>
      <dsp:txXfrm>
        <a:off x="28050" y="0"/>
        <a:ext cx="2591135" cy="966318"/>
      </dsp:txXfrm>
    </dsp:sp>
    <dsp:sp modelId="{2BA4A5C8-0E1A-4D3F-9B4F-2B9AB7B70FC4}">
      <dsp:nvSpPr>
        <dsp:cNvPr id="0" name=""/>
        <dsp:cNvSpPr/>
      </dsp:nvSpPr>
      <dsp:spPr>
        <a:xfrm>
          <a:off x="28050" y="903901"/>
          <a:ext cx="2591135" cy="3713345"/>
        </a:xfrm>
        <a:prstGeom prst="rect">
          <a:avLst/>
        </a:prstGeom>
        <a:no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a:lnSpc>
              <a:spcPct val="100000"/>
            </a:lnSpc>
            <a:spcBef>
              <a:spcPct val="0"/>
            </a:spcBef>
            <a:spcAft>
              <a:spcPts val="600"/>
            </a:spcAft>
            <a:buChar char="•"/>
          </a:pPr>
          <a:r>
            <a:rPr lang="en-US" sz="2300" kern="1200" dirty="0">
              <a:latin typeface="Arial" panose="020B0604020202020204" pitchFamily="34" charset="0"/>
              <a:cs typeface="Arial" panose="020B0604020202020204" pitchFamily="34" charset="0"/>
            </a:rPr>
            <a:t>Student ceased attendance in all classes during payment period/period of enrollment</a:t>
          </a:r>
        </a:p>
      </dsp:txBody>
      <dsp:txXfrm>
        <a:off x="28050" y="903901"/>
        <a:ext cx="2591135" cy="3713345"/>
      </dsp:txXfrm>
    </dsp:sp>
    <dsp:sp modelId="{B2C54777-5338-4B01-A6E9-43DE1978681A}">
      <dsp:nvSpPr>
        <dsp:cNvPr id="0" name=""/>
        <dsp:cNvSpPr/>
      </dsp:nvSpPr>
      <dsp:spPr>
        <a:xfrm>
          <a:off x="2969248" y="0"/>
          <a:ext cx="2591135" cy="966318"/>
        </a:xfrm>
        <a:prstGeom prst="rect">
          <a:avLst/>
        </a:prstGeom>
        <a:solidFill>
          <a:srgbClr val="6DBE4B"/>
        </a:solidFill>
        <a:ln w="25400" cap="flat" cmpd="sng" algn="ctr">
          <a:no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Arial" panose="020B0604020202020204" pitchFamily="34" charset="0"/>
              <a:cs typeface="Arial" panose="020B0604020202020204" pitchFamily="34" charset="0"/>
            </a:rPr>
            <a:t>Title IV Recipient</a:t>
          </a:r>
        </a:p>
      </dsp:txBody>
      <dsp:txXfrm>
        <a:off x="2969248" y="0"/>
        <a:ext cx="2591135" cy="966318"/>
      </dsp:txXfrm>
    </dsp:sp>
    <dsp:sp modelId="{B0E420EF-7965-438D-95CD-A060C83A2964}">
      <dsp:nvSpPr>
        <dsp:cNvPr id="0" name=""/>
        <dsp:cNvSpPr/>
      </dsp:nvSpPr>
      <dsp:spPr>
        <a:xfrm>
          <a:off x="2969248" y="903901"/>
          <a:ext cx="2591135" cy="3713345"/>
        </a:xfrm>
        <a:prstGeom prst="rect">
          <a:avLst/>
        </a:prstGeom>
        <a:no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a:lnSpc>
              <a:spcPct val="100000"/>
            </a:lnSpc>
            <a:spcBef>
              <a:spcPct val="0"/>
            </a:spcBef>
            <a:spcAft>
              <a:spcPts val="600"/>
            </a:spcAft>
            <a:buChar char="•"/>
          </a:pPr>
          <a:r>
            <a:rPr lang="en-US" sz="2300" kern="1200" dirty="0">
              <a:latin typeface="Arial" panose="020B0604020202020204" pitchFamily="34" charset="0"/>
              <a:cs typeface="Arial" panose="020B0604020202020204" pitchFamily="34" charset="0"/>
            </a:rPr>
            <a:t>Received federal grant    or loan funds</a:t>
          </a:r>
        </a:p>
        <a:p>
          <a:pPr marL="228600" lvl="1" indent="-228600" algn="l" defTabSz="1022350">
            <a:lnSpc>
              <a:spcPct val="100000"/>
            </a:lnSpc>
            <a:spcBef>
              <a:spcPct val="0"/>
            </a:spcBef>
            <a:spcAft>
              <a:spcPts val="600"/>
            </a:spcAft>
            <a:buChar char="•"/>
          </a:pPr>
          <a:r>
            <a:rPr lang="en-US" sz="2300" kern="1200" dirty="0">
              <a:latin typeface="Arial" panose="020B0604020202020204" pitchFamily="34" charset="0"/>
              <a:cs typeface="Arial" panose="020B0604020202020204" pitchFamily="34" charset="0"/>
            </a:rPr>
            <a:t>Meets the requirements  to receive a late disbursement of federal grant or loan funds</a:t>
          </a:r>
        </a:p>
      </dsp:txBody>
      <dsp:txXfrm>
        <a:off x="2969248" y="903901"/>
        <a:ext cx="2591135" cy="3713345"/>
      </dsp:txXfrm>
    </dsp:sp>
    <dsp:sp modelId="{40F4390E-745B-49B7-B47D-573F4F8441BC}">
      <dsp:nvSpPr>
        <dsp:cNvPr id="0" name=""/>
        <dsp:cNvSpPr/>
      </dsp:nvSpPr>
      <dsp:spPr>
        <a:xfrm>
          <a:off x="5910445" y="0"/>
          <a:ext cx="2591135" cy="966318"/>
        </a:xfrm>
        <a:prstGeom prst="rect">
          <a:avLst/>
        </a:prstGeom>
        <a:solidFill>
          <a:srgbClr val="004E7D"/>
        </a:solidFill>
        <a:ln w="25400" cap="flat" cmpd="sng" algn="ctr">
          <a:no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Arial" panose="020B0604020202020204" pitchFamily="34" charset="0"/>
              <a:cs typeface="Arial" panose="020B0604020202020204" pitchFamily="34" charset="0"/>
            </a:rPr>
            <a:t>Title IV Aid</a:t>
          </a:r>
        </a:p>
      </dsp:txBody>
      <dsp:txXfrm>
        <a:off x="5910445" y="0"/>
        <a:ext cx="2591135" cy="966318"/>
      </dsp:txXfrm>
    </dsp:sp>
    <dsp:sp modelId="{515D5483-7253-4476-B6C1-5FCE96497C1D}">
      <dsp:nvSpPr>
        <dsp:cNvPr id="0" name=""/>
        <dsp:cNvSpPr/>
      </dsp:nvSpPr>
      <dsp:spPr>
        <a:xfrm>
          <a:off x="5910445" y="903901"/>
          <a:ext cx="2591135" cy="3713345"/>
        </a:xfrm>
        <a:prstGeom prst="rect">
          <a:avLst/>
        </a:prstGeom>
        <a:no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a:lnSpc>
              <a:spcPct val="100000"/>
            </a:lnSpc>
            <a:spcBef>
              <a:spcPct val="0"/>
            </a:spcBef>
            <a:spcAft>
              <a:spcPts val="600"/>
            </a:spcAft>
            <a:buChar char="•"/>
          </a:pPr>
          <a:r>
            <a:rPr lang="en-US" sz="2300" kern="1200" dirty="0">
              <a:latin typeface="Arial" panose="020B0604020202020204" pitchFamily="34" charset="0"/>
              <a:cs typeface="Arial" panose="020B0604020202020204" pitchFamily="34" charset="0"/>
            </a:rPr>
            <a:t>Subject to R2T4:</a:t>
          </a:r>
        </a:p>
        <a:p>
          <a:pPr marL="457200" lvl="2" indent="-228600" algn="l" defTabSz="1022350">
            <a:lnSpc>
              <a:spcPct val="100000"/>
            </a:lnSpc>
            <a:spcBef>
              <a:spcPct val="0"/>
            </a:spcBef>
            <a:spcAft>
              <a:spcPts val="600"/>
            </a:spcAft>
            <a:buFont typeface="Wingdings" pitchFamily="2" charset="2"/>
            <a:buChar char="Ø"/>
          </a:pPr>
          <a:r>
            <a:rPr lang="en-US" sz="2300" kern="1200" dirty="0">
              <a:latin typeface="Arial" panose="020B0604020202020204" pitchFamily="34" charset="0"/>
              <a:cs typeface="Arial" panose="020B0604020202020204" pitchFamily="34" charset="0"/>
            </a:rPr>
            <a:t>Federal Pell Grant</a:t>
          </a:r>
        </a:p>
        <a:p>
          <a:pPr marL="457200" lvl="2" indent="-228600" algn="l" defTabSz="1022350">
            <a:lnSpc>
              <a:spcPct val="100000"/>
            </a:lnSpc>
            <a:spcBef>
              <a:spcPct val="0"/>
            </a:spcBef>
            <a:spcAft>
              <a:spcPts val="600"/>
            </a:spcAft>
            <a:buFont typeface="Wingdings" pitchFamily="2" charset="2"/>
            <a:buChar char="Ø"/>
          </a:pPr>
          <a:r>
            <a:rPr lang="en-US" sz="2300" kern="1200" dirty="0">
              <a:latin typeface="Arial" panose="020B0604020202020204" pitchFamily="34" charset="0"/>
              <a:cs typeface="Arial" panose="020B0604020202020204" pitchFamily="34" charset="0"/>
            </a:rPr>
            <a:t>TEACH Grant</a:t>
          </a:r>
        </a:p>
        <a:p>
          <a:pPr marL="457200" lvl="2" indent="-228600" algn="l" defTabSz="1022350">
            <a:lnSpc>
              <a:spcPct val="100000"/>
            </a:lnSpc>
            <a:spcBef>
              <a:spcPct val="0"/>
            </a:spcBef>
            <a:spcAft>
              <a:spcPts val="600"/>
            </a:spcAft>
            <a:buFont typeface="Wingdings" pitchFamily="2" charset="2"/>
            <a:buChar char="Ø"/>
          </a:pPr>
          <a:r>
            <a:rPr lang="en-US" sz="2300" kern="1200" dirty="0">
              <a:latin typeface="Arial" panose="020B0604020202020204" pitchFamily="34" charset="0"/>
              <a:cs typeface="Arial" panose="020B0604020202020204" pitchFamily="34" charset="0"/>
            </a:rPr>
            <a:t>FSEOG</a:t>
          </a:r>
        </a:p>
        <a:p>
          <a:pPr marL="457200" lvl="2" indent="-228600" algn="l" defTabSz="1022350">
            <a:lnSpc>
              <a:spcPct val="100000"/>
            </a:lnSpc>
            <a:spcBef>
              <a:spcPct val="0"/>
            </a:spcBef>
            <a:spcAft>
              <a:spcPts val="600"/>
            </a:spcAft>
            <a:buFont typeface="Wingdings" pitchFamily="2" charset="2"/>
            <a:buChar char="Ø"/>
          </a:pPr>
          <a:r>
            <a:rPr lang="en-US" sz="2300" kern="1200" dirty="0">
              <a:latin typeface="Arial" panose="020B0604020202020204" pitchFamily="34" charset="0"/>
              <a:cs typeface="Arial" panose="020B0604020202020204" pitchFamily="34" charset="0"/>
            </a:rPr>
            <a:t>Direct Loan</a:t>
          </a:r>
        </a:p>
        <a:p>
          <a:pPr marL="228600" lvl="1" indent="-228600" algn="l" defTabSz="1022350">
            <a:lnSpc>
              <a:spcPct val="100000"/>
            </a:lnSpc>
            <a:spcBef>
              <a:spcPct val="0"/>
            </a:spcBef>
            <a:spcAft>
              <a:spcPts val="600"/>
            </a:spcAft>
            <a:buChar char="•"/>
          </a:pPr>
          <a:r>
            <a:rPr lang="en-US" sz="2300" kern="1200" dirty="0">
              <a:latin typeface="Arial" panose="020B0604020202020204" pitchFamily="34" charset="0"/>
              <a:cs typeface="Arial" panose="020B0604020202020204" pitchFamily="34" charset="0"/>
            </a:rPr>
            <a:t>Non-Title IV aid is exempt</a:t>
          </a:r>
        </a:p>
      </dsp:txBody>
      <dsp:txXfrm>
        <a:off x="5910445" y="903901"/>
        <a:ext cx="2591135" cy="37133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945CE7-BDC0-4153-AE54-C68F6DD3AB96}">
      <dsp:nvSpPr>
        <dsp:cNvPr id="0" name=""/>
        <dsp:cNvSpPr/>
      </dsp:nvSpPr>
      <dsp:spPr>
        <a:xfrm>
          <a:off x="0" y="101376"/>
          <a:ext cx="2657574" cy="1594544"/>
        </a:xfrm>
        <a:prstGeom prst="rect">
          <a:avLst/>
        </a:prstGeom>
        <a:solidFill>
          <a:srgbClr val="004E7D"/>
        </a:solidFill>
        <a:ln w="25400" cap="flat" cmpd="sng" algn="ctr">
          <a:no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Arial" panose="020B0604020202020204" pitchFamily="34" charset="0"/>
              <a:cs typeface="Arial" panose="020B0604020202020204" pitchFamily="34" charset="0"/>
            </a:rPr>
            <a:t>Credit hour</a:t>
          </a:r>
        </a:p>
      </dsp:txBody>
      <dsp:txXfrm>
        <a:off x="0" y="101376"/>
        <a:ext cx="2657574" cy="1594544"/>
      </dsp:txXfrm>
    </dsp:sp>
    <dsp:sp modelId="{93BE5EE8-D37C-48E4-8801-95919E7445AE}">
      <dsp:nvSpPr>
        <dsp:cNvPr id="0" name=""/>
        <dsp:cNvSpPr/>
      </dsp:nvSpPr>
      <dsp:spPr>
        <a:xfrm>
          <a:off x="1457227" y="1981201"/>
          <a:ext cx="2657574" cy="1594544"/>
        </a:xfrm>
        <a:prstGeom prst="rect">
          <a:avLst/>
        </a:prstGeom>
        <a:solidFill>
          <a:srgbClr val="B94197"/>
        </a:solidFill>
        <a:ln w="25400" cap="flat" cmpd="sng" algn="ctr">
          <a:no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Arial" panose="020B0604020202020204" pitchFamily="34" charset="0"/>
              <a:cs typeface="Arial" panose="020B0604020202020204" pitchFamily="34" charset="0"/>
            </a:rPr>
            <a:t>Nonterm and Subscription-based</a:t>
          </a:r>
        </a:p>
      </dsp:txBody>
      <dsp:txXfrm>
        <a:off x="1457227" y="1981201"/>
        <a:ext cx="2657574" cy="1594544"/>
      </dsp:txXfrm>
    </dsp:sp>
    <dsp:sp modelId="{4465EA5E-6A53-4ED0-8134-2DFE404DF3E9}">
      <dsp:nvSpPr>
        <dsp:cNvPr id="0" name=""/>
        <dsp:cNvSpPr/>
      </dsp:nvSpPr>
      <dsp:spPr>
        <a:xfrm>
          <a:off x="2895613" y="101376"/>
          <a:ext cx="2657574" cy="1594544"/>
        </a:xfrm>
        <a:prstGeom prst="rect">
          <a:avLst/>
        </a:prstGeom>
        <a:solidFill>
          <a:srgbClr val="DE7E26"/>
        </a:solidFill>
        <a:ln w="25400" cap="flat" cmpd="sng" algn="ctr">
          <a:no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Arial" panose="020B0604020202020204" pitchFamily="34" charset="0"/>
              <a:cs typeface="Arial" panose="020B0604020202020204" pitchFamily="34" charset="0"/>
            </a:rPr>
            <a:t>Clock hour</a:t>
          </a:r>
        </a:p>
      </dsp:txBody>
      <dsp:txXfrm>
        <a:off x="2895613" y="101376"/>
        <a:ext cx="2657574" cy="1594544"/>
      </dsp:txXfrm>
    </dsp:sp>
    <dsp:sp modelId="{14DB11F5-263D-4394-ADAD-5BB1ADBBADFF}">
      <dsp:nvSpPr>
        <dsp:cNvPr id="0" name=""/>
        <dsp:cNvSpPr/>
      </dsp:nvSpPr>
      <dsp:spPr>
        <a:xfrm>
          <a:off x="5800634" y="152396"/>
          <a:ext cx="2657574" cy="1594544"/>
        </a:xfrm>
        <a:prstGeom prst="rect">
          <a:avLst/>
        </a:prstGeom>
        <a:solidFill>
          <a:srgbClr val="6DBE4B"/>
        </a:solidFill>
        <a:ln w="25400" cap="flat" cmpd="sng" algn="ctr">
          <a:no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Arial" panose="020B0604020202020204" pitchFamily="34" charset="0"/>
              <a:cs typeface="Arial" panose="020B0604020202020204" pitchFamily="34" charset="0"/>
            </a:rPr>
            <a:t>Standard term and Nonstandard term, excluding Subscription-based</a:t>
          </a:r>
        </a:p>
      </dsp:txBody>
      <dsp:txXfrm>
        <a:off x="5800634" y="152396"/>
        <a:ext cx="2657574" cy="1594544"/>
      </dsp:txXfrm>
    </dsp:sp>
    <dsp:sp modelId="{B4363A33-B483-4D00-8F0E-5282778CFD94}">
      <dsp:nvSpPr>
        <dsp:cNvPr id="0" name=""/>
        <dsp:cNvSpPr/>
      </dsp:nvSpPr>
      <dsp:spPr>
        <a:xfrm>
          <a:off x="4384997" y="1961678"/>
          <a:ext cx="2657574" cy="1594544"/>
        </a:xfrm>
        <a:prstGeom prst="rect">
          <a:avLst/>
        </a:prstGeom>
        <a:solidFill>
          <a:srgbClr val="58595B"/>
        </a:solidFill>
        <a:ln w="25400" cap="flat" cmpd="sng" algn="ctr">
          <a:no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Arial" panose="020B0604020202020204" pitchFamily="34" charset="0"/>
              <a:cs typeface="Arial" panose="020B0604020202020204" pitchFamily="34" charset="0"/>
            </a:rPr>
            <a:t>Module</a:t>
          </a:r>
        </a:p>
      </dsp:txBody>
      <dsp:txXfrm>
        <a:off x="4384997" y="1961678"/>
        <a:ext cx="2657574" cy="159454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E1A5BC-6557-412C-9A2B-61699254DAF9}">
      <dsp:nvSpPr>
        <dsp:cNvPr id="0" name=""/>
        <dsp:cNvSpPr/>
      </dsp:nvSpPr>
      <dsp:spPr>
        <a:xfrm>
          <a:off x="41" y="30071"/>
          <a:ext cx="3973904" cy="1589561"/>
        </a:xfrm>
        <a:prstGeom prst="rect">
          <a:avLst/>
        </a:prstGeom>
        <a:solidFill>
          <a:srgbClr val="DE7E26"/>
        </a:solidFill>
        <a:ln w="9525" cap="flat" cmpd="sng" algn="ctr">
          <a:noFill/>
          <a:prstDash val="solid"/>
        </a:ln>
        <a:effectLst>
          <a:outerShdw blurRad="40000" dist="23000" dir="5400000" rotWithShape="0">
            <a:srgbClr val="000000">
              <a:alpha val="35000"/>
            </a:srgbClr>
          </a:outerShdw>
        </a:effectLst>
        <a:scene3d>
          <a:camera prst="orthographicFront"/>
          <a:lightRig rig="flat" dir="t"/>
        </a:scene3d>
        <a:sp3d prstMaterial="plastic">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227584" tIns="130048" rIns="227584" bIns="130048" numCol="1" spcCol="1270" anchor="ctr" anchorCtr="0">
          <a:noAutofit/>
        </a:bodyPr>
        <a:lstStyle/>
        <a:p>
          <a:pPr marL="0" lvl="0" indent="0" algn="ctr" defTabSz="1422400">
            <a:lnSpc>
              <a:spcPct val="90000"/>
            </a:lnSpc>
            <a:spcBef>
              <a:spcPct val="0"/>
            </a:spcBef>
            <a:spcAft>
              <a:spcPct val="35000"/>
            </a:spcAft>
            <a:buNone/>
          </a:pPr>
          <a:r>
            <a:rPr lang="en-US" sz="3200" kern="1200" dirty="0">
              <a:latin typeface="Arial" panose="020B0604020202020204" pitchFamily="34" charset="0"/>
              <a:cs typeface="Arial" panose="020B0604020202020204" pitchFamily="34" charset="0"/>
            </a:rPr>
            <a:t>Notice must:</a:t>
          </a:r>
        </a:p>
      </dsp:txBody>
      <dsp:txXfrm>
        <a:off x="41" y="30071"/>
        <a:ext cx="3973904" cy="1589561"/>
      </dsp:txXfrm>
    </dsp:sp>
    <dsp:sp modelId="{344F9508-5681-4D9D-A58D-35870575DA6C}">
      <dsp:nvSpPr>
        <dsp:cNvPr id="0" name=""/>
        <dsp:cNvSpPr/>
      </dsp:nvSpPr>
      <dsp:spPr>
        <a:xfrm>
          <a:off x="7287" y="1619633"/>
          <a:ext cx="3944868" cy="3074694"/>
        </a:xfrm>
        <a:prstGeom prst="rect">
          <a:avLst/>
        </a:prstGeom>
        <a:solidFill>
          <a:srgbClr val="DE7E26">
            <a:alpha val="50000"/>
          </a:srgbClr>
        </a:solidFill>
        <a:ln w="9525" cap="flat" cmpd="sng" algn="ctr">
          <a:solidFill>
            <a:schemeClr val="accent1">
              <a:alpha val="90000"/>
              <a:tint val="40000"/>
              <a:hueOff val="0"/>
              <a:satOff val="0"/>
              <a:lumOff val="0"/>
              <a:alphaOff val="0"/>
            </a:schemeClr>
          </a:solidFill>
          <a:prstDash val="solid"/>
        </a:ln>
        <a:effectLst/>
        <a:scene3d>
          <a:camera prst="orthographicFront"/>
          <a:lightRig rig="flat" dir="t"/>
        </a:scene3d>
        <a:sp3d extrusionH="12700" prstMaterial="plastic"/>
      </dsp:spPr>
      <dsp:style>
        <a:lnRef idx="1">
          <a:scrgbClr r="0" g="0" b="0"/>
        </a:lnRef>
        <a:fillRef idx="1">
          <a:scrgbClr r="0" g="0" b="0"/>
        </a:fillRef>
        <a:effectRef idx="2">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US" sz="2800" kern="1200" dirty="0">
              <a:latin typeface="Arial" panose="020B0604020202020204" pitchFamily="34" charset="0"/>
              <a:cs typeface="Arial" panose="020B0604020202020204" pitchFamily="34" charset="0"/>
            </a:rPr>
            <a:t>Be in writing</a:t>
          </a:r>
        </a:p>
        <a:p>
          <a:pPr marL="285750" lvl="1" indent="-285750" algn="l" defTabSz="1244600">
            <a:lnSpc>
              <a:spcPct val="90000"/>
            </a:lnSpc>
            <a:spcBef>
              <a:spcPct val="0"/>
            </a:spcBef>
            <a:spcAft>
              <a:spcPct val="15000"/>
            </a:spcAft>
            <a:buChar char="•"/>
          </a:pPr>
          <a:r>
            <a:rPr lang="en-US" sz="2800" kern="1200" dirty="0">
              <a:latin typeface="Arial" panose="020B0604020202020204" pitchFamily="34" charset="0"/>
              <a:cs typeface="Arial" panose="020B0604020202020204" pitchFamily="34" charset="0"/>
            </a:rPr>
            <a:t>Indicate student will finish payment period or period of enrollment, if school is not required to take attendance </a:t>
          </a:r>
        </a:p>
      </dsp:txBody>
      <dsp:txXfrm>
        <a:off x="7287" y="1619633"/>
        <a:ext cx="3944868" cy="3074694"/>
      </dsp:txXfrm>
    </dsp:sp>
    <dsp:sp modelId="{F3A68413-60E1-4D56-9E37-C6C9F9BE4BBC}">
      <dsp:nvSpPr>
        <dsp:cNvPr id="0" name=""/>
        <dsp:cNvSpPr/>
      </dsp:nvSpPr>
      <dsp:spPr>
        <a:xfrm>
          <a:off x="4530292" y="30071"/>
          <a:ext cx="3973904" cy="1589561"/>
        </a:xfrm>
        <a:prstGeom prst="rect">
          <a:avLst/>
        </a:prstGeom>
        <a:solidFill>
          <a:srgbClr val="DE7E26"/>
        </a:solidFill>
        <a:ln w="9525" cap="flat" cmpd="sng" algn="ctr">
          <a:noFill/>
          <a:prstDash val="solid"/>
        </a:ln>
        <a:effectLst>
          <a:outerShdw blurRad="40000" dist="23000" dir="5400000" rotWithShape="0">
            <a:srgbClr val="000000">
              <a:alpha val="35000"/>
            </a:srgbClr>
          </a:outerShdw>
        </a:effectLst>
        <a:scene3d>
          <a:camera prst="orthographicFront"/>
          <a:lightRig rig="flat" dir="t"/>
        </a:scene3d>
        <a:sp3d prstMaterial="plastic">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227584" tIns="130048" rIns="227584" bIns="130048" numCol="1" spcCol="1270" anchor="ctr" anchorCtr="0">
          <a:noAutofit/>
        </a:bodyPr>
        <a:lstStyle/>
        <a:p>
          <a:pPr marL="0" lvl="0" indent="0" algn="ctr" defTabSz="1422400">
            <a:lnSpc>
              <a:spcPct val="90000"/>
            </a:lnSpc>
            <a:spcBef>
              <a:spcPct val="0"/>
            </a:spcBef>
            <a:spcAft>
              <a:spcPct val="35000"/>
            </a:spcAft>
            <a:buNone/>
          </a:pPr>
          <a:r>
            <a:rPr lang="en-US" sz="3200" kern="1200" dirty="0">
              <a:latin typeface="Arial" panose="020B0604020202020204" pitchFamily="34" charset="0"/>
              <a:cs typeface="Arial" panose="020B0604020202020204" pitchFamily="34" charset="0"/>
            </a:rPr>
            <a:t>If student subsequently withdraws, use:</a:t>
          </a:r>
        </a:p>
      </dsp:txBody>
      <dsp:txXfrm>
        <a:off x="4530292" y="30071"/>
        <a:ext cx="3973904" cy="1589561"/>
      </dsp:txXfrm>
    </dsp:sp>
    <dsp:sp modelId="{0EAB8FB8-D457-4136-9E35-324188356C96}">
      <dsp:nvSpPr>
        <dsp:cNvPr id="0" name=""/>
        <dsp:cNvSpPr/>
      </dsp:nvSpPr>
      <dsp:spPr>
        <a:xfrm>
          <a:off x="4530292" y="1619633"/>
          <a:ext cx="3973904" cy="3074694"/>
        </a:xfrm>
        <a:prstGeom prst="rect">
          <a:avLst/>
        </a:prstGeom>
        <a:solidFill>
          <a:srgbClr val="DE7E26">
            <a:alpha val="50000"/>
          </a:srgbClr>
        </a:solidFill>
        <a:ln w="9525" cap="flat" cmpd="sng" algn="ctr">
          <a:solidFill>
            <a:schemeClr val="accent1">
              <a:alpha val="90000"/>
              <a:tint val="40000"/>
              <a:hueOff val="0"/>
              <a:satOff val="0"/>
              <a:lumOff val="0"/>
              <a:alphaOff val="0"/>
            </a:schemeClr>
          </a:solidFill>
          <a:prstDash val="solid"/>
        </a:ln>
        <a:effectLst/>
        <a:scene3d>
          <a:camera prst="orthographicFront"/>
          <a:lightRig rig="flat" dir="t"/>
        </a:scene3d>
        <a:sp3d extrusionH="12700" prstMaterial="plastic"/>
      </dsp:spPr>
      <dsp:style>
        <a:lnRef idx="1">
          <a:scrgbClr r="0" g="0" b="0"/>
        </a:lnRef>
        <a:fillRef idx="1">
          <a:scrgbClr r="0" g="0" b="0"/>
        </a:fillRef>
        <a:effectRef idx="2">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US" sz="2800" kern="1200" dirty="0">
              <a:latin typeface="Arial" panose="020B0604020202020204" pitchFamily="34" charset="0"/>
              <a:cs typeface="Arial" panose="020B0604020202020204" pitchFamily="34" charset="0"/>
            </a:rPr>
            <a:t>First notification of student’s intent;</a:t>
          </a:r>
        </a:p>
        <a:p>
          <a:pPr marL="285750" lvl="1" indent="-285750" algn="l" defTabSz="1244600">
            <a:lnSpc>
              <a:spcPct val="90000"/>
            </a:lnSpc>
            <a:spcBef>
              <a:spcPct val="0"/>
            </a:spcBef>
            <a:spcAft>
              <a:spcPct val="15000"/>
            </a:spcAft>
            <a:buChar char="•"/>
          </a:pPr>
          <a:r>
            <a:rPr lang="en-US" sz="2800" kern="1200" dirty="0">
              <a:latin typeface="Arial" panose="020B0604020202020204" pitchFamily="34" charset="0"/>
              <a:cs typeface="Arial" panose="020B0604020202020204" pitchFamily="34" charset="0"/>
            </a:rPr>
            <a:t>Date began process; or</a:t>
          </a:r>
        </a:p>
        <a:p>
          <a:pPr marL="285750" lvl="1" indent="-285750" algn="l" defTabSz="1244600">
            <a:lnSpc>
              <a:spcPct val="90000"/>
            </a:lnSpc>
            <a:spcBef>
              <a:spcPct val="0"/>
            </a:spcBef>
            <a:spcAft>
              <a:spcPct val="15000"/>
            </a:spcAft>
            <a:buChar char="•"/>
          </a:pPr>
          <a:r>
            <a:rPr lang="en-US" sz="2800" kern="1200" dirty="0">
              <a:latin typeface="Arial" panose="020B0604020202020204" pitchFamily="34" charset="0"/>
              <a:cs typeface="Arial" panose="020B0604020202020204" pitchFamily="34" charset="0"/>
            </a:rPr>
            <a:t>Last date of an academically related activity</a:t>
          </a:r>
        </a:p>
      </dsp:txBody>
      <dsp:txXfrm>
        <a:off x="4530292" y="1619633"/>
        <a:ext cx="3973904" cy="3074694"/>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2">
            <a:extLst>
              <a:ext uri="{28A0092B-C50C-407E-A947-70E740481C1C}">
                <a14:useLocalDpi xmlns:a14="http://schemas.microsoft.com/office/drawing/2010/main" val="0"/>
              </a:ext>
            </a:extLst>
          </a:blip>
          <a:srcRect r="84874" b="25209"/>
          <a:stretch/>
        </p:blipFill>
        <p:spPr>
          <a:xfrm>
            <a:off x="325120" y="80010"/>
            <a:ext cx="531411" cy="634427"/>
          </a:xfrm>
          <a:prstGeom prst="rect">
            <a:avLst/>
          </a:prstGeom>
        </p:spPr>
      </p:pic>
      <p:sp>
        <p:nvSpPr>
          <p:cNvPr id="4" name="Text Box 10"/>
          <p:cNvSpPr txBox="1">
            <a:spLocks noChangeArrowheads="1"/>
          </p:cNvSpPr>
          <p:nvPr/>
        </p:nvSpPr>
        <p:spPr bwMode="auto">
          <a:xfrm>
            <a:off x="6" y="80011"/>
            <a:ext cx="7315195" cy="702974"/>
          </a:xfrm>
          <a:prstGeom prst="rect">
            <a:avLst/>
          </a:prstGeom>
          <a:noFill/>
          <a:ln w="12700">
            <a:noFill/>
            <a:miter lim="800000"/>
            <a:headEnd/>
            <a:tailEnd/>
          </a:ln>
          <a:effectLst/>
        </p:spPr>
        <p:txBody>
          <a:bodyPr wrap="square" lIns="137020" tIns="68513" rIns="137020" bIns="68513">
            <a:spAutoFit/>
          </a:bodyPr>
          <a:lstStyle/>
          <a:p>
            <a:pPr algn="ctr" defTabSz="1446861" eaLnBrk="0" hangingPunct="0">
              <a:defRPr/>
            </a:pPr>
            <a:r>
              <a:rPr lang="en-US" b="1" dirty="0">
                <a:solidFill>
                  <a:srgbClr val="005B99"/>
                </a:solidFill>
                <a:latin typeface="Verdana" pitchFamily="34" charset="0"/>
                <a:ea typeface="Verdana" pitchFamily="34" charset="0"/>
                <a:cs typeface="Verdana" pitchFamily="34" charset="0"/>
              </a:rPr>
              <a:t>NASFAA Authorized Event</a:t>
            </a:r>
          </a:p>
          <a:p>
            <a:pPr algn="ctr" defTabSz="1446861" eaLnBrk="0" hangingPunct="0">
              <a:defRPr/>
            </a:pPr>
            <a:r>
              <a:rPr lang="en-US" b="1" dirty="0">
                <a:solidFill>
                  <a:srgbClr val="005B99"/>
                </a:solidFill>
                <a:latin typeface="Verdana" pitchFamily="34" charset="0"/>
                <a:ea typeface="Verdana" pitchFamily="34" charset="0"/>
                <a:cs typeface="Verdana" pitchFamily="34" charset="0"/>
              </a:rPr>
              <a:t>Overview of Return of Title IV Funds</a:t>
            </a:r>
          </a:p>
        </p:txBody>
      </p:sp>
      <p:sp>
        <p:nvSpPr>
          <p:cNvPr id="5" name="TextBox 4"/>
          <p:cNvSpPr txBox="1"/>
          <p:nvPr/>
        </p:nvSpPr>
        <p:spPr>
          <a:xfrm>
            <a:off x="346795" y="9281160"/>
            <a:ext cx="6724565" cy="288543"/>
          </a:xfrm>
          <a:prstGeom prst="rect">
            <a:avLst/>
          </a:prstGeom>
          <a:noFill/>
        </p:spPr>
        <p:txBody>
          <a:bodyPr wrap="square" lIns="133348" tIns="66676" rIns="133348" bIns="66676" rtlCol="0">
            <a:spAutoFit/>
          </a:bodyPr>
          <a:lstStyle/>
          <a:p>
            <a:r>
              <a:rPr lang="en-US" sz="1000">
                <a:latin typeface="Arial" panose="020B0604020202020204" pitchFamily="34" charset="0"/>
                <a:cs typeface="Arial" panose="020B0604020202020204" pitchFamily="34" charset="0"/>
              </a:rPr>
              <a:t>© 2024 </a:t>
            </a:r>
            <a:r>
              <a:rPr lang="en-US" sz="1000" dirty="0">
                <a:latin typeface="Arial" panose="020B0604020202020204" pitchFamily="34" charset="0"/>
                <a:cs typeface="Arial" panose="020B0604020202020204" pitchFamily="34" charset="0"/>
              </a:rPr>
              <a:t>NASFAA                                                               </a:t>
            </a:r>
            <a:fld id="{EC2BFD59-8D1D-4081-BAFD-BCED3D0AEE69}" type="slidenum">
              <a:rPr lang="en-US" sz="1000">
                <a:latin typeface="Arial" panose="020B0604020202020204" pitchFamily="34" charset="0"/>
                <a:cs typeface="Arial" panose="020B0604020202020204" pitchFamily="34" charset="0"/>
              </a:rPr>
              <a:t>‹#›</a:t>
            </a:fld>
            <a:endParaRPr lang="en-US"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362347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4DB6D666-C5D1-4EAC-B244-621F41233B73}" type="datetimeFigureOut">
              <a:rPr lang="en-US" smtClean="0"/>
              <a:t>4/8/2025</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2E28F0AC-41F5-4738-9696-FCFD8750ED3F}" type="slidenum">
              <a:rPr lang="en-US" smtClean="0"/>
              <a:t>‹#›</a:t>
            </a:fld>
            <a:endParaRPr lang="en-US"/>
          </a:p>
        </p:txBody>
      </p:sp>
    </p:spTree>
    <p:extLst>
      <p:ext uri="{BB962C8B-B14F-4D97-AF65-F5344CB8AC3E}">
        <p14:creationId xmlns:p14="http://schemas.microsoft.com/office/powerpoint/2010/main" val="15637037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28F0AC-41F5-4738-9696-FCFD8750ED3F}" type="slidenum">
              <a:rPr lang="en-US" smtClean="0"/>
              <a:t>1</a:t>
            </a:fld>
            <a:endParaRPr lang="en-US"/>
          </a:p>
        </p:txBody>
      </p:sp>
    </p:spTree>
    <p:extLst>
      <p:ext uri="{BB962C8B-B14F-4D97-AF65-F5344CB8AC3E}">
        <p14:creationId xmlns:p14="http://schemas.microsoft.com/office/powerpoint/2010/main" val="2853113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E28F0AC-41F5-4738-9696-FCFD8750ED3F}" type="slidenum">
              <a:rPr lang="en-US" smtClean="0"/>
              <a:t>3</a:t>
            </a:fld>
            <a:endParaRPr lang="en-US" dirty="0"/>
          </a:p>
        </p:txBody>
      </p:sp>
    </p:spTree>
    <p:extLst>
      <p:ext uri="{BB962C8B-B14F-4D97-AF65-F5344CB8AC3E}">
        <p14:creationId xmlns:p14="http://schemas.microsoft.com/office/powerpoint/2010/main" val="37684959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28F0AC-41F5-4738-9696-FCFD8750ED3F}" type="slidenum">
              <a:rPr lang="en-US" smtClean="0"/>
              <a:t>4</a:t>
            </a:fld>
            <a:endParaRPr lang="en-US"/>
          </a:p>
        </p:txBody>
      </p:sp>
    </p:spTree>
    <p:extLst>
      <p:ext uri="{BB962C8B-B14F-4D97-AF65-F5344CB8AC3E}">
        <p14:creationId xmlns:p14="http://schemas.microsoft.com/office/powerpoint/2010/main" val="15600094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D3CA0F2F-E892-4196-AD13-110937E49902}" type="slidenum">
              <a:rPr lang="en-US"/>
              <a:pPr/>
              <a:t>39</a:t>
            </a:fld>
            <a:endParaRPr lang="en-US" dirty="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271691571"/>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5" name="Group 4"/>
          <p:cNvGrpSpPr/>
          <p:nvPr userDrawn="1"/>
        </p:nvGrpSpPr>
        <p:grpSpPr>
          <a:xfrm>
            <a:off x="-12032" y="-12032"/>
            <a:ext cx="9156032" cy="6904667"/>
            <a:chOff x="-12032" y="-12032"/>
            <a:chExt cx="9156032" cy="6904667"/>
          </a:xfrm>
        </p:grpSpPr>
        <p:sp>
          <p:nvSpPr>
            <p:cNvPr id="4" name="Rectangle 3"/>
            <p:cNvSpPr/>
            <p:nvPr userDrawn="1"/>
          </p:nvSpPr>
          <p:spPr>
            <a:xfrm>
              <a:off x="-12032" y="-12032"/>
              <a:ext cx="9153144" cy="990600"/>
            </a:xfrm>
            <a:prstGeom prst="rect">
              <a:avLst/>
            </a:prstGeom>
            <a:solidFill>
              <a:schemeClr val="bg1"/>
            </a:solid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037 US Capitol.jpg"/>
            <p:cNvPicPr>
              <a:picLocks noChangeAspect="1"/>
            </p:cNvPicPr>
            <p:nvPr userDrawn="1"/>
          </p:nvPicPr>
          <p:blipFill>
            <a:blip r:embed="rId2">
              <a:lum bright="70000" contrast="-7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tretch>
              <a:fillRect/>
            </a:stretch>
          </p:blipFill>
          <p:spPr>
            <a:xfrm>
              <a:off x="0" y="800445"/>
              <a:ext cx="9144000" cy="6092190"/>
            </a:xfrm>
            <a:prstGeom prst="rect">
              <a:avLst/>
            </a:prstGeom>
          </p:spPr>
        </p:pic>
      </p:grpSp>
      <p:sp>
        <p:nvSpPr>
          <p:cNvPr id="2" name="Title 1"/>
          <p:cNvSpPr>
            <a:spLocks noGrp="1"/>
          </p:cNvSpPr>
          <p:nvPr>
            <p:ph type="ctrTitle"/>
          </p:nvPr>
        </p:nvSpPr>
        <p:spPr>
          <a:xfrm>
            <a:off x="685800" y="2130425"/>
            <a:ext cx="7772400" cy="1470025"/>
          </a:xfrm>
        </p:spPr>
        <p:txBody>
          <a:bodyPr/>
          <a:lstStyle>
            <a:lvl1pPr algn="ctr">
              <a:defRPr>
                <a:solidFill>
                  <a:srgbClr val="005B99"/>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8" name="Rectangle 7"/>
          <p:cNvSpPr/>
          <p:nvPr userDrawn="1"/>
        </p:nvSpPr>
        <p:spPr bwMode="auto">
          <a:xfrm>
            <a:off x="0" y="6705600"/>
            <a:ext cx="9144000" cy="182880"/>
          </a:xfrm>
          <a:prstGeom prst="rect">
            <a:avLst/>
          </a:prstGeom>
          <a:solidFill>
            <a:srgbClr val="005B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10" name="Text Box 18"/>
          <p:cNvSpPr txBox="1">
            <a:spLocks noChangeArrowheads="1"/>
          </p:cNvSpPr>
          <p:nvPr userDrawn="1"/>
        </p:nvSpPr>
        <p:spPr bwMode="auto">
          <a:xfrm>
            <a:off x="381000" y="120650"/>
            <a:ext cx="8382000" cy="946150"/>
          </a:xfrm>
          <a:prstGeom prst="rect">
            <a:avLst/>
          </a:prstGeom>
          <a:noFill/>
          <a:ln w="9525">
            <a:noFill/>
            <a:miter lim="800000"/>
            <a:headEnd/>
            <a:tailEnd/>
          </a:ln>
          <a:effectLst/>
        </p:spPr>
        <p:txBody>
          <a:bodyPr>
            <a:spAutoFit/>
          </a:bodyPr>
          <a:lstStyle/>
          <a:p>
            <a:pPr algn="ctr">
              <a:spcBef>
                <a:spcPct val="50000"/>
              </a:spcBef>
              <a:defRPr/>
            </a:pPr>
            <a:r>
              <a:rPr lang="en-US" sz="2800" b="1" dirty="0">
                <a:solidFill>
                  <a:srgbClr val="005B99"/>
                </a:solidFill>
                <a:latin typeface="Arial" pitchFamily="34" charset="0"/>
                <a:cs typeface="Arial" pitchFamily="34" charset="0"/>
              </a:rPr>
              <a:t>National Association of Student </a:t>
            </a:r>
            <a:br>
              <a:rPr lang="en-US" sz="2800" b="1" dirty="0">
                <a:solidFill>
                  <a:srgbClr val="005B99"/>
                </a:solidFill>
                <a:latin typeface="Arial" pitchFamily="34" charset="0"/>
                <a:cs typeface="Arial" pitchFamily="34" charset="0"/>
              </a:rPr>
            </a:br>
            <a:r>
              <a:rPr lang="en-US" sz="2800" b="1" dirty="0">
                <a:solidFill>
                  <a:srgbClr val="005B99"/>
                </a:solidFill>
                <a:latin typeface="Arial" pitchFamily="34" charset="0"/>
                <a:cs typeface="Arial" pitchFamily="34" charset="0"/>
              </a:rPr>
              <a:t>Financial Aid Administrators</a:t>
            </a:r>
          </a:p>
        </p:txBody>
      </p:sp>
      <p:pic>
        <p:nvPicPr>
          <p:cNvPr id="16" name="Picture 1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52400" y="6120892"/>
            <a:ext cx="1752600" cy="432308"/>
          </a:xfrm>
          <a:prstGeom prst="rect">
            <a:avLst/>
          </a:prstGeom>
          <a:noFill/>
          <a:ln>
            <a:noFill/>
          </a:ln>
        </p:spPr>
      </p:pic>
      <p:sp>
        <p:nvSpPr>
          <p:cNvPr id="17" name="Rectangle 70"/>
          <p:cNvSpPr>
            <a:spLocks noChangeArrowheads="1"/>
          </p:cNvSpPr>
          <p:nvPr userDrawn="1"/>
        </p:nvSpPr>
        <p:spPr bwMode="auto">
          <a:xfrm>
            <a:off x="6400800" y="6400800"/>
            <a:ext cx="2743200" cy="228600"/>
          </a:xfrm>
          <a:prstGeom prst="rect">
            <a:avLst/>
          </a:prstGeom>
          <a:noFill/>
          <a:ln w="9525">
            <a:noFill/>
            <a:miter lim="800000"/>
            <a:headEnd/>
            <a:tailEnd/>
          </a:ln>
          <a:effectLst/>
        </p:spPr>
        <p:txBody>
          <a:bodyPr/>
          <a:lstStyle/>
          <a:p>
            <a:pPr algn="r" fontAlgn="base">
              <a:spcBef>
                <a:spcPct val="0"/>
              </a:spcBef>
              <a:spcAft>
                <a:spcPct val="0"/>
              </a:spcAft>
              <a:defRPr/>
            </a:pPr>
            <a:r>
              <a:rPr lang="en-US" sz="1400" dirty="0">
                <a:solidFill>
                  <a:srgbClr val="000000"/>
                </a:solidFill>
                <a:latin typeface="Arial" charset="0"/>
                <a:cs typeface="Arial" charset="0"/>
              </a:rPr>
              <a:t>Slide </a:t>
            </a:r>
            <a:fld id="{3E8EC1CB-C9E7-4076-8034-5D4E4E9EDADC}" type="slidenum">
              <a:rPr lang="en-US" sz="1400" smtClean="0">
                <a:solidFill>
                  <a:srgbClr val="000000"/>
                </a:solidFill>
                <a:latin typeface="Arial" charset="0"/>
                <a:cs typeface="Arial" charset="0"/>
              </a:rPr>
              <a:t>‹#›</a:t>
            </a:fld>
            <a:r>
              <a:rPr lang="en-US" sz="1400" dirty="0">
                <a:solidFill>
                  <a:srgbClr val="000000"/>
                </a:solidFill>
                <a:latin typeface="Arial" charset="0"/>
                <a:cs typeface="Arial" charset="0"/>
              </a:rPr>
              <a:t>   © 2024 NASFAA</a:t>
            </a:r>
          </a:p>
          <a:p>
            <a:pPr algn="r" fontAlgn="base">
              <a:spcBef>
                <a:spcPct val="0"/>
              </a:spcBef>
              <a:spcAft>
                <a:spcPct val="0"/>
              </a:spcAft>
              <a:defRPr/>
            </a:pPr>
            <a:endParaRPr lang="en-US" sz="1200" dirty="0">
              <a:solidFill>
                <a:srgbClr val="000000"/>
              </a:solidFill>
              <a:latin typeface="Arial" charset="0"/>
              <a:cs typeface="Arial" charset="0"/>
            </a:endParaRPr>
          </a:p>
        </p:txBody>
      </p:sp>
      <p:sp>
        <p:nvSpPr>
          <p:cNvPr id="11" name="Rectangle 10">
            <a:extLst>
              <a:ext uri="{FF2B5EF4-FFF2-40B4-BE49-F238E27FC236}">
                <a16:creationId xmlns:a16="http://schemas.microsoft.com/office/drawing/2014/main" id="{49B28318-DF29-490F-BFE1-9762B3926418}"/>
              </a:ext>
            </a:extLst>
          </p:cNvPr>
          <p:cNvSpPr/>
          <p:nvPr userDrawn="1"/>
        </p:nvSpPr>
        <p:spPr>
          <a:xfrm>
            <a:off x="1371600" y="6419848"/>
            <a:ext cx="6400800" cy="276999"/>
          </a:xfrm>
          <a:prstGeom prst="rect">
            <a:avLst/>
          </a:prstGeom>
        </p:spPr>
        <p:txBody>
          <a:bodyPr wrap="square">
            <a:spAutoFit/>
          </a:bodyPr>
          <a:lstStyle/>
          <a:p>
            <a:pPr algn="ctr"/>
            <a:r>
              <a:rPr lang="en-US" sz="12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*For training purposes only; not for credential preparation.</a:t>
            </a:r>
            <a:endParaRPr lang="en-US" sz="1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575568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esson Slide">
    <p:spTree>
      <p:nvGrpSpPr>
        <p:cNvPr id="1" name=""/>
        <p:cNvGrpSpPr/>
        <p:nvPr/>
      </p:nvGrpSpPr>
      <p:grpSpPr>
        <a:xfrm>
          <a:off x="0" y="0"/>
          <a:ext cx="0" cy="0"/>
          <a:chOff x="0" y="0"/>
          <a:chExt cx="0" cy="0"/>
        </a:xfrm>
      </p:grpSpPr>
      <p:sp>
        <p:nvSpPr>
          <p:cNvPr id="2" name="Title 1"/>
          <p:cNvSpPr>
            <a:spLocks noGrp="1"/>
          </p:cNvSpPr>
          <p:nvPr>
            <p:ph type="title"/>
          </p:nvPr>
        </p:nvSpPr>
        <p:spPr>
          <a:xfrm>
            <a:off x="914400" y="2057400"/>
            <a:ext cx="7315200" cy="2362200"/>
          </a:xfrm>
        </p:spPr>
        <p:txBody>
          <a:bodyPr anchor="t">
            <a:normAutofit/>
          </a:bodyPr>
          <a:lstStyle>
            <a:lvl1pPr marL="0" algn="l" defTabSz="914400" rtl="0" eaLnBrk="1" latinLnBrk="0" hangingPunct="1">
              <a:defRPr lang="en-US" sz="4400" b="1" kern="1200" dirty="0">
                <a:solidFill>
                  <a:srgbClr val="005B99"/>
                </a:solidFill>
                <a:latin typeface="Verdana" pitchFamily="34" charset="0"/>
                <a:ea typeface="Verdana" pitchFamily="34" charset="0"/>
                <a:cs typeface="Verdana" pitchFamily="34" charset="0"/>
              </a:defRPr>
            </a:lvl1pPr>
          </a:lstStyle>
          <a:p>
            <a:r>
              <a:rPr lang="en-US" dirty="0"/>
              <a:t>Click to edit Master title style</a:t>
            </a:r>
          </a:p>
        </p:txBody>
      </p:sp>
    </p:spTree>
    <p:extLst>
      <p:ext uri="{BB962C8B-B14F-4D97-AF65-F5344CB8AC3E}">
        <p14:creationId xmlns:p14="http://schemas.microsoft.com/office/powerpoint/2010/main" val="2430183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03920" cy="914400"/>
          </a:xfrm>
        </p:spPr>
        <p:txBody>
          <a:bodyPr/>
          <a:lstStyle/>
          <a:p>
            <a:r>
              <a:rPr lang="en-US" dirty="0"/>
              <a:t>Click to edit Master title style</a:t>
            </a:r>
          </a:p>
        </p:txBody>
      </p:sp>
      <p:sp>
        <p:nvSpPr>
          <p:cNvPr id="3" name="Content Placeholder 2"/>
          <p:cNvSpPr>
            <a:spLocks noGrp="1"/>
          </p:cNvSpPr>
          <p:nvPr>
            <p:ph idx="1"/>
          </p:nvPr>
        </p:nvSpPr>
        <p:spPr>
          <a:xfrm>
            <a:off x="304800" y="1295400"/>
            <a:ext cx="8503920" cy="47244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664693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04800" y="1295400"/>
            <a:ext cx="4114800" cy="4724398"/>
          </a:xfrm>
        </p:spPr>
        <p:txBody>
          <a:bodyPr/>
          <a:lstStyle>
            <a:lvl1pPr marL="342900" indent="-342900">
              <a:defRPr lang="en-US" sz="3200" kern="1200" dirty="0" smtClean="0">
                <a:solidFill>
                  <a:schemeClr val="tx1"/>
                </a:solidFill>
                <a:latin typeface="Arial" pitchFamily="34" charset="0"/>
                <a:ea typeface="+mn-ea"/>
                <a:cs typeface="Arial" pitchFamily="34" charset="0"/>
              </a:defRPr>
            </a:lvl1pPr>
            <a:lvl2pPr marL="804863" indent="-347663">
              <a:defRPr lang="en-US" sz="2800" kern="1200" dirty="0" smtClean="0">
                <a:solidFill>
                  <a:schemeClr val="tx1"/>
                </a:solidFill>
                <a:latin typeface="Arial" pitchFamily="34" charset="0"/>
                <a:ea typeface="+mn-ea"/>
                <a:cs typeface="Arial" pitchFamily="34" charset="0"/>
              </a:defRPr>
            </a:lvl2pPr>
            <a:lvl3pPr marL="1260475" indent="-346075">
              <a:defRPr lang="en-US" sz="2400" kern="1200" dirty="0" smtClean="0">
                <a:solidFill>
                  <a:schemeClr val="tx1"/>
                </a:solidFill>
                <a:latin typeface="Arial" pitchFamily="34" charset="0"/>
                <a:ea typeface="+mn-ea"/>
                <a:cs typeface="Arial" pitchFamily="34" charset="0"/>
              </a:defRPr>
            </a:lvl3pPr>
            <a:lvl4pPr marL="1600200" indent="-228600">
              <a:defRPr lang="en-US" sz="2000" kern="1200" dirty="0" smtClean="0">
                <a:solidFill>
                  <a:schemeClr val="tx1"/>
                </a:solidFill>
                <a:latin typeface="Arial" pitchFamily="34" charset="0"/>
                <a:ea typeface="+mn-ea"/>
                <a:cs typeface="Arial" pitchFamily="34" charset="0"/>
              </a:defRPr>
            </a:lvl4pPr>
            <a:lvl5pPr marL="2057400" indent="-228600">
              <a:defRPr lang="en-US" sz="2000" kern="1200" dirty="0">
                <a:solidFill>
                  <a:schemeClr val="tx1"/>
                </a:solidFill>
                <a:latin typeface="Arial" pitchFamily="34" charset="0"/>
                <a:ea typeface="+mn-ea"/>
                <a:cs typeface="Arial" pitchFamily="34" charset="0"/>
              </a:defRPr>
            </a:lvl5pPr>
            <a:lvl6pPr>
              <a:defRPr sz="1800"/>
            </a:lvl6pPr>
            <a:lvl7pPr>
              <a:defRPr sz="1800"/>
            </a:lvl7pPr>
            <a:lvl8pPr>
              <a:defRPr sz="1800"/>
            </a:lvl8pPr>
            <a:lvl9pPr>
              <a:defRPr sz="1800"/>
            </a:lvl9pPr>
          </a:lstStyle>
          <a:p>
            <a:pPr marL="342900" lvl="0" indent="-342900" algn="l" defTabSz="914400" rtl="0" eaLnBrk="1" latinLnBrk="0" hangingPunct="1">
              <a:spcBef>
                <a:spcPct val="20000"/>
              </a:spcBef>
              <a:buClr>
                <a:srgbClr val="005B99"/>
              </a:buClr>
              <a:buFont typeface="Arial" pitchFamily="34" charset="0"/>
              <a:buChar char="•"/>
            </a:pPr>
            <a:r>
              <a:rPr lang="en-US" dirty="0"/>
              <a:t>Click to edit Master text styles</a:t>
            </a:r>
          </a:p>
          <a:p>
            <a:pPr marL="804863" lvl="1" indent="-347663" algn="l" defTabSz="914400" rtl="0" eaLnBrk="1" latinLnBrk="0" hangingPunct="1">
              <a:spcBef>
                <a:spcPct val="20000"/>
              </a:spcBef>
              <a:buClr>
                <a:srgbClr val="005B99"/>
              </a:buClr>
              <a:buFont typeface="Arial" pitchFamily="34" charset="0"/>
              <a:buChar char="–"/>
            </a:pPr>
            <a:r>
              <a:rPr lang="en-US" dirty="0"/>
              <a:t>Second level</a:t>
            </a:r>
          </a:p>
          <a:p>
            <a:pPr marL="1260475" lvl="2" indent="-346075" algn="l" defTabSz="914400" rtl="0" eaLnBrk="1" latinLnBrk="0" hangingPunct="1">
              <a:spcBef>
                <a:spcPct val="20000"/>
              </a:spcBef>
              <a:buClr>
                <a:srgbClr val="005B99"/>
              </a:buClr>
              <a:buSzPct val="85000"/>
              <a:buFont typeface="Wingdings" panose="05000000000000000000" pitchFamily="2" charset="2"/>
              <a:buChar char="Ø"/>
            </a:pPr>
            <a:r>
              <a:rPr lang="en-US" dirty="0"/>
              <a:t>Third level</a:t>
            </a:r>
          </a:p>
          <a:p>
            <a:pPr marL="1600200" lvl="3" indent="-228600" algn="l" defTabSz="914400" rtl="0" eaLnBrk="1" latinLnBrk="0" hangingPunct="1">
              <a:spcBef>
                <a:spcPct val="20000"/>
              </a:spcBef>
              <a:buClr>
                <a:srgbClr val="005B99"/>
              </a:buClr>
              <a:buFont typeface="Arial" pitchFamily="34" charset="0"/>
              <a:buChar char="–"/>
            </a:pPr>
            <a:r>
              <a:rPr lang="en-US" dirty="0"/>
              <a:t>Fourth level</a:t>
            </a:r>
          </a:p>
          <a:p>
            <a:pPr marL="2057400" lvl="4" indent="-228600" algn="l" defTabSz="914400" rtl="0" eaLnBrk="1" latinLnBrk="0" hangingPunct="1">
              <a:spcBef>
                <a:spcPct val="20000"/>
              </a:spcBef>
              <a:buClr>
                <a:srgbClr val="005B99"/>
              </a:buClr>
              <a:buFont typeface="Arial" pitchFamily="34" charset="0"/>
              <a:buChar char="»"/>
            </a:pPr>
            <a:r>
              <a:rPr lang="en-US" dirty="0"/>
              <a:t>Fifth level</a:t>
            </a:r>
          </a:p>
        </p:txBody>
      </p:sp>
      <p:sp>
        <p:nvSpPr>
          <p:cNvPr id="4" name="Content Placeholder 3"/>
          <p:cNvSpPr>
            <a:spLocks noGrp="1"/>
          </p:cNvSpPr>
          <p:nvPr>
            <p:ph sz="half" idx="2"/>
          </p:nvPr>
        </p:nvSpPr>
        <p:spPr>
          <a:xfrm>
            <a:off x="4693920" y="1295400"/>
            <a:ext cx="4114800" cy="4724400"/>
          </a:xfrm>
        </p:spPr>
        <p:txBody>
          <a:bodyPr/>
          <a:lstStyle>
            <a:lvl1pPr marL="342900" indent="-342900">
              <a:defRPr lang="en-US" sz="3200" kern="1200" dirty="0" smtClean="0">
                <a:solidFill>
                  <a:schemeClr val="tx1"/>
                </a:solidFill>
                <a:latin typeface="Arial" pitchFamily="34" charset="0"/>
                <a:ea typeface="+mn-ea"/>
                <a:cs typeface="Arial" pitchFamily="34" charset="0"/>
              </a:defRPr>
            </a:lvl1pPr>
            <a:lvl2pPr marL="804863" indent="-347663">
              <a:defRPr lang="en-US" sz="2800" kern="1200" dirty="0" smtClean="0">
                <a:solidFill>
                  <a:schemeClr val="tx1"/>
                </a:solidFill>
                <a:latin typeface="Arial" pitchFamily="34" charset="0"/>
                <a:ea typeface="+mn-ea"/>
                <a:cs typeface="Arial" pitchFamily="34" charset="0"/>
              </a:defRPr>
            </a:lvl2pPr>
            <a:lvl3pPr marL="1260475" indent="-346075">
              <a:defRPr lang="en-US" sz="2400" kern="1200" dirty="0" smtClean="0">
                <a:solidFill>
                  <a:schemeClr val="tx1"/>
                </a:solidFill>
                <a:latin typeface="Arial" pitchFamily="34" charset="0"/>
                <a:ea typeface="+mn-ea"/>
                <a:cs typeface="Arial" pitchFamily="34" charset="0"/>
              </a:defRPr>
            </a:lvl3pPr>
            <a:lvl4pPr marL="1600200" indent="-228600">
              <a:defRPr lang="en-US" sz="2000" kern="1200" dirty="0" smtClean="0">
                <a:solidFill>
                  <a:schemeClr val="tx1"/>
                </a:solidFill>
                <a:latin typeface="Arial" pitchFamily="34" charset="0"/>
                <a:ea typeface="+mn-ea"/>
                <a:cs typeface="Arial" pitchFamily="34" charset="0"/>
              </a:defRPr>
            </a:lvl4pPr>
            <a:lvl5pPr marL="2057400" indent="-228600">
              <a:defRPr lang="en-US" sz="2000" kern="1200" dirty="0">
                <a:solidFill>
                  <a:schemeClr val="tx1"/>
                </a:solidFill>
                <a:latin typeface="Arial" pitchFamily="34" charset="0"/>
                <a:ea typeface="+mn-ea"/>
                <a:cs typeface="Arial" pitchFamily="34" charset="0"/>
              </a:defRPr>
            </a:lvl5pPr>
            <a:lvl6pPr>
              <a:defRPr sz="1800"/>
            </a:lvl6pPr>
            <a:lvl7pPr>
              <a:defRPr sz="1800"/>
            </a:lvl7pPr>
            <a:lvl8pPr>
              <a:defRPr sz="1800"/>
            </a:lvl8pPr>
            <a:lvl9pPr>
              <a:defRPr sz="1800"/>
            </a:lvl9pPr>
          </a:lstStyle>
          <a:p>
            <a:pPr marL="342900" lvl="0" indent="-342900" algn="l" defTabSz="914400" rtl="0" eaLnBrk="1" latinLnBrk="0" hangingPunct="1">
              <a:spcBef>
                <a:spcPct val="20000"/>
              </a:spcBef>
              <a:buClr>
                <a:srgbClr val="005B99"/>
              </a:buClr>
              <a:buFont typeface="Arial" pitchFamily="34" charset="0"/>
              <a:buChar char="•"/>
            </a:pPr>
            <a:r>
              <a:rPr lang="en-US" dirty="0"/>
              <a:t>Click to edit Master text styles</a:t>
            </a:r>
          </a:p>
          <a:p>
            <a:pPr marL="804863" lvl="1" indent="-347663" algn="l" defTabSz="914400" rtl="0" eaLnBrk="1" latinLnBrk="0" hangingPunct="1">
              <a:spcBef>
                <a:spcPct val="20000"/>
              </a:spcBef>
              <a:buClr>
                <a:srgbClr val="005B99"/>
              </a:buClr>
              <a:buFont typeface="Arial" pitchFamily="34" charset="0"/>
              <a:buChar char="–"/>
            </a:pPr>
            <a:r>
              <a:rPr lang="en-US" dirty="0"/>
              <a:t>Second level</a:t>
            </a:r>
          </a:p>
          <a:p>
            <a:pPr marL="1260475" lvl="2" indent="-346075" algn="l" defTabSz="914400" rtl="0" eaLnBrk="1" latinLnBrk="0" hangingPunct="1">
              <a:spcBef>
                <a:spcPct val="20000"/>
              </a:spcBef>
              <a:buClr>
                <a:srgbClr val="005B99"/>
              </a:buClr>
              <a:buSzPct val="85000"/>
              <a:buFont typeface="Wingdings" panose="05000000000000000000" pitchFamily="2" charset="2"/>
              <a:buChar char="Ø"/>
            </a:pPr>
            <a:r>
              <a:rPr lang="en-US" dirty="0"/>
              <a:t>Third level</a:t>
            </a:r>
          </a:p>
          <a:p>
            <a:pPr marL="1600200" lvl="3" indent="-228600" algn="l" defTabSz="914400" rtl="0" eaLnBrk="1" latinLnBrk="0" hangingPunct="1">
              <a:spcBef>
                <a:spcPct val="20000"/>
              </a:spcBef>
              <a:buClr>
                <a:srgbClr val="005B99"/>
              </a:buClr>
              <a:buFont typeface="Arial" pitchFamily="34" charset="0"/>
              <a:buChar char="–"/>
            </a:pPr>
            <a:r>
              <a:rPr lang="en-US" dirty="0"/>
              <a:t>Fourth level</a:t>
            </a:r>
          </a:p>
          <a:p>
            <a:pPr marL="2057400" lvl="4" indent="-228600" algn="l" defTabSz="914400" rtl="0" eaLnBrk="1" latinLnBrk="0" hangingPunct="1">
              <a:spcBef>
                <a:spcPct val="20000"/>
              </a:spcBef>
              <a:buClr>
                <a:srgbClr val="005B99"/>
              </a:buClr>
              <a:buFont typeface="Arial" pitchFamily="34" charset="0"/>
              <a:buChar char="»"/>
            </a:pPr>
            <a:r>
              <a:rPr lang="en-US" dirty="0"/>
              <a:t>Fifth level</a:t>
            </a:r>
          </a:p>
        </p:txBody>
      </p:sp>
      <p:sp>
        <p:nvSpPr>
          <p:cNvPr id="5" name="Title 1"/>
          <p:cNvSpPr>
            <a:spLocks noGrp="1"/>
          </p:cNvSpPr>
          <p:nvPr>
            <p:ph type="title"/>
          </p:nvPr>
        </p:nvSpPr>
        <p:spPr>
          <a:xfrm>
            <a:off x="304800" y="152400"/>
            <a:ext cx="8503920" cy="914400"/>
          </a:xfrm>
        </p:spPr>
        <p:txBody>
          <a:bodyPr/>
          <a:lstStyle/>
          <a:p>
            <a:r>
              <a:rPr lang="en-US" dirty="0"/>
              <a:t>Click to edit Master title style</a:t>
            </a:r>
          </a:p>
        </p:txBody>
      </p:sp>
    </p:spTree>
    <p:extLst>
      <p:ext uri="{BB962C8B-B14F-4D97-AF65-F5344CB8AC3E}">
        <p14:creationId xmlns:p14="http://schemas.microsoft.com/office/powerpoint/2010/main" val="21827358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1"/>
          <p:cNvSpPr>
            <a:spLocks noGrp="1"/>
          </p:cNvSpPr>
          <p:nvPr>
            <p:ph type="title"/>
          </p:nvPr>
        </p:nvSpPr>
        <p:spPr>
          <a:xfrm>
            <a:off x="304800" y="152400"/>
            <a:ext cx="8503920" cy="914400"/>
          </a:xfrm>
        </p:spPr>
        <p:txBody>
          <a:bodyPr/>
          <a:lstStyle/>
          <a:p>
            <a:r>
              <a:rPr lang="en-US" dirty="0"/>
              <a:t>Click to edit Master title style</a:t>
            </a:r>
          </a:p>
        </p:txBody>
      </p:sp>
    </p:spTree>
    <p:extLst>
      <p:ext uri="{BB962C8B-B14F-4D97-AF65-F5344CB8AC3E}">
        <p14:creationId xmlns:p14="http://schemas.microsoft.com/office/powerpoint/2010/main" val="22374945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4" name="Rectangle 3"/>
          <p:cNvSpPr/>
          <p:nvPr userDrawn="1"/>
        </p:nvSpPr>
        <p:spPr bwMode="auto">
          <a:xfrm>
            <a:off x="0" y="6705600"/>
            <a:ext cx="9144000" cy="152400"/>
          </a:xfrm>
          <a:prstGeom prst="rect">
            <a:avLst/>
          </a:prstGeom>
          <a:solidFill>
            <a:srgbClr val="005B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5133263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 for graphics">
    <p:spTree>
      <p:nvGrpSpPr>
        <p:cNvPr id="1" name=""/>
        <p:cNvGrpSpPr/>
        <p:nvPr/>
      </p:nvGrpSpPr>
      <p:grpSpPr>
        <a:xfrm>
          <a:off x="0" y="0"/>
          <a:ext cx="0" cy="0"/>
          <a:chOff x="0" y="0"/>
          <a:chExt cx="0" cy="0"/>
        </a:xfrm>
      </p:grpSpPr>
      <p:sp>
        <p:nvSpPr>
          <p:cNvPr id="2" name="Rectangle 1"/>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70"/>
          <p:cNvSpPr>
            <a:spLocks noChangeArrowheads="1"/>
          </p:cNvSpPr>
          <p:nvPr userDrawn="1"/>
        </p:nvSpPr>
        <p:spPr bwMode="auto">
          <a:xfrm>
            <a:off x="6400800" y="6553200"/>
            <a:ext cx="2743200" cy="228600"/>
          </a:xfrm>
          <a:prstGeom prst="rect">
            <a:avLst/>
          </a:prstGeom>
          <a:noFill/>
          <a:ln w="9525">
            <a:noFill/>
            <a:miter lim="800000"/>
            <a:headEnd/>
            <a:tailEnd/>
          </a:ln>
          <a:effectLst/>
        </p:spPr>
        <p:txBody>
          <a:bodyPr/>
          <a:lstStyle/>
          <a:p>
            <a:pPr algn="r" fontAlgn="base">
              <a:spcBef>
                <a:spcPct val="0"/>
              </a:spcBef>
              <a:spcAft>
                <a:spcPct val="0"/>
              </a:spcAft>
              <a:defRPr/>
            </a:pPr>
            <a:r>
              <a:rPr lang="en-US" sz="1400" dirty="0">
                <a:solidFill>
                  <a:srgbClr val="000000"/>
                </a:solidFill>
                <a:latin typeface="Arial" charset="0"/>
                <a:cs typeface="Arial" charset="0"/>
              </a:rPr>
              <a:t>Slide </a:t>
            </a:r>
            <a:fld id="{3E8EC1CB-C9E7-4076-8034-5D4E4E9EDADC}" type="slidenum">
              <a:rPr lang="en-US" sz="1400" smtClean="0">
                <a:solidFill>
                  <a:srgbClr val="000000"/>
                </a:solidFill>
                <a:latin typeface="Arial" charset="0"/>
                <a:cs typeface="Arial" charset="0"/>
              </a:rPr>
              <a:t>‹#›</a:t>
            </a:fld>
            <a:r>
              <a:rPr lang="en-US" sz="1400" dirty="0">
                <a:solidFill>
                  <a:srgbClr val="000000"/>
                </a:solidFill>
                <a:latin typeface="Arial" charset="0"/>
                <a:cs typeface="Arial" charset="0"/>
              </a:rPr>
              <a:t>   © 2024 NASFAA</a:t>
            </a:r>
          </a:p>
          <a:p>
            <a:pPr algn="r" fontAlgn="base">
              <a:spcBef>
                <a:spcPct val="0"/>
              </a:spcBef>
              <a:spcAft>
                <a:spcPct val="0"/>
              </a:spcAft>
              <a:defRPr/>
            </a:pPr>
            <a:endParaRPr lang="en-US" sz="1200" dirty="0">
              <a:solidFill>
                <a:srgbClr val="000000"/>
              </a:solidFill>
              <a:latin typeface="Arial" charset="0"/>
              <a:cs typeface="Arial" charset="0"/>
            </a:endParaRPr>
          </a:p>
        </p:txBody>
      </p:sp>
    </p:spTree>
    <p:extLst>
      <p:ext uri="{BB962C8B-B14F-4D97-AF65-F5344CB8AC3E}">
        <p14:creationId xmlns:p14="http://schemas.microsoft.com/office/powerpoint/2010/main" val="24843350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iz/Discussion/Activity Slide">
    <p:spTree>
      <p:nvGrpSpPr>
        <p:cNvPr id="1" name=""/>
        <p:cNvGrpSpPr/>
        <p:nvPr/>
      </p:nvGrpSpPr>
      <p:grpSpPr>
        <a:xfrm>
          <a:off x="0" y="0"/>
          <a:ext cx="0" cy="0"/>
          <a:chOff x="0" y="0"/>
          <a:chExt cx="0" cy="0"/>
        </a:xfrm>
      </p:grpSpPr>
      <p:grpSp>
        <p:nvGrpSpPr>
          <p:cNvPr id="1034" name="Group 1033"/>
          <p:cNvGrpSpPr/>
          <p:nvPr userDrawn="1"/>
        </p:nvGrpSpPr>
        <p:grpSpPr>
          <a:xfrm>
            <a:off x="5562600" y="1506956"/>
            <a:ext cx="1188720" cy="1188720"/>
            <a:chOff x="5295900" y="1889760"/>
            <a:chExt cx="1188720" cy="1188720"/>
          </a:xfrm>
        </p:grpSpPr>
        <p:sp>
          <p:nvSpPr>
            <p:cNvPr id="2" name="Oval 1"/>
            <p:cNvSpPr/>
            <p:nvPr userDrawn="1"/>
          </p:nvSpPr>
          <p:spPr>
            <a:xfrm>
              <a:off x="5295900" y="1889760"/>
              <a:ext cx="1188720" cy="1188720"/>
            </a:xfrm>
            <a:prstGeom prst="ellipse">
              <a:avLst/>
            </a:prstGeom>
            <a:ln w="38100">
              <a:solidFill>
                <a:srgbClr val="7FA3CF"/>
              </a:solidFill>
            </a:ln>
            <a:effectLst>
              <a:innerShdw blurRad="114300">
                <a:prstClr val="black"/>
              </a:inn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pic>
          <p:nvPicPr>
            <p:cNvPr id="4" name="Picture 3"/>
            <p:cNvPicPr>
              <a:picLocks noChangeAspect="1"/>
            </p:cNvPicPr>
            <p:nvPr userDrawn="1"/>
          </p:nvPicPr>
          <p:blipFill rotWithShape="1">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l="28600" t="13358" r="32937" b="54222"/>
            <a:stretch/>
          </p:blipFill>
          <p:spPr>
            <a:xfrm rot="4273551">
              <a:off x="5564970" y="2174987"/>
              <a:ext cx="822960" cy="580433"/>
            </a:xfrm>
            <a:prstGeom prst="rect">
              <a:avLst/>
            </a:prstGeom>
          </p:spPr>
        </p:pic>
      </p:grpSp>
      <p:pic>
        <p:nvPicPr>
          <p:cNvPr id="8" name="Picture 7"/>
          <p:cNvPicPr>
            <a:picLocks noChangeAspect="1"/>
          </p:cNvPicPr>
          <p:nvPr userDrawn="1"/>
        </p:nvPicPr>
        <p:blipFill rotWithShape="1">
          <a:blip r:embed="rId3" cstate="print">
            <a:duotone>
              <a:prstClr val="black"/>
              <a:schemeClr val="accent1">
                <a:tint val="45000"/>
                <a:satMod val="400000"/>
              </a:schemeClr>
            </a:duotone>
            <a:extLst>
              <a:ext uri="{28A0092B-C50C-407E-A947-70E740481C1C}">
                <a14:useLocalDpi xmlns:a14="http://schemas.microsoft.com/office/drawing/2010/main" val="0"/>
              </a:ext>
            </a:extLst>
          </a:blip>
          <a:srcRect l="12930" t="45705" r="24033" b="-3591"/>
          <a:stretch/>
        </p:blipFill>
        <p:spPr>
          <a:xfrm>
            <a:off x="1922705" y="2948194"/>
            <a:ext cx="4561915" cy="3505200"/>
          </a:xfrm>
          <a:prstGeom prst="rect">
            <a:avLst/>
          </a:prstGeom>
        </p:spPr>
      </p:pic>
      <p:grpSp>
        <p:nvGrpSpPr>
          <p:cNvPr id="1032" name="Group 1031"/>
          <p:cNvGrpSpPr/>
          <p:nvPr userDrawn="1"/>
        </p:nvGrpSpPr>
        <p:grpSpPr>
          <a:xfrm>
            <a:off x="4038600" y="773582"/>
            <a:ext cx="1188720" cy="1188720"/>
            <a:chOff x="4133850" y="1356360"/>
            <a:chExt cx="1005840" cy="1005840"/>
          </a:xfrm>
        </p:grpSpPr>
        <p:sp>
          <p:nvSpPr>
            <p:cNvPr id="9" name="Oval 8"/>
            <p:cNvSpPr/>
            <p:nvPr userDrawn="1"/>
          </p:nvSpPr>
          <p:spPr>
            <a:xfrm>
              <a:off x="4133850" y="1356360"/>
              <a:ext cx="1005840" cy="1005840"/>
            </a:xfrm>
            <a:prstGeom prst="ellipse">
              <a:avLst/>
            </a:prstGeom>
            <a:ln w="38100">
              <a:solidFill>
                <a:srgbClr val="7FA3CF"/>
              </a:solidFill>
            </a:ln>
            <a:effectLst>
              <a:innerShdw blurRad="114300">
                <a:prstClr val="black"/>
              </a:inn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pic>
          <p:nvPicPr>
            <p:cNvPr id="1026" name="Picture 2" descr="https://sites.google.com/a/dentistry.cu.edu.eg/ebd2/_/rsrc/1369555858373/config/psd-chat-icon-smaller.gif"/>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21075" y="1502025"/>
              <a:ext cx="860269" cy="71533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035" name="Group 1034"/>
          <p:cNvGrpSpPr/>
          <p:nvPr userDrawn="1"/>
        </p:nvGrpSpPr>
        <p:grpSpPr>
          <a:xfrm>
            <a:off x="2447089" y="1506956"/>
            <a:ext cx="1234440" cy="1219200"/>
            <a:chOff x="2447089" y="1506956"/>
            <a:chExt cx="1234440" cy="1219200"/>
          </a:xfrm>
        </p:grpSpPr>
        <p:sp>
          <p:nvSpPr>
            <p:cNvPr id="10" name="Oval 9"/>
            <p:cNvSpPr/>
            <p:nvPr userDrawn="1"/>
          </p:nvSpPr>
          <p:spPr>
            <a:xfrm>
              <a:off x="2447089" y="1506956"/>
              <a:ext cx="1234440" cy="1219200"/>
            </a:xfrm>
            <a:prstGeom prst="ellipse">
              <a:avLst/>
            </a:prstGeom>
            <a:ln w="38100">
              <a:solidFill>
                <a:srgbClr val="7FA3CF"/>
              </a:solidFill>
            </a:ln>
            <a:effectLst>
              <a:innerShdw blurRad="114300">
                <a:prstClr val="black"/>
              </a:inn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nvGrpSpPr>
            <p:cNvPr id="1029" name="Group 1028"/>
            <p:cNvGrpSpPr/>
            <p:nvPr userDrawn="1"/>
          </p:nvGrpSpPr>
          <p:grpSpPr>
            <a:xfrm>
              <a:off x="2773036" y="1671388"/>
              <a:ext cx="552358" cy="798096"/>
              <a:chOff x="1143001" y="1678049"/>
              <a:chExt cx="457200" cy="623191"/>
            </a:xfrm>
            <a:effectLst>
              <a:outerShdw blurRad="50800" dist="12700" dir="2700000" algn="tl" rotWithShape="0">
                <a:prstClr val="black">
                  <a:alpha val="40000"/>
                </a:prstClr>
              </a:outerShdw>
            </a:effectLst>
          </p:grpSpPr>
          <p:sp>
            <p:nvSpPr>
              <p:cNvPr id="5" name="Rounded Rectangle 4"/>
              <p:cNvSpPr/>
              <p:nvPr userDrawn="1"/>
            </p:nvSpPr>
            <p:spPr>
              <a:xfrm>
                <a:off x="1143001" y="1752600"/>
                <a:ext cx="457200" cy="548640"/>
              </a:xfrm>
              <a:prstGeom prst="roundRect">
                <a:avLst/>
              </a:prstGeom>
              <a:ln w="57150">
                <a:solidFill>
                  <a:srgbClr val="7FA3CF"/>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nvGrpSpPr>
              <p:cNvPr id="1027" name="Group 1026"/>
              <p:cNvGrpSpPr/>
              <p:nvPr userDrawn="1"/>
            </p:nvGrpSpPr>
            <p:grpSpPr>
              <a:xfrm>
                <a:off x="1241054" y="1949835"/>
                <a:ext cx="280538" cy="216568"/>
                <a:chOff x="1635252" y="3733800"/>
                <a:chExt cx="280538" cy="216568"/>
              </a:xfrm>
            </p:grpSpPr>
            <p:cxnSp>
              <p:nvCxnSpPr>
                <p:cNvPr id="17" name="Straight Connector 16"/>
                <p:cNvCxnSpPr/>
                <p:nvPr userDrawn="1"/>
              </p:nvCxnSpPr>
              <p:spPr>
                <a:xfrm>
                  <a:off x="1641470" y="3733800"/>
                  <a:ext cx="274320" cy="0"/>
                </a:xfrm>
                <a:prstGeom prst="line">
                  <a:avLst/>
                </a:prstGeom>
                <a:ln w="28575">
                  <a:solidFill>
                    <a:srgbClr val="7FA3CF"/>
                  </a:solidFill>
                </a:ln>
              </p:spPr>
              <p:style>
                <a:lnRef idx="2">
                  <a:schemeClr val="accent1"/>
                </a:lnRef>
                <a:fillRef idx="1">
                  <a:schemeClr val="lt1"/>
                </a:fillRef>
                <a:effectRef idx="0">
                  <a:schemeClr val="accent1"/>
                </a:effectRef>
                <a:fontRef idx="minor">
                  <a:schemeClr val="dk1"/>
                </a:fontRef>
              </p:style>
            </p:cxnSp>
            <p:cxnSp>
              <p:nvCxnSpPr>
                <p:cNvPr id="20" name="Straight Connector 19"/>
                <p:cNvCxnSpPr/>
                <p:nvPr userDrawn="1"/>
              </p:nvCxnSpPr>
              <p:spPr>
                <a:xfrm>
                  <a:off x="1641470" y="3805989"/>
                  <a:ext cx="274320" cy="0"/>
                </a:xfrm>
                <a:prstGeom prst="line">
                  <a:avLst/>
                </a:prstGeom>
                <a:ln w="28575">
                  <a:solidFill>
                    <a:srgbClr val="7FA3CF"/>
                  </a:solidFill>
                </a:ln>
              </p:spPr>
              <p:style>
                <a:lnRef idx="2">
                  <a:schemeClr val="accent1"/>
                </a:lnRef>
                <a:fillRef idx="1">
                  <a:schemeClr val="lt1"/>
                </a:fillRef>
                <a:effectRef idx="0">
                  <a:schemeClr val="accent1"/>
                </a:effectRef>
                <a:fontRef idx="minor">
                  <a:schemeClr val="dk1"/>
                </a:fontRef>
              </p:style>
            </p:cxnSp>
            <p:cxnSp>
              <p:nvCxnSpPr>
                <p:cNvPr id="21" name="Straight Connector 20"/>
                <p:cNvCxnSpPr/>
                <p:nvPr userDrawn="1"/>
              </p:nvCxnSpPr>
              <p:spPr>
                <a:xfrm>
                  <a:off x="1635252" y="3878178"/>
                  <a:ext cx="274320" cy="0"/>
                </a:xfrm>
                <a:prstGeom prst="line">
                  <a:avLst/>
                </a:prstGeom>
                <a:ln w="28575">
                  <a:solidFill>
                    <a:srgbClr val="7FA3CF"/>
                  </a:solidFill>
                </a:ln>
              </p:spPr>
              <p:style>
                <a:lnRef idx="2">
                  <a:schemeClr val="accent1"/>
                </a:lnRef>
                <a:fillRef idx="1">
                  <a:schemeClr val="lt1"/>
                </a:fillRef>
                <a:effectRef idx="0">
                  <a:schemeClr val="accent1"/>
                </a:effectRef>
                <a:fontRef idx="minor">
                  <a:schemeClr val="dk1"/>
                </a:fontRef>
              </p:style>
            </p:cxnSp>
            <p:cxnSp>
              <p:nvCxnSpPr>
                <p:cNvPr id="22" name="Straight Connector 21"/>
                <p:cNvCxnSpPr/>
                <p:nvPr userDrawn="1"/>
              </p:nvCxnSpPr>
              <p:spPr>
                <a:xfrm>
                  <a:off x="1635252" y="3950368"/>
                  <a:ext cx="274320" cy="0"/>
                </a:xfrm>
                <a:prstGeom prst="line">
                  <a:avLst/>
                </a:prstGeom>
                <a:ln w="28575">
                  <a:solidFill>
                    <a:srgbClr val="7FA3CF"/>
                  </a:solidFill>
                </a:ln>
              </p:spPr>
              <p:style>
                <a:lnRef idx="2">
                  <a:schemeClr val="accent1"/>
                </a:lnRef>
                <a:fillRef idx="1">
                  <a:schemeClr val="lt1"/>
                </a:fillRef>
                <a:effectRef idx="0">
                  <a:schemeClr val="accent1"/>
                </a:effectRef>
                <a:fontRef idx="minor">
                  <a:schemeClr val="dk1"/>
                </a:fontRef>
              </p:style>
            </p:cxnSp>
          </p:grpSp>
          <p:sp>
            <p:nvSpPr>
              <p:cNvPr id="15" name="Diagonal Stripe 14"/>
              <p:cNvSpPr/>
              <p:nvPr userDrawn="1"/>
            </p:nvSpPr>
            <p:spPr>
              <a:xfrm rot="1341179">
                <a:off x="1499105" y="1678049"/>
                <a:ext cx="91440" cy="365760"/>
              </a:xfrm>
              <a:prstGeom prst="diagStripe">
                <a:avLst/>
              </a:prstGeom>
              <a:ln w="38100">
                <a:solidFill>
                  <a:srgbClr val="7FA3CF"/>
                </a:solidFill>
              </a:ln>
            </p:spPr>
            <p:style>
              <a:lnRef idx="2">
                <a:schemeClr val="accent1"/>
              </a:lnRef>
              <a:fillRef idx="1">
                <a:schemeClr val="lt1"/>
              </a:fillRef>
              <a:effectRef idx="0">
                <a:schemeClr val="accent1"/>
              </a:effectRef>
              <a:fontRef idx="minor">
                <a:schemeClr val="dk1"/>
              </a:fontRef>
            </p:style>
            <p:txBody>
              <a:bodyPr rtlCol="0" anchor="ctr"/>
              <a:lstStyle/>
              <a:p>
                <a:pPr lvl="0" algn="ctr"/>
                <a:endParaRPr lang="en-US">
                  <a:solidFill>
                    <a:schemeClr val="dk1"/>
                  </a:solidFill>
                </a:endParaRPr>
              </a:p>
            </p:txBody>
          </p:sp>
        </p:grpSp>
      </p:grpSp>
      <p:sp>
        <p:nvSpPr>
          <p:cNvPr id="1036" name="Isosceles Triangle 1035"/>
          <p:cNvSpPr/>
          <p:nvPr userDrawn="1"/>
        </p:nvSpPr>
        <p:spPr>
          <a:xfrm rot="4845990">
            <a:off x="3491029" y="2662341"/>
            <a:ext cx="381000" cy="349668"/>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197479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estion Slide">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l="12930" t="199" r="24033" b="-6995"/>
          <a:stretch/>
        </p:blipFill>
        <p:spPr>
          <a:xfrm>
            <a:off x="1969168" y="152400"/>
            <a:ext cx="4495800" cy="6522750"/>
          </a:xfrm>
          <a:prstGeom prst="rect">
            <a:avLst/>
          </a:prstGeom>
        </p:spPr>
      </p:pic>
      <p:sp>
        <p:nvSpPr>
          <p:cNvPr id="9" name="Title 1"/>
          <p:cNvSpPr txBox="1">
            <a:spLocks/>
          </p:cNvSpPr>
          <p:nvPr userDrawn="1"/>
        </p:nvSpPr>
        <p:spPr>
          <a:xfrm>
            <a:off x="304800" y="152400"/>
            <a:ext cx="8534400" cy="9144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lang="en-US" sz="3400" kern="1200" dirty="0" smtClean="0">
                <a:solidFill>
                  <a:srgbClr val="005B99"/>
                </a:solidFill>
                <a:latin typeface="Verdana" pitchFamily="34" charset="0"/>
                <a:ea typeface="Verdana" pitchFamily="34" charset="0"/>
                <a:cs typeface="Verdana" pitchFamily="34" charset="0"/>
              </a:defRPr>
            </a:lvl1pPr>
          </a:lstStyle>
          <a:p>
            <a:r>
              <a:rPr lang="en-US" dirty="0">
                <a:solidFill>
                  <a:schemeClr val="bg1"/>
                </a:solidFill>
              </a:rPr>
              <a:t>Question and Answer Segment</a:t>
            </a:r>
          </a:p>
        </p:txBody>
      </p:sp>
    </p:spTree>
    <p:extLst>
      <p:ext uri="{BB962C8B-B14F-4D97-AF65-F5344CB8AC3E}">
        <p14:creationId xmlns:p14="http://schemas.microsoft.com/office/powerpoint/2010/main" val="24764659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sp>
        <p:nvSpPr>
          <p:cNvPr id="7" name="Title 1"/>
          <p:cNvSpPr txBox="1">
            <a:spLocks/>
          </p:cNvSpPr>
          <p:nvPr userDrawn="1"/>
        </p:nvSpPr>
        <p:spPr>
          <a:xfrm>
            <a:off x="304800" y="1447800"/>
            <a:ext cx="8534400" cy="30480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lang="en-US" sz="3400" kern="1200" dirty="0" smtClean="0">
                <a:solidFill>
                  <a:srgbClr val="005B99"/>
                </a:solidFill>
                <a:latin typeface="Verdana" pitchFamily="34" charset="0"/>
                <a:ea typeface="Verdana" pitchFamily="34" charset="0"/>
                <a:cs typeface="Verdana" pitchFamily="34" charset="0"/>
              </a:defRPr>
            </a:lvl1pPr>
          </a:lstStyle>
          <a:p>
            <a:pPr algn="ctr"/>
            <a:r>
              <a:rPr lang="en-US" sz="5400" b="1" dirty="0">
                <a:effectLst>
                  <a:outerShdw blurRad="38100" dist="38100" dir="2700000" algn="tl">
                    <a:srgbClr val="000000">
                      <a:alpha val="43137"/>
                    </a:srgbClr>
                  </a:outerShdw>
                </a:effectLst>
              </a:rPr>
              <a:t>Thank you for </a:t>
            </a:r>
            <a:br>
              <a:rPr lang="en-US" sz="5400" b="1" dirty="0">
                <a:effectLst>
                  <a:outerShdw blurRad="38100" dist="38100" dir="2700000" algn="tl">
                    <a:srgbClr val="000000">
                      <a:alpha val="43137"/>
                    </a:srgbClr>
                  </a:outerShdw>
                </a:effectLst>
              </a:rPr>
            </a:br>
            <a:r>
              <a:rPr lang="en-US" sz="5400" b="1" dirty="0">
                <a:effectLst>
                  <a:outerShdw blurRad="38100" dist="38100" dir="2700000" algn="tl">
                    <a:srgbClr val="000000">
                      <a:alpha val="43137"/>
                    </a:srgbClr>
                  </a:outerShdw>
                </a:effectLst>
              </a:rPr>
              <a:t>attending!</a:t>
            </a:r>
            <a:endParaRPr lang="en-US" sz="5400" dirty="0"/>
          </a:p>
        </p:txBody>
      </p:sp>
    </p:spTree>
    <p:extLst>
      <p:ext uri="{BB962C8B-B14F-4D97-AF65-F5344CB8AC3E}">
        <p14:creationId xmlns:p14="http://schemas.microsoft.com/office/powerpoint/2010/main" val="7881044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Closing Slide">
    <p:spTree>
      <p:nvGrpSpPr>
        <p:cNvPr id="1" name=""/>
        <p:cNvGrpSpPr/>
        <p:nvPr/>
      </p:nvGrpSpPr>
      <p:grpSpPr>
        <a:xfrm>
          <a:off x="0" y="0"/>
          <a:ext cx="0" cy="0"/>
          <a:chOff x="0" y="0"/>
          <a:chExt cx="0" cy="0"/>
        </a:xfrm>
      </p:grpSpPr>
      <p:sp>
        <p:nvSpPr>
          <p:cNvPr id="2" name="Rectangle 1"/>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70"/>
          <p:cNvSpPr>
            <a:spLocks noChangeArrowheads="1"/>
          </p:cNvSpPr>
          <p:nvPr userDrawn="1"/>
        </p:nvSpPr>
        <p:spPr bwMode="auto">
          <a:xfrm>
            <a:off x="6400800" y="6553200"/>
            <a:ext cx="2743200" cy="228600"/>
          </a:xfrm>
          <a:prstGeom prst="rect">
            <a:avLst/>
          </a:prstGeom>
          <a:noFill/>
          <a:ln w="9525">
            <a:noFill/>
            <a:miter lim="800000"/>
            <a:headEnd/>
            <a:tailEnd/>
          </a:ln>
          <a:effectLst/>
        </p:spPr>
        <p:txBody>
          <a:bodyPr/>
          <a:lstStyle/>
          <a:p>
            <a:pPr algn="r" fontAlgn="base">
              <a:spcBef>
                <a:spcPct val="0"/>
              </a:spcBef>
              <a:spcAft>
                <a:spcPct val="0"/>
              </a:spcAft>
              <a:defRPr/>
            </a:pPr>
            <a:r>
              <a:rPr lang="en-US" sz="1400" dirty="0">
                <a:solidFill>
                  <a:srgbClr val="000000"/>
                </a:solidFill>
                <a:latin typeface="Arial" charset="0"/>
                <a:cs typeface="Arial" charset="0"/>
              </a:rPr>
              <a:t>Slide </a:t>
            </a:r>
            <a:fld id="{3E8EC1CB-C9E7-4076-8034-5D4E4E9EDADC}" type="slidenum">
              <a:rPr lang="en-US" sz="1400" smtClean="0">
                <a:solidFill>
                  <a:srgbClr val="000000"/>
                </a:solidFill>
                <a:latin typeface="Arial" charset="0"/>
                <a:cs typeface="Arial" charset="0"/>
              </a:rPr>
              <a:t>‹#›</a:t>
            </a:fld>
            <a:r>
              <a:rPr lang="en-US" sz="1400" dirty="0">
                <a:solidFill>
                  <a:srgbClr val="000000"/>
                </a:solidFill>
                <a:latin typeface="Arial" charset="0"/>
                <a:cs typeface="Arial" charset="0"/>
              </a:rPr>
              <a:t>   © 2016 NASFAA</a:t>
            </a:r>
          </a:p>
          <a:p>
            <a:pPr algn="r" fontAlgn="base">
              <a:spcBef>
                <a:spcPct val="0"/>
              </a:spcBef>
              <a:spcAft>
                <a:spcPct val="0"/>
              </a:spcAft>
              <a:defRPr/>
            </a:pPr>
            <a:endParaRPr lang="en-US" sz="1200" dirty="0">
              <a:solidFill>
                <a:srgbClr val="000000"/>
              </a:solidFill>
              <a:latin typeface="Arial" charset="0"/>
              <a:cs typeface="Arial" charset="0"/>
            </a:endParaRPr>
          </a:p>
        </p:txBody>
      </p:sp>
      <p:sp>
        <p:nvSpPr>
          <p:cNvPr id="4" name="Rectangle 4"/>
          <p:cNvSpPr>
            <a:spLocks noChangeArrowheads="1"/>
          </p:cNvSpPr>
          <p:nvPr userDrawn="1"/>
        </p:nvSpPr>
        <p:spPr bwMode="auto">
          <a:xfrm>
            <a:off x="0" y="0"/>
            <a:ext cx="9144000" cy="6858000"/>
          </a:xfrm>
          <a:prstGeom prst="rect">
            <a:avLst/>
          </a:prstGeom>
          <a:solidFill>
            <a:schemeClr val="tx1"/>
          </a:solidFill>
          <a:ln w="9525">
            <a:solidFill>
              <a:schemeClr val="tx1"/>
            </a:solidFill>
            <a:miter lim="800000"/>
            <a:headEnd/>
            <a:tailEnd/>
          </a:ln>
        </p:spPr>
        <p:txBody>
          <a:bodyPr wrap="none" anchor="ctr"/>
          <a:lstStyle/>
          <a:p>
            <a:endParaRPr lang="en-US" dirty="0"/>
          </a:p>
        </p:txBody>
      </p:sp>
      <p:pic>
        <p:nvPicPr>
          <p:cNvPr id="5" name="Picture 4" descr="nasfaa_white.eps"/>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429578" y="2438400"/>
            <a:ext cx="6419022" cy="1587500"/>
          </a:xfrm>
          <a:prstGeom prst="rect">
            <a:avLst/>
          </a:prstGeom>
        </p:spPr>
      </p:pic>
    </p:spTree>
    <p:extLst>
      <p:ext uri="{BB962C8B-B14F-4D97-AF65-F5344CB8AC3E}">
        <p14:creationId xmlns:p14="http://schemas.microsoft.com/office/powerpoint/2010/main" val="2006239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Lesson Slide">
    <p:spTree>
      <p:nvGrpSpPr>
        <p:cNvPr id="1" name=""/>
        <p:cNvGrpSpPr/>
        <p:nvPr/>
      </p:nvGrpSpPr>
      <p:grpSpPr>
        <a:xfrm>
          <a:off x="0" y="0"/>
          <a:ext cx="0" cy="0"/>
          <a:chOff x="0" y="0"/>
          <a:chExt cx="0" cy="0"/>
        </a:xfrm>
      </p:grpSpPr>
      <p:sp>
        <p:nvSpPr>
          <p:cNvPr id="2" name="Title 1"/>
          <p:cNvSpPr>
            <a:spLocks noGrp="1"/>
          </p:cNvSpPr>
          <p:nvPr>
            <p:ph type="title"/>
          </p:nvPr>
        </p:nvSpPr>
        <p:spPr>
          <a:xfrm>
            <a:off x="838200" y="2913750"/>
            <a:ext cx="7898673" cy="1754326"/>
          </a:xfrm>
        </p:spPr>
        <p:txBody>
          <a:bodyPr wrap="square" anchor="t">
            <a:noAutofit/>
          </a:bodyPr>
          <a:lstStyle>
            <a:lvl1pPr marL="0" algn="r" defTabSz="914400" rtl="0" eaLnBrk="1" latinLnBrk="0" hangingPunct="1">
              <a:defRPr lang="en-US" sz="4800" b="1" kern="1200" baseline="0" dirty="0">
                <a:solidFill>
                  <a:srgbClr val="005B99"/>
                </a:solidFill>
                <a:latin typeface="Arial" pitchFamily="34" charset="0"/>
                <a:ea typeface="+mn-ea"/>
                <a:cs typeface="Arial" pitchFamily="34" charset="0"/>
              </a:defRPr>
            </a:lvl1pPr>
          </a:lstStyle>
          <a:p>
            <a:r>
              <a:rPr lang="en-US" dirty="0"/>
              <a:t>Click to edit Master title style</a:t>
            </a:r>
          </a:p>
        </p:txBody>
      </p:sp>
      <p:sp>
        <p:nvSpPr>
          <p:cNvPr id="5" name="Subtitle 2">
            <a:extLst>
              <a:ext uri="{FF2B5EF4-FFF2-40B4-BE49-F238E27FC236}">
                <a16:creationId xmlns:a16="http://schemas.microsoft.com/office/drawing/2014/main" id="{3B679F44-3B43-4B69-B2DE-DA674201A10D}"/>
              </a:ext>
            </a:extLst>
          </p:cNvPr>
          <p:cNvSpPr>
            <a:spLocks noGrp="1"/>
          </p:cNvSpPr>
          <p:nvPr>
            <p:ph type="subTitle" idx="1"/>
          </p:nvPr>
        </p:nvSpPr>
        <p:spPr>
          <a:xfrm>
            <a:off x="838200" y="2133600"/>
            <a:ext cx="7905749" cy="754025"/>
          </a:xfrm>
        </p:spPr>
        <p:txBody>
          <a:bodyPr anchor="ctr">
            <a:noAutofit/>
          </a:bodyPr>
          <a:lstStyle>
            <a:lvl1pPr marL="0" indent="0" algn="r" defTabSz="685800" rtl="0" eaLnBrk="1" latinLnBrk="0" hangingPunct="1">
              <a:lnSpc>
                <a:spcPct val="90000"/>
              </a:lnSpc>
              <a:spcBef>
                <a:spcPts val="750"/>
              </a:spcBef>
              <a:buFont typeface="Arial" panose="020B0604020202020204" pitchFamily="34" charset="0"/>
              <a:buNone/>
              <a:defRPr lang="en-US" sz="4000" b="1" kern="1200" cap="none" spc="0" dirty="0">
                <a:ln w="0"/>
                <a:solidFill>
                  <a:srgbClr val="77C0FD"/>
                </a:solidFill>
                <a:effectLst>
                  <a:outerShdw blurRad="38100" dist="25400" dir="5400000" algn="ctr" rotWithShape="0">
                    <a:srgbClr val="6E747A">
                      <a:alpha val="43000"/>
                    </a:srgbClr>
                  </a:outerShdw>
                </a:effectLst>
                <a:latin typeface="Arial" panose="020B0604020202020204" pitchFamily="34" charset="0"/>
                <a:ea typeface="+mn-ea"/>
                <a:cs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Tree>
    <p:extLst>
      <p:ext uri="{BB962C8B-B14F-4D97-AF65-F5344CB8AC3E}">
        <p14:creationId xmlns:p14="http://schemas.microsoft.com/office/powerpoint/2010/main" val="3356666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5_Lesson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50EED2A-A7F1-4980-8B09-327E4B3D470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09600" y="3832138"/>
            <a:ext cx="7898673" cy="1754326"/>
          </a:xfrm>
        </p:spPr>
        <p:txBody>
          <a:bodyPr wrap="square" anchor="t">
            <a:noAutofit/>
          </a:bodyPr>
          <a:lstStyle>
            <a:lvl1pPr marL="0" algn="r" defTabSz="914400" rtl="0" eaLnBrk="1" latinLnBrk="0" hangingPunct="1">
              <a:defRPr lang="en-US" sz="5400" b="0" kern="1200" dirty="0">
                <a:solidFill>
                  <a:schemeClr val="bg1"/>
                </a:solidFill>
                <a:latin typeface="Arial" panose="020B0604020202020204" pitchFamily="34" charset="0"/>
                <a:ea typeface="Verdana" pitchFamily="34" charset="0"/>
                <a:cs typeface="Arial" panose="020B0604020202020204" pitchFamily="34" charset="0"/>
              </a:defRPr>
            </a:lvl1pPr>
          </a:lstStyle>
          <a:p>
            <a:r>
              <a:rPr lang="en-US" dirty="0"/>
              <a:t>Click to edit Master title style</a:t>
            </a:r>
          </a:p>
        </p:txBody>
      </p:sp>
      <p:sp>
        <p:nvSpPr>
          <p:cNvPr id="5" name="Subtitle 2">
            <a:extLst>
              <a:ext uri="{FF2B5EF4-FFF2-40B4-BE49-F238E27FC236}">
                <a16:creationId xmlns:a16="http://schemas.microsoft.com/office/drawing/2014/main" id="{3B679F44-3B43-4B69-B2DE-DA674201A10D}"/>
              </a:ext>
            </a:extLst>
          </p:cNvPr>
          <p:cNvSpPr>
            <a:spLocks noGrp="1"/>
          </p:cNvSpPr>
          <p:nvPr>
            <p:ph type="subTitle" idx="1"/>
          </p:nvPr>
        </p:nvSpPr>
        <p:spPr>
          <a:xfrm>
            <a:off x="609600" y="3051988"/>
            <a:ext cx="7905749" cy="754025"/>
          </a:xfrm>
        </p:spPr>
        <p:txBody>
          <a:bodyPr anchor="ctr">
            <a:normAutofit/>
          </a:bodyPr>
          <a:lstStyle>
            <a:lvl1pPr marL="0" indent="0" algn="r" defTabSz="685800" rtl="0" eaLnBrk="1" latinLnBrk="0" hangingPunct="1">
              <a:lnSpc>
                <a:spcPct val="90000"/>
              </a:lnSpc>
              <a:spcBef>
                <a:spcPts val="750"/>
              </a:spcBef>
              <a:buFont typeface="Arial" panose="020B0604020202020204" pitchFamily="34" charset="0"/>
              <a:buNone/>
              <a:defRPr lang="en-US" sz="3400" b="1" kern="1200" cap="none" spc="0" dirty="0">
                <a:ln w="0"/>
                <a:solidFill>
                  <a:srgbClr val="B0DBFE"/>
                </a:solidFill>
                <a:effectLst>
                  <a:outerShdw blurRad="38100" dist="25400" dir="5400000" algn="ctr" rotWithShape="0">
                    <a:srgbClr val="6E747A">
                      <a:alpha val="43000"/>
                    </a:srgbClr>
                  </a:outerShdw>
                </a:effectLst>
                <a:latin typeface="Arial" panose="020B0604020202020204" pitchFamily="34" charset="0"/>
                <a:ea typeface="+mn-ea"/>
                <a:cs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Tree>
    <p:extLst>
      <p:ext uri="{BB962C8B-B14F-4D97-AF65-F5344CB8AC3E}">
        <p14:creationId xmlns:p14="http://schemas.microsoft.com/office/powerpoint/2010/main" val="1678884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Lesson Slide">
    <p:bg>
      <p:bgPr>
        <a:gradFill flip="none" rotWithShape="1">
          <a:gsLst>
            <a:gs pos="0">
              <a:srgbClr val="C1E3BB"/>
            </a:gs>
            <a:gs pos="33000">
              <a:srgbClr val="8DCC82"/>
            </a:gs>
            <a:gs pos="100000">
              <a:srgbClr val="4C973F"/>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2F96A08-5992-4631-9825-77A74FB8E180}"/>
              </a:ext>
            </a:extLst>
          </p:cNvPr>
          <p:cNvSpPr/>
          <p:nvPr userDrawn="1"/>
        </p:nvSpPr>
        <p:spPr>
          <a:xfrm>
            <a:off x="0" y="5989320"/>
            <a:ext cx="9144000" cy="8686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6D902CC8-7EC8-4380-B286-57098F0463E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2400" y="6129497"/>
            <a:ext cx="1766886" cy="433387"/>
          </a:xfrm>
          <a:prstGeom prst="rect">
            <a:avLst/>
          </a:prstGeom>
        </p:spPr>
      </p:pic>
      <p:graphicFrame>
        <p:nvGraphicFramePr>
          <p:cNvPr id="8" name="Table 7">
            <a:extLst>
              <a:ext uri="{FF2B5EF4-FFF2-40B4-BE49-F238E27FC236}">
                <a16:creationId xmlns:a16="http://schemas.microsoft.com/office/drawing/2014/main" id="{53B1381B-70FF-4553-AC74-EE704DFA5AFA}"/>
              </a:ext>
            </a:extLst>
          </p:cNvPr>
          <p:cNvGraphicFramePr>
            <a:graphicFrameLocks noGrp="1"/>
          </p:cNvGraphicFramePr>
          <p:nvPr userDrawn="1"/>
        </p:nvGraphicFramePr>
        <p:xfrm>
          <a:off x="301752" y="301752"/>
          <a:ext cx="8534400" cy="5394960"/>
        </p:xfrm>
        <a:graphic>
          <a:graphicData uri="http://schemas.openxmlformats.org/drawingml/2006/table">
            <a:tbl>
              <a:tblPr firstRow="1" firstCol="1" bandRow="1" bandCol="1"/>
              <a:tblGrid>
                <a:gridCol w="8534400">
                  <a:extLst>
                    <a:ext uri="{9D8B030D-6E8A-4147-A177-3AD203B41FA5}">
                      <a16:colId xmlns:a16="http://schemas.microsoft.com/office/drawing/2014/main" val="20000"/>
                    </a:ext>
                  </a:extLst>
                </a:gridCol>
              </a:tblGrid>
              <a:tr h="5394960">
                <a:tc>
                  <a:txBody>
                    <a:bodyPr/>
                    <a:lstStyle/>
                    <a:p>
                      <a:pPr marL="457200" marR="0" indent="-457200">
                        <a:spcBef>
                          <a:spcPts val="600"/>
                        </a:spcBef>
                        <a:spcAft>
                          <a:spcPts val="0"/>
                        </a:spcAft>
                        <a:buFont typeface="Arial" charset="0"/>
                        <a:buChar char="•"/>
                        <a:tabLst>
                          <a:tab pos="228600" algn="l"/>
                        </a:tabLst>
                      </a:pPr>
                      <a:endParaRPr lang="en-US" sz="200" dirty="0">
                        <a:effectLst/>
                        <a:latin typeface="Arial" charset="0"/>
                        <a:ea typeface="Times New Roman" charset="0"/>
                      </a:endParaRPr>
                    </a:p>
                    <a:p>
                      <a:pPr marL="1090613" marR="0" indent="0" algn="l" defTabSz="914400" rtl="0" eaLnBrk="1" latinLnBrk="0" hangingPunct="1">
                        <a:spcBef>
                          <a:spcPts val="600"/>
                        </a:spcBef>
                        <a:spcAft>
                          <a:spcPts val="0"/>
                        </a:spcAft>
                        <a:buFont typeface="Arial" charset="0"/>
                        <a:buNone/>
                        <a:tabLst>
                          <a:tab pos="517525" algn="l"/>
                        </a:tabLst>
                      </a:pPr>
                      <a:endParaRPr lang="en-US" sz="220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lnL>
                      <a:noFill/>
                    </a:lnL>
                    <a:lnR>
                      <a:noFill/>
                    </a:lnR>
                    <a:lnT>
                      <a:noFill/>
                    </a:lnT>
                    <a:lnB>
                      <a:noFill/>
                    </a:lnB>
                    <a:solidFill>
                      <a:srgbClr val="DBE5F1"/>
                    </a:solidFill>
                  </a:tcPr>
                </a:tc>
                <a:extLst>
                  <a:ext uri="{0D108BD9-81ED-4DB2-BD59-A6C34878D82A}">
                    <a16:rowId xmlns:a16="http://schemas.microsoft.com/office/drawing/2014/main" val="10000"/>
                  </a:ext>
                </a:extLst>
              </a:tr>
            </a:tbl>
          </a:graphicData>
        </a:graphic>
      </p:graphicFrame>
      <p:sp>
        <p:nvSpPr>
          <p:cNvPr id="7" name="Rectangle 70">
            <a:extLst>
              <a:ext uri="{FF2B5EF4-FFF2-40B4-BE49-F238E27FC236}">
                <a16:creationId xmlns:a16="http://schemas.microsoft.com/office/drawing/2014/main" id="{F0CA8AEE-487C-411B-8486-0B7892342534}"/>
              </a:ext>
            </a:extLst>
          </p:cNvPr>
          <p:cNvSpPr>
            <a:spLocks noChangeArrowheads="1"/>
          </p:cNvSpPr>
          <p:nvPr userDrawn="1"/>
        </p:nvSpPr>
        <p:spPr bwMode="auto">
          <a:xfrm>
            <a:off x="6400800" y="6400800"/>
            <a:ext cx="2743200" cy="228600"/>
          </a:xfrm>
          <a:prstGeom prst="rect">
            <a:avLst/>
          </a:prstGeom>
          <a:noFill/>
          <a:ln w="9525">
            <a:noFill/>
            <a:miter lim="800000"/>
            <a:headEnd/>
            <a:tailEnd/>
          </a:ln>
          <a:effectLst/>
        </p:spPr>
        <p:txBody>
          <a:bodyPr/>
          <a:lstStyle/>
          <a:p>
            <a:pPr algn="r" fontAlgn="base">
              <a:spcBef>
                <a:spcPct val="0"/>
              </a:spcBef>
              <a:spcAft>
                <a:spcPct val="0"/>
              </a:spcAft>
              <a:defRPr/>
            </a:pPr>
            <a:r>
              <a:rPr lang="en-US" sz="1400" dirty="0">
                <a:solidFill>
                  <a:srgbClr val="000000"/>
                </a:solidFill>
                <a:latin typeface="Arial" charset="0"/>
                <a:cs typeface="Arial" charset="0"/>
              </a:rPr>
              <a:t>Slide </a:t>
            </a:r>
            <a:fld id="{3E8EC1CB-C9E7-4076-8034-5D4E4E9EDADC}" type="slidenum">
              <a:rPr lang="en-US" sz="1400" smtClean="0">
                <a:solidFill>
                  <a:srgbClr val="000000"/>
                </a:solidFill>
                <a:latin typeface="Arial" charset="0"/>
                <a:cs typeface="Arial" charset="0"/>
              </a:rPr>
              <a:t>‹#›</a:t>
            </a:fld>
            <a:r>
              <a:rPr lang="en-US" sz="1400" dirty="0">
                <a:solidFill>
                  <a:srgbClr val="000000"/>
                </a:solidFill>
                <a:latin typeface="Arial" charset="0"/>
                <a:cs typeface="Arial" charset="0"/>
              </a:rPr>
              <a:t>   © 2024 NASFAA</a:t>
            </a:r>
          </a:p>
          <a:p>
            <a:pPr algn="r" fontAlgn="base">
              <a:spcBef>
                <a:spcPct val="0"/>
              </a:spcBef>
              <a:spcAft>
                <a:spcPct val="0"/>
              </a:spcAft>
              <a:defRPr/>
            </a:pPr>
            <a:endParaRPr lang="en-US" sz="1200" dirty="0">
              <a:solidFill>
                <a:srgbClr val="000000"/>
              </a:solidFill>
              <a:latin typeface="Arial" charset="0"/>
              <a:cs typeface="Arial" charset="0"/>
            </a:endParaRPr>
          </a:p>
        </p:txBody>
      </p:sp>
      <p:sp>
        <p:nvSpPr>
          <p:cNvPr id="10" name="Oval 9">
            <a:extLst>
              <a:ext uri="{FF2B5EF4-FFF2-40B4-BE49-F238E27FC236}">
                <a16:creationId xmlns:a16="http://schemas.microsoft.com/office/drawing/2014/main" id="{CA9CB080-35D4-484D-BC7C-8C9A20839483}"/>
              </a:ext>
            </a:extLst>
          </p:cNvPr>
          <p:cNvSpPr/>
          <p:nvPr userDrawn="1"/>
        </p:nvSpPr>
        <p:spPr>
          <a:xfrm>
            <a:off x="131285" y="131285"/>
            <a:ext cx="1188720" cy="1188720"/>
          </a:xfrm>
          <a:prstGeom prst="ellipse">
            <a:avLst/>
          </a:prstGeom>
          <a:ln w="38100">
            <a:solidFill>
              <a:srgbClr val="7FA3CF"/>
            </a:solidFill>
          </a:ln>
          <a:effectLst>
            <a:innerShdw blurRad="114300">
              <a:prstClr val="black"/>
            </a:inn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pic>
        <p:nvPicPr>
          <p:cNvPr id="17" name="Picture 16">
            <a:extLst>
              <a:ext uri="{FF2B5EF4-FFF2-40B4-BE49-F238E27FC236}">
                <a16:creationId xmlns:a16="http://schemas.microsoft.com/office/drawing/2014/main" id="{16F58DD6-1A57-4BC3-9871-BE4745817EF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91361" y="291361"/>
            <a:ext cx="868568" cy="868568"/>
          </a:xfrm>
          <a:prstGeom prst="rect">
            <a:avLst/>
          </a:prstGeom>
        </p:spPr>
      </p:pic>
      <p:sp>
        <p:nvSpPr>
          <p:cNvPr id="18" name="Title 1">
            <a:extLst>
              <a:ext uri="{FF2B5EF4-FFF2-40B4-BE49-F238E27FC236}">
                <a16:creationId xmlns:a16="http://schemas.microsoft.com/office/drawing/2014/main" id="{C0A81A36-B956-4E9B-A30D-A1A4F9E8CD1C}"/>
              </a:ext>
            </a:extLst>
          </p:cNvPr>
          <p:cNvSpPr>
            <a:spLocks noGrp="1"/>
          </p:cNvSpPr>
          <p:nvPr>
            <p:ph type="title" hasCustomPrompt="1"/>
          </p:nvPr>
        </p:nvSpPr>
        <p:spPr>
          <a:xfrm>
            <a:off x="533400" y="1443854"/>
            <a:ext cx="8302752" cy="4250350"/>
          </a:xfrm>
        </p:spPr>
        <p:txBody>
          <a:bodyPr wrap="square" anchor="t">
            <a:noAutofit/>
          </a:bodyPr>
          <a:lstStyle>
            <a:lvl1pPr marL="0" marR="0" indent="0" algn="l" defTabSz="914400" rtl="0" eaLnBrk="1" latinLnBrk="0" hangingPunct="1">
              <a:lnSpc>
                <a:spcPct val="100000"/>
              </a:lnSpc>
              <a:spcBef>
                <a:spcPts val="1200"/>
              </a:spcBef>
              <a:spcAft>
                <a:spcPts val="0"/>
              </a:spcAft>
              <a:buFont typeface="+mj-lt"/>
              <a:buNone/>
              <a:tabLst/>
              <a:defRPr lang="en-US" sz="2400" kern="1200" dirty="0">
                <a:solidFill>
                  <a:schemeClr val="tx1"/>
                </a:solidFill>
                <a:effectLst/>
                <a:latin typeface="Arial" panose="020B0604020202020204" pitchFamily="34" charset="0"/>
                <a:ea typeface="+mn-ea"/>
                <a:cs typeface="Arial" panose="020B0604020202020204" pitchFamily="34" charset="0"/>
              </a:defRPr>
            </a:lvl1pPr>
          </a:lstStyle>
          <a:p>
            <a:r>
              <a:rPr lang="en-US" dirty="0"/>
              <a:t>Reflection questions</a:t>
            </a:r>
            <a:br>
              <a:rPr lang="en-US" dirty="0"/>
            </a:br>
            <a:endParaRPr lang="en-US" dirty="0"/>
          </a:p>
        </p:txBody>
      </p:sp>
      <p:sp>
        <p:nvSpPr>
          <p:cNvPr id="23" name="Content Placeholder 21">
            <a:extLst>
              <a:ext uri="{FF2B5EF4-FFF2-40B4-BE49-F238E27FC236}">
                <a16:creationId xmlns:a16="http://schemas.microsoft.com/office/drawing/2014/main" id="{674FBFC8-F0A5-4579-8DD4-46D4434F6723}"/>
              </a:ext>
            </a:extLst>
          </p:cNvPr>
          <p:cNvSpPr>
            <a:spLocks noGrp="1"/>
          </p:cNvSpPr>
          <p:nvPr>
            <p:ph sz="quarter" idx="10" hasCustomPrompt="1"/>
          </p:nvPr>
        </p:nvSpPr>
        <p:spPr>
          <a:xfrm>
            <a:off x="6781800" y="5681504"/>
            <a:ext cx="2057400" cy="289886"/>
          </a:xfrm>
        </p:spPr>
        <p:txBody>
          <a:bodyPr>
            <a:noAutofit/>
          </a:bodyPr>
          <a:lstStyle>
            <a:lvl1pPr marL="0" indent="0" algn="r" defTabSz="914400" rtl="0" eaLnBrk="1" fontAlgn="base" latinLnBrk="0" hangingPunct="1">
              <a:spcBef>
                <a:spcPct val="0"/>
              </a:spcBef>
              <a:spcAft>
                <a:spcPct val="0"/>
              </a:spcAft>
              <a:buNone/>
              <a:defRPr lang="en-US" sz="1400" kern="1200" dirty="0" smtClean="0">
                <a:solidFill>
                  <a:schemeClr val="bg1"/>
                </a:solidFill>
                <a:latin typeface="Arial" charset="0"/>
                <a:ea typeface="+mn-ea"/>
                <a:cs typeface="Arial" charset="0"/>
              </a:defRPr>
            </a:lvl1pPr>
            <a:lvl2pPr marL="0" indent="0" algn="r" defTabSz="914400" rtl="0" eaLnBrk="1" fontAlgn="base" latinLnBrk="0" hangingPunct="1">
              <a:spcBef>
                <a:spcPct val="0"/>
              </a:spcBef>
              <a:spcAft>
                <a:spcPct val="0"/>
              </a:spcAft>
              <a:buNone/>
              <a:defRPr lang="en-US" sz="1400" kern="1200" dirty="0" smtClean="0">
                <a:solidFill>
                  <a:schemeClr val="bg1"/>
                </a:solidFill>
                <a:latin typeface="Arial" charset="0"/>
                <a:ea typeface="+mn-ea"/>
                <a:cs typeface="Arial" charset="0"/>
              </a:defRPr>
            </a:lvl2pPr>
            <a:lvl3pPr marL="0" indent="0" algn="r" defTabSz="914400" rtl="0" eaLnBrk="1" fontAlgn="base" latinLnBrk="0" hangingPunct="1">
              <a:spcBef>
                <a:spcPct val="0"/>
              </a:spcBef>
              <a:spcAft>
                <a:spcPct val="0"/>
              </a:spcAft>
              <a:buNone/>
              <a:defRPr lang="en-US" sz="1400" kern="1200" dirty="0" smtClean="0">
                <a:solidFill>
                  <a:schemeClr val="bg1"/>
                </a:solidFill>
                <a:latin typeface="Arial" charset="0"/>
                <a:ea typeface="+mn-ea"/>
                <a:cs typeface="Arial" charset="0"/>
              </a:defRPr>
            </a:lvl3pPr>
            <a:lvl4pPr marL="0" indent="0" algn="r" defTabSz="914400" rtl="0" eaLnBrk="1" fontAlgn="base" latinLnBrk="0" hangingPunct="1">
              <a:spcBef>
                <a:spcPct val="0"/>
              </a:spcBef>
              <a:spcAft>
                <a:spcPct val="0"/>
              </a:spcAft>
              <a:buNone/>
              <a:defRPr lang="en-US" sz="1400" kern="1200" dirty="0" smtClean="0">
                <a:solidFill>
                  <a:schemeClr val="bg1"/>
                </a:solidFill>
                <a:latin typeface="Arial" charset="0"/>
                <a:ea typeface="+mn-ea"/>
                <a:cs typeface="Arial" charset="0"/>
              </a:defRPr>
            </a:lvl4pPr>
            <a:lvl5pPr marL="0" indent="0" algn="r" defTabSz="914400" rtl="0" eaLnBrk="1" fontAlgn="base" latinLnBrk="0" hangingPunct="1">
              <a:spcBef>
                <a:spcPct val="0"/>
              </a:spcBef>
              <a:spcAft>
                <a:spcPct val="0"/>
              </a:spcAft>
              <a:buNone/>
              <a:defRPr lang="en-US" sz="1400" kern="1200" dirty="0">
                <a:solidFill>
                  <a:schemeClr val="bg1"/>
                </a:solidFill>
                <a:latin typeface="Arial" charset="0"/>
                <a:ea typeface="+mn-ea"/>
                <a:cs typeface="Arial" charset="0"/>
              </a:defRPr>
            </a:lvl5pPr>
          </a:lstStyle>
          <a:p>
            <a:pPr lvl="0"/>
            <a:r>
              <a:rPr lang="en-US" dirty="0"/>
              <a:t>Page #</a:t>
            </a:r>
          </a:p>
        </p:txBody>
      </p:sp>
      <p:sp>
        <p:nvSpPr>
          <p:cNvPr id="11" name="Rectangle 10">
            <a:extLst>
              <a:ext uri="{FF2B5EF4-FFF2-40B4-BE49-F238E27FC236}">
                <a16:creationId xmlns:a16="http://schemas.microsoft.com/office/drawing/2014/main" id="{1EA8F96D-001B-49D0-926F-D20F04F72480}"/>
              </a:ext>
            </a:extLst>
          </p:cNvPr>
          <p:cNvSpPr/>
          <p:nvPr userDrawn="1"/>
        </p:nvSpPr>
        <p:spPr bwMode="auto">
          <a:xfrm>
            <a:off x="0" y="6705600"/>
            <a:ext cx="9144000" cy="182880"/>
          </a:xfrm>
          <a:prstGeom prst="rect">
            <a:avLst/>
          </a:prstGeom>
          <a:solidFill>
            <a:srgbClr val="005B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3027128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6_Lesson Slide">
    <p:bg>
      <p:bgPr>
        <a:gradFill flip="none" rotWithShape="1">
          <a:gsLst>
            <a:gs pos="0">
              <a:schemeClr val="accent6">
                <a:lumMod val="40000"/>
                <a:lumOff val="60000"/>
              </a:schemeClr>
            </a:gs>
            <a:gs pos="50000">
              <a:schemeClr val="accent6">
                <a:lumMod val="95000"/>
                <a:lumOff val="5000"/>
              </a:schemeClr>
            </a:gs>
            <a:gs pos="100000">
              <a:srgbClr val="F5801F"/>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7B39521-3FB5-4731-9F33-B651C059C4A0}"/>
              </a:ext>
            </a:extLst>
          </p:cNvPr>
          <p:cNvSpPr/>
          <p:nvPr userDrawn="1"/>
        </p:nvSpPr>
        <p:spPr>
          <a:xfrm>
            <a:off x="0" y="5986598"/>
            <a:ext cx="9144000" cy="8686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6D902CC8-7EC8-4380-B286-57098F0463E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2400" y="6129497"/>
            <a:ext cx="1766886" cy="433387"/>
          </a:xfrm>
          <a:prstGeom prst="rect">
            <a:avLst/>
          </a:prstGeom>
        </p:spPr>
      </p:pic>
      <p:sp>
        <p:nvSpPr>
          <p:cNvPr id="7" name="Rectangle 70">
            <a:extLst>
              <a:ext uri="{FF2B5EF4-FFF2-40B4-BE49-F238E27FC236}">
                <a16:creationId xmlns:a16="http://schemas.microsoft.com/office/drawing/2014/main" id="{F0CA8AEE-487C-411B-8486-0B7892342534}"/>
              </a:ext>
            </a:extLst>
          </p:cNvPr>
          <p:cNvSpPr>
            <a:spLocks noChangeArrowheads="1"/>
          </p:cNvSpPr>
          <p:nvPr userDrawn="1"/>
        </p:nvSpPr>
        <p:spPr bwMode="auto">
          <a:xfrm>
            <a:off x="6400800" y="6400800"/>
            <a:ext cx="2743200" cy="228600"/>
          </a:xfrm>
          <a:prstGeom prst="rect">
            <a:avLst/>
          </a:prstGeom>
          <a:noFill/>
          <a:ln w="9525">
            <a:noFill/>
            <a:miter lim="800000"/>
            <a:headEnd/>
            <a:tailEnd/>
          </a:ln>
          <a:effectLst/>
        </p:spPr>
        <p:txBody>
          <a:bodyPr/>
          <a:lstStyle/>
          <a:p>
            <a:pPr algn="r" fontAlgn="base">
              <a:spcBef>
                <a:spcPct val="0"/>
              </a:spcBef>
              <a:spcAft>
                <a:spcPct val="0"/>
              </a:spcAft>
              <a:defRPr/>
            </a:pPr>
            <a:r>
              <a:rPr lang="en-US" sz="1400" dirty="0">
                <a:solidFill>
                  <a:srgbClr val="000000"/>
                </a:solidFill>
                <a:latin typeface="Arial" charset="0"/>
                <a:cs typeface="Arial" charset="0"/>
              </a:rPr>
              <a:t>Slide </a:t>
            </a:r>
            <a:fld id="{3E8EC1CB-C9E7-4076-8034-5D4E4E9EDADC}" type="slidenum">
              <a:rPr lang="en-US" sz="1400" smtClean="0">
                <a:solidFill>
                  <a:srgbClr val="000000"/>
                </a:solidFill>
                <a:latin typeface="Arial" charset="0"/>
                <a:cs typeface="Arial" charset="0"/>
              </a:rPr>
              <a:t>‹#›</a:t>
            </a:fld>
            <a:r>
              <a:rPr lang="en-US" sz="1400" dirty="0">
                <a:solidFill>
                  <a:srgbClr val="000000"/>
                </a:solidFill>
                <a:latin typeface="Arial" charset="0"/>
                <a:cs typeface="Arial" charset="0"/>
              </a:rPr>
              <a:t>   © 2024 NASFAA</a:t>
            </a:r>
          </a:p>
          <a:p>
            <a:pPr algn="r" fontAlgn="base">
              <a:spcBef>
                <a:spcPct val="0"/>
              </a:spcBef>
              <a:spcAft>
                <a:spcPct val="0"/>
              </a:spcAft>
              <a:defRPr/>
            </a:pPr>
            <a:endParaRPr lang="en-US" sz="1200" dirty="0">
              <a:solidFill>
                <a:srgbClr val="000000"/>
              </a:solidFill>
              <a:latin typeface="Arial" charset="0"/>
              <a:cs typeface="Arial" charset="0"/>
            </a:endParaRPr>
          </a:p>
        </p:txBody>
      </p:sp>
      <p:graphicFrame>
        <p:nvGraphicFramePr>
          <p:cNvPr id="11" name="Table 10">
            <a:extLst>
              <a:ext uri="{FF2B5EF4-FFF2-40B4-BE49-F238E27FC236}">
                <a16:creationId xmlns:a16="http://schemas.microsoft.com/office/drawing/2014/main" id="{989C7904-57BB-4B9C-9A8E-A9E9F437B879}"/>
              </a:ext>
            </a:extLst>
          </p:cNvPr>
          <p:cNvGraphicFramePr>
            <a:graphicFrameLocks noGrp="1"/>
          </p:cNvGraphicFramePr>
          <p:nvPr userDrawn="1"/>
        </p:nvGraphicFramePr>
        <p:xfrm>
          <a:off x="301752" y="301752"/>
          <a:ext cx="8534400" cy="5394960"/>
        </p:xfrm>
        <a:graphic>
          <a:graphicData uri="http://schemas.openxmlformats.org/drawingml/2006/table">
            <a:tbl>
              <a:tblPr firstRow="1" firstCol="1" bandRow="1" bandCol="1"/>
              <a:tblGrid>
                <a:gridCol w="8534400">
                  <a:extLst>
                    <a:ext uri="{9D8B030D-6E8A-4147-A177-3AD203B41FA5}">
                      <a16:colId xmlns:a16="http://schemas.microsoft.com/office/drawing/2014/main" val="20000"/>
                    </a:ext>
                  </a:extLst>
                </a:gridCol>
              </a:tblGrid>
              <a:tr h="5394960">
                <a:tc>
                  <a:txBody>
                    <a:bodyPr/>
                    <a:lstStyle/>
                    <a:p>
                      <a:pPr marL="457200" marR="0" indent="-457200">
                        <a:spcBef>
                          <a:spcPts val="600"/>
                        </a:spcBef>
                        <a:spcAft>
                          <a:spcPts val="0"/>
                        </a:spcAft>
                        <a:buFont typeface="Arial" charset="0"/>
                        <a:buChar char="•"/>
                        <a:tabLst>
                          <a:tab pos="228600" algn="l"/>
                        </a:tabLst>
                      </a:pPr>
                      <a:endParaRPr lang="en-US" sz="200" dirty="0">
                        <a:effectLst/>
                        <a:latin typeface="Arial" charset="0"/>
                        <a:ea typeface="Times New Roman" charset="0"/>
                      </a:endParaRPr>
                    </a:p>
                    <a:p>
                      <a:pPr marL="1090613" marR="0" indent="0" algn="l" defTabSz="914400" rtl="0" eaLnBrk="1" latinLnBrk="0" hangingPunct="1">
                        <a:spcBef>
                          <a:spcPts val="600"/>
                        </a:spcBef>
                        <a:spcAft>
                          <a:spcPts val="0"/>
                        </a:spcAft>
                        <a:buFont typeface="Arial" charset="0"/>
                        <a:buNone/>
                        <a:tabLst>
                          <a:tab pos="517525" algn="l"/>
                        </a:tabLst>
                      </a:pPr>
                      <a:endParaRPr lang="en-US" sz="220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lnL>
                      <a:noFill/>
                    </a:lnL>
                    <a:lnR>
                      <a:noFill/>
                    </a:lnR>
                    <a:lnT>
                      <a:noFill/>
                    </a:lnT>
                    <a:lnB>
                      <a:noFill/>
                    </a:lnB>
                    <a:solidFill>
                      <a:srgbClr val="DBE5F1"/>
                    </a:solidFill>
                  </a:tcPr>
                </a:tc>
                <a:extLst>
                  <a:ext uri="{0D108BD9-81ED-4DB2-BD59-A6C34878D82A}">
                    <a16:rowId xmlns:a16="http://schemas.microsoft.com/office/drawing/2014/main" val="10000"/>
                  </a:ext>
                </a:extLst>
              </a:tr>
            </a:tbl>
          </a:graphicData>
        </a:graphic>
      </p:graphicFrame>
      <p:sp>
        <p:nvSpPr>
          <p:cNvPr id="12" name="Oval 11">
            <a:extLst>
              <a:ext uri="{FF2B5EF4-FFF2-40B4-BE49-F238E27FC236}">
                <a16:creationId xmlns:a16="http://schemas.microsoft.com/office/drawing/2014/main" id="{9BCFEDE7-9DBE-44BB-B813-E21C2A815AE0}"/>
              </a:ext>
            </a:extLst>
          </p:cNvPr>
          <p:cNvSpPr/>
          <p:nvPr userDrawn="1"/>
        </p:nvSpPr>
        <p:spPr>
          <a:xfrm>
            <a:off x="131285" y="131285"/>
            <a:ext cx="1188720" cy="1188720"/>
          </a:xfrm>
          <a:prstGeom prst="ellipse">
            <a:avLst/>
          </a:prstGeom>
          <a:ln w="38100">
            <a:solidFill>
              <a:srgbClr val="7FA3CF"/>
            </a:solidFill>
          </a:ln>
          <a:effectLst>
            <a:innerShdw blurRad="114300">
              <a:prstClr val="black"/>
            </a:inn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pic>
        <p:nvPicPr>
          <p:cNvPr id="13" name="Picture 12">
            <a:extLst>
              <a:ext uri="{FF2B5EF4-FFF2-40B4-BE49-F238E27FC236}">
                <a16:creationId xmlns:a16="http://schemas.microsoft.com/office/drawing/2014/main" id="{E5D4F418-86C3-402F-B531-1C4AF187F2B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91361" y="291361"/>
            <a:ext cx="868568" cy="868568"/>
          </a:xfrm>
          <a:prstGeom prst="rect">
            <a:avLst/>
          </a:prstGeom>
        </p:spPr>
      </p:pic>
      <p:sp>
        <p:nvSpPr>
          <p:cNvPr id="14" name="Title 1">
            <a:extLst>
              <a:ext uri="{FF2B5EF4-FFF2-40B4-BE49-F238E27FC236}">
                <a16:creationId xmlns:a16="http://schemas.microsoft.com/office/drawing/2014/main" id="{62AF4A14-8F58-44D7-A2EC-869F3AB1D6F8}"/>
              </a:ext>
            </a:extLst>
          </p:cNvPr>
          <p:cNvSpPr>
            <a:spLocks noGrp="1"/>
          </p:cNvSpPr>
          <p:nvPr>
            <p:ph type="title" hasCustomPrompt="1"/>
          </p:nvPr>
        </p:nvSpPr>
        <p:spPr>
          <a:xfrm>
            <a:off x="533400" y="1443854"/>
            <a:ext cx="8302752" cy="4250350"/>
          </a:xfrm>
        </p:spPr>
        <p:txBody>
          <a:bodyPr wrap="square" anchor="t">
            <a:noAutofit/>
          </a:bodyPr>
          <a:lstStyle>
            <a:lvl1pPr marL="0" marR="0" indent="0" algn="l" defTabSz="914400" rtl="0" eaLnBrk="1" latinLnBrk="0" hangingPunct="1">
              <a:lnSpc>
                <a:spcPct val="100000"/>
              </a:lnSpc>
              <a:spcBef>
                <a:spcPts val="1200"/>
              </a:spcBef>
              <a:spcAft>
                <a:spcPts val="0"/>
              </a:spcAft>
              <a:buFont typeface="+mj-lt"/>
              <a:buNone/>
              <a:tabLst/>
              <a:defRPr lang="en-US" sz="2400" kern="1200" dirty="0">
                <a:solidFill>
                  <a:schemeClr val="tx1"/>
                </a:solidFill>
                <a:effectLst/>
                <a:latin typeface="Arial" panose="020B0604020202020204" pitchFamily="34" charset="0"/>
                <a:ea typeface="+mn-ea"/>
                <a:cs typeface="Arial" panose="020B0604020202020204" pitchFamily="34" charset="0"/>
              </a:defRPr>
            </a:lvl1pPr>
          </a:lstStyle>
          <a:p>
            <a:r>
              <a:rPr lang="en-US" dirty="0"/>
              <a:t>Reflection questions</a:t>
            </a:r>
            <a:br>
              <a:rPr lang="en-US" dirty="0"/>
            </a:br>
            <a:endParaRPr lang="en-US" dirty="0"/>
          </a:p>
        </p:txBody>
      </p:sp>
      <p:sp>
        <p:nvSpPr>
          <p:cNvPr id="15" name="Content Placeholder 21">
            <a:extLst>
              <a:ext uri="{FF2B5EF4-FFF2-40B4-BE49-F238E27FC236}">
                <a16:creationId xmlns:a16="http://schemas.microsoft.com/office/drawing/2014/main" id="{432D9F51-B724-4FBD-A3C1-3CED6E95F1E6}"/>
              </a:ext>
            </a:extLst>
          </p:cNvPr>
          <p:cNvSpPr>
            <a:spLocks noGrp="1"/>
          </p:cNvSpPr>
          <p:nvPr>
            <p:ph sz="quarter" idx="10" hasCustomPrompt="1"/>
          </p:nvPr>
        </p:nvSpPr>
        <p:spPr>
          <a:xfrm>
            <a:off x="6781800" y="5681504"/>
            <a:ext cx="2057400" cy="289886"/>
          </a:xfrm>
        </p:spPr>
        <p:txBody>
          <a:bodyPr>
            <a:noAutofit/>
          </a:bodyPr>
          <a:lstStyle>
            <a:lvl1pPr marL="0" indent="0" algn="r" defTabSz="914400" rtl="0" eaLnBrk="1" fontAlgn="base" latinLnBrk="0" hangingPunct="1">
              <a:spcBef>
                <a:spcPct val="0"/>
              </a:spcBef>
              <a:spcAft>
                <a:spcPct val="0"/>
              </a:spcAft>
              <a:buNone/>
              <a:defRPr lang="en-US" sz="1400" kern="1200" dirty="0" smtClean="0">
                <a:solidFill>
                  <a:schemeClr val="bg1"/>
                </a:solidFill>
                <a:latin typeface="Arial" charset="0"/>
                <a:ea typeface="+mn-ea"/>
                <a:cs typeface="Arial" charset="0"/>
              </a:defRPr>
            </a:lvl1pPr>
            <a:lvl2pPr marL="0" indent="0" algn="r" defTabSz="914400" rtl="0" eaLnBrk="1" fontAlgn="base" latinLnBrk="0" hangingPunct="1">
              <a:spcBef>
                <a:spcPct val="0"/>
              </a:spcBef>
              <a:spcAft>
                <a:spcPct val="0"/>
              </a:spcAft>
              <a:buNone/>
              <a:defRPr lang="en-US" sz="1400" kern="1200" dirty="0" smtClean="0">
                <a:solidFill>
                  <a:schemeClr val="bg1"/>
                </a:solidFill>
                <a:latin typeface="Arial" charset="0"/>
                <a:ea typeface="+mn-ea"/>
                <a:cs typeface="Arial" charset="0"/>
              </a:defRPr>
            </a:lvl2pPr>
            <a:lvl3pPr marL="0" indent="0" algn="r" defTabSz="914400" rtl="0" eaLnBrk="1" fontAlgn="base" latinLnBrk="0" hangingPunct="1">
              <a:spcBef>
                <a:spcPct val="0"/>
              </a:spcBef>
              <a:spcAft>
                <a:spcPct val="0"/>
              </a:spcAft>
              <a:buNone/>
              <a:defRPr lang="en-US" sz="1400" kern="1200" dirty="0" smtClean="0">
                <a:solidFill>
                  <a:schemeClr val="bg1"/>
                </a:solidFill>
                <a:latin typeface="Arial" charset="0"/>
                <a:ea typeface="+mn-ea"/>
                <a:cs typeface="Arial" charset="0"/>
              </a:defRPr>
            </a:lvl3pPr>
            <a:lvl4pPr marL="0" indent="0" algn="r" defTabSz="914400" rtl="0" eaLnBrk="1" fontAlgn="base" latinLnBrk="0" hangingPunct="1">
              <a:spcBef>
                <a:spcPct val="0"/>
              </a:spcBef>
              <a:spcAft>
                <a:spcPct val="0"/>
              </a:spcAft>
              <a:buNone/>
              <a:defRPr lang="en-US" sz="1400" kern="1200" dirty="0" smtClean="0">
                <a:solidFill>
                  <a:schemeClr val="bg1"/>
                </a:solidFill>
                <a:latin typeface="Arial" charset="0"/>
                <a:ea typeface="+mn-ea"/>
                <a:cs typeface="Arial" charset="0"/>
              </a:defRPr>
            </a:lvl4pPr>
            <a:lvl5pPr marL="0" indent="0" algn="r" defTabSz="914400" rtl="0" eaLnBrk="1" fontAlgn="base" latinLnBrk="0" hangingPunct="1">
              <a:spcBef>
                <a:spcPct val="0"/>
              </a:spcBef>
              <a:spcAft>
                <a:spcPct val="0"/>
              </a:spcAft>
              <a:buNone/>
              <a:defRPr lang="en-US" sz="1400" kern="1200" dirty="0">
                <a:solidFill>
                  <a:schemeClr val="bg1"/>
                </a:solidFill>
                <a:latin typeface="Arial" charset="0"/>
                <a:ea typeface="+mn-ea"/>
                <a:cs typeface="Arial" charset="0"/>
              </a:defRPr>
            </a:lvl5pPr>
          </a:lstStyle>
          <a:p>
            <a:pPr lvl="0"/>
            <a:r>
              <a:rPr lang="en-US" dirty="0"/>
              <a:t>Page #</a:t>
            </a:r>
          </a:p>
        </p:txBody>
      </p:sp>
      <p:sp>
        <p:nvSpPr>
          <p:cNvPr id="10" name="Rectangle 9">
            <a:extLst>
              <a:ext uri="{FF2B5EF4-FFF2-40B4-BE49-F238E27FC236}">
                <a16:creationId xmlns:a16="http://schemas.microsoft.com/office/drawing/2014/main" id="{5F06AACE-092C-4F86-B61C-A95996DD37C9}"/>
              </a:ext>
            </a:extLst>
          </p:cNvPr>
          <p:cNvSpPr/>
          <p:nvPr userDrawn="1"/>
        </p:nvSpPr>
        <p:spPr bwMode="auto">
          <a:xfrm>
            <a:off x="0" y="6705600"/>
            <a:ext cx="9144000" cy="182880"/>
          </a:xfrm>
          <a:prstGeom prst="rect">
            <a:avLst/>
          </a:prstGeom>
          <a:solidFill>
            <a:srgbClr val="005B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1933067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Lesson Slide">
    <p:bg>
      <p:bgPr>
        <a:gradFill flip="none" rotWithShape="1">
          <a:gsLst>
            <a:gs pos="0">
              <a:schemeClr val="accent6">
                <a:lumMod val="40000"/>
                <a:lumOff val="60000"/>
              </a:schemeClr>
            </a:gs>
            <a:gs pos="50000">
              <a:schemeClr val="accent6">
                <a:lumMod val="95000"/>
                <a:lumOff val="5000"/>
              </a:schemeClr>
            </a:gs>
            <a:gs pos="100000">
              <a:srgbClr val="F5801F"/>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75B4093-DCFF-4C06-9CA1-235CF3F4F8C3}"/>
              </a:ext>
            </a:extLst>
          </p:cNvPr>
          <p:cNvSpPr/>
          <p:nvPr userDrawn="1"/>
        </p:nvSpPr>
        <p:spPr>
          <a:xfrm>
            <a:off x="0" y="5986598"/>
            <a:ext cx="9144000" cy="8686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609600" y="1143000"/>
            <a:ext cx="7898673" cy="2743200"/>
          </a:xfrm>
        </p:spPr>
        <p:txBody>
          <a:bodyPr wrap="square" anchor="t">
            <a:noAutofit/>
          </a:bodyPr>
          <a:lstStyle>
            <a:lvl1pPr marL="0" algn="ctr" defTabSz="914400" rtl="0" eaLnBrk="1" latinLnBrk="0" hangingPunct="1">
              <a:lnSpc>
                <a:spcPct val="150000"/>
              </a:lnSpc>
              <a:spcBef>
                <a:spcPts val="1800"/>
              </a:spcBef>
              <a:spcAft>
                <a:spcPts val="1800"/>
              </a:spcAft>
              <a:defRPr lang="en-US" sz="5400" b="0" kern="1200" dirty="0">
                <a:solidFill>
                  <a:schemeClr val="bg1"/>
                </a:solidFill>
                <a:latin typeface="Arial" panose="020B0604020202020204" pitchFamily="34" charset="0"/>
                <a:ea typeface="Verdana" pitchFamily="34" charset="0"/>
                <a:cs typeface="Arial" panose="020B0604020202020204" pitchFamily="34" charset="0"/>
              </a:defRPr>
            </a:lvl1pPr>
          </a:lstStyle>
          <a:p>
            <a:r>
              <a:rPr lang="en-US" dirty="0"/>
              <a:t>Learning Activity</a:t>
            </a:r>
            <a:br>
              <a:rPr lang="en-US" dirty="0"/>
            </a:br>
            <a:r>
              <a:rPr lang="en-US" dirty="0"/>
              <a:t>Page x</a:t>
            </a:r>
          </a:p>
        </p:txBody>
      </p:sp>
      <p:pic>
        <p:nvPicPr>
          <p:cNvPr id="6" name="Picture 5">
            <a:extLst>
              <a:ext uri="{FF2B5EF4-FFF2-40B4-BE49-F238E27FC236}">
                <a16:creationId xmlns:a16="http://schemas.microsoft.com/office/drawing/2014/main" id="{6D902CC8-7EC8-4380-B286-57098F0463E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2400" y="6129497"/>
            <a:ext cx="1766886" cy="433387"/>
          </a:xfrm>
          <a:prstGeom prst="rect">
            <a:avLst/>
          </a:prstGeom>
        </p:spPr>
      </p:pic>
      <p:sp>
        <p:nvSpPr>
          <p:cNvPr id="7" name="Rectangle 70">
            <a:extLst>
              <a:ext uri="{FF2B5EF4-FFF2-40B4-BE49-F238E27FC236}">
                <a16:creationId xmlns:a16="http://schemas.microsoft.com/office/drawing/2014/main" id="{F0CA8AEE-487C-411B-8486-0B7892342534}"/>
              </a:ext>
            </a:extLst>
          </p:cNvPr>
          <p:cNvSpPr>
            <a:spLocks noChangeArrowheads="1"/>
          </p:cNvSpPr>
          <p:nvPr userDrawn="1"/>
        </p:nvSpPr>
        <p:spPr bwMode="auto">
          <a:xfrm>
            <a:off x="6400800" y="6400800"/>
            <a:ext cx="2743200" cy="228600"/>
          </a:xfrm>
          <a:prstGeom prst="rect">
            <a:avLst/>
          </a:prstGeom>
          <a:noFill/>
          <a:ln w="9525">
            <a:noFill/>
            <a:miter lim="800000"/>
            <a:headEnd/>
            <a:tailEnd/>
          </a:ln>
          <a:effectLst/>
        </p:spPr>
        <p:txBody>
          <a:bodyPr/>
          <a:lstStyle/>
          <a:p>
            <a:pPr algn="r" fontAlgn="base">
              <a:spcBef>
                <a:spcPct val="0"/>
              </a:spcBef>
              <a:spcAft>
                <a:spcPct val="0"/>
              </a:spcAft>
              <a:defRPr/>
            </a:pPr>
            <a:r>
              <a:rPr lang="en-US" sz="1400" dirty="0">
                <a:solidFill>
                  <a:srgbClr val="000000"/>
                </a:solidFill>
                <a:latin typeface="Arial" charset="0"/>
                <a:cs typeface="Arial" charset="0"/>
              </a:rPr>
              <a:t>Slide </a:t>
            </a:r>
            <a:fld id="{3E8EC1CB-C9E7-4076-8034-5D4E4E9EDADC}" type="slidenum">
              <a:rPr lang="en-US" sz="1400" smtClean="0">
                <a:solidFill>
                  <a:srgbClr val="000000"/>
                </a:solidFill>
                <a:latin typeface="Arial" charset="0"/>
                <a:cs typeface="Arial" charset="0"/>
              </a:rPr>
              <a:t>‹#›</a:t>
            </a:fld>
            <a:r>
              <a:rPr lang="en-US" sz="1400" dirty="0">
                <a:solidFill>
                  <a:srgbClr val="000000"/>
                </a:solidFill>
                <a:latin typeface="Arial" charset="0"/>
                <a:cs typeface="Arial" charset="0"/>
              </a:rPr>
              <a:t>   © 2024 NASFAA</a:t>
            </a:r>
          </a:p>
          <a:p>
            <a:pPr algn="r" fontAlgn="base">
              <a:spcBef>
                <a:spcPct val="0"/>
              </a:spcBef>
              <a:spcAft>
                <a:spcPct val="0"/>
              </a:spcAft>
              <a:defRPr/>
            </a:pPr>
            <a:endParaRPr lang="en-US" sz="1200" dirty="0">
              <a:solidFill>
                <a:srgbClr val="000000"/>
              </a:solidFill>
              <a:latin typeface="Arial" charset="0"/>
              <a:cs typeface="Arial" charset="0"/>
            </a:endParaRPr>
          </a:p>
        </p:txBody>
      </p:sp>
      <p:sp>
        <p:nvSpPr>
          <p:cNvPr id="8" name="Rectangle 7">
            <a:extLst>
              <a:ext uri="{FF2B5EF4-FFF2-40B4-BE49-F238E27FC236}">
                <a16:creationId xmlns:a16="http://schemas.microsoft.com/office/drawing/2014/main" id="{F26C3515-767A-4C19-9F62-98DB73A44F9C}"/>
              </a:ext>
            </a:extLst>
          </p:cNvPr>
          <p:cNvSpPr/>
          <p:nvPr userDrawn="1"/>
        </p:nvSpPr>
        <p:spPr bwMode="auto">
          <a:xfrm>
            <a:off x="0" y="6705600"/>
            <a:ext cx="9144000" cy="182880"/>
          </a:xfrm>
          <a:prstGeom prst="rect">
            <a:avLst/>
          </a:prstGeom>
          <a:solidFill>
            <a:srgbClr val="005B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1506978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Lesson Slide">
    <p:bg>
      <p:bgPr>
        <a:gradFill flip="none" rotWithShape="1">
          <a:gsLst>
            <a:gs pos="0">
              <a:schemeClr val="accent6">
                <a:lumMod val="40000"/>
                <a:lumOff val="60000"/>
              </a:schemeClr>
            </a:gs>
            <a:gs pos="50000">
              <a:schemeClr val="accent6">
                <a:lumMod val="95000"/>
                <a:lumOff val="5000"/>
              </a:schemeClr>
            </a:gs>
            <a:gs pos="100000">
              <a:srgbClr val="F5801F"/>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7B39521-3FB5-4731-9F33-B651C059C4A0}"/>
              </a:ext>
            </a:extLst>
          </p:cNvPr>
          <p:cNvSpPr/>
          <p:nvPr userDrawn="1"/>
        </p:nvSpPr>
        <p:spPr>
          <a:xfrm>
            <a:off x="0" y="5986598"/>
            <a:ext cx="9144000" cy="8686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6D902CC8-7EC8-4380-B286-57098F0463E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2400" y="6129497"/>
            <a:ext cx="1766886" cy="433387"/>
          </a:xfrm>
          <a:prstGeom prst="rect">
            <a:avLst/>
          </a:prstGeom>
        </p:spPr>
      </p:pic>
      <p:sp>
        <p:nvSpPr>
          <p:cNvPr id="7" name="Rectangle 70">
            <a:extLst>
              <a:ext uri="{FF2B5EF4-FFF2-40B4-BE49-F238E27FC236}">
                <a16:creationId xmlns:a16="http://schemas.microsoft.com/office/drawing/2014/main" id="{F0CA8AEE-487C-411B-8486-0B7892342534}"/>
              </a:ext>
            </a:extLst>
          </p:cNvPr>
          <p:cNvSpPr>
            <a:spLocks noChangeArrowheads="1"/>
          </p:cNvSpPr>
          <p:nvPr userDrawn="1"/>
        </p:nvSpPr>
        <p:spPr bwMode="auto">
          <a:xfrm>
            <a:off x="6400800" y="6400800"/>
            <a:ext cx="2743200" cy="228600"/>
          </a:xfrm>
          <a:prstGeom prst="rect">
            <a:avLst/>
          </a:prstGeom>
          <a:noFill/>
          <a:ln w="9525">
            <a:noFill/>
            <a:miter lim="800000"/>
            <a:headEnd/>
            <a:tailEnd/>
          </a:ln>
          <a:effectLst/>
        </p:spPr>
        <p:txBody>
          <a:bodyPr/>
          <a:lstStyle/>
          <a:p>
            <a:pPr algn="r" fontAlgn="base">
              <a:spcBef>
                <a:spcPct val="0"/>
              </a:spcBef>
              <a:spcAft>
                <a:spcPct val="0"/>
              </a:spcAft>
              <a:defRPr/>
            </a:pPr>
            <a:r>
              <a:rPr lang="en-US" sz="1400" dirty="0">
                <a:solidFill>
                  <a:srgbClr val="000000"/>
                </a:solidFill>
                <a:latin typeface="Arial" charset="0"/>
                <a:cs typeface="Arial" charset="0"/>
              </a:rPr>
              <a:t>Slide </a:t>
            </a:r>
            <a:fld id="{3E8EC1CB-C9E7-4076-8034-5D4E4E9EDADC}" type="slidenum">
              <a:rPr lang="en-US" sz="1400" smtClean="0">
                <a:solidFill>
                  <a:srgbClr val="000000"/>
                </a:solidFill>
                <a:latin typeface="Arial" charset="0"/>
                <a:cs typeface="Arial" charset="0"/>
              </a:rPr>
              <a:t>‹#›</a:t>
            </a:fld>
            <a:r>
              <a:rPr lang="en-US" sz="1400" dirty="0">
                <a:solidFill>
                  <a:srgbClr val="000000"/>
                </a:solidFill>
                <a:latin typeface="Arial" charset="0"/>
                <a:cs typeface="Arial" charset="0"/>
              </a:rPr>
              <a:t>   © 2024 NASFAA</a:t>
            </a:r>
          </a:p>
          <a:p>
            <a:pPr algn="r" fontAlgn="base">
              <a:spcBef>
                <a:spcPct val="0"/>
              </a:spcBef>
              <a:spcAft>
                <a:spcPct val="0"/>
              </a:spcAft>
              <a:defRPr/>
            </a:pPr>
            <a:endParaRPr lang="en-US" sz="1200" dirty="0">
              <a:solidFill>
                <a:srgbClr val="000000"/>
              </a:solidFill>
              <a:latin typeface="Arial" charset="0"/>
              <a:cs typeface="Arial" charset="0"/>
            </a:endParaRPr>
          </a:p>
        </p:txBody>
      </p:sp>
      <p:sp>
        <p:nvSpPr>
          <p:cNvPr id="5" name="Rectangle 4">
            <a:extLst>
              <a:ext uri="{FF2B5EF4-FFF2-40B4-BE49-F238E27FC236}">
                <a16:creationId xmlns:a16="http://schemas.microsoft.com/office/drawing/2014/main" id="{7BACEE5F-4F2B-4BA5-A09A-2CA68BBD53A6}"/>
              </a:ext>
            </a:extLst>
          </p:cNvPr>
          <p:cNvSpPr/>
          <p:nvPr userDrawn="1"/>
        </p:nvSpPr>
        <p:spPr bwMode="auto">
          <a:xfrm>
            <a:off x="0" y="6705600"/>
            <a:ext cx="9144000" cy="182880"/>
          </a:xfrm>
          <a:prstGeom prst="rect">
            <a:avLst/>
          </a:prstGeom>
          <a:solidFill>
            <a:srgbClr val="005B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2312732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_Lesson Slide">
    <p:bg>
      <p:bgPr>
        <a:gradFill flip="none" rotWithShape="1">
          <a:gsLst>
            <a:gs pos="0">
              <a:srgbClr val="C1E3BB"/>
            </a:gs>
            <a:gs pos="33000">
              <a:srgbClr val="8DCC82"/>
            </a:gs>
            <a:gs pos="100000">
              <a:srgbClr val="4C973F"/>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2F96A08-5992-4631-9825-77A74FB8E180}"/>
              </a:ext>
            </a:extLst>
          </p:cNvPr>
          <p:cNvSpPr/>
          <p:nvPr userDrawn="1"/>
        </p:nvSpPr>
        <p:spPr>
          <a:xfrm>
            <a:off x="0" y="5986598"/>
            <a:ext cx="9144000" cy="8686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6D902CC8-7EC8-4380-B286-57098F0463E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2400" y="6129497"/>
            <a:ext cx="1766886" cy="433387"/>
          </a:xfrm>
          <a:prstGeom prst="rect">
            <a:avLst/>
          </a:prstGeom>
        </p:spPr>
      </p:pic>
      <p:sp>
        <p:nvSpPr>
          <p:cNvPr id="7" name="Rectangle 70">
            <a:extLst>
              <a:ext uri="{FF2B5EF4-FFF2-40B4-BE49-F238E27FC236}">
                <a16:creationId xmlns:a16="http://schemas.microsoft.com/office/drawing/2014/main" id="{F0CA8AEE-487C-411B-8486-0B7892342534}"/>
              </a:ext>
            </a:extLst>
          </p:cNvPr>
          <p:cNvSpPr>
            <a:spLocks noChangeArrowheads="1"/>
          </p:cNvSpPr>
          <p:nvPr userDrawn="1"/>
        </p:nvSpPr>
        <p:spPr bwMode="auto">
          <a:xfrm>
            <a:off x="6400800" y="6400800"/>
            <a:ext cx="2743200" cy="228600"/>
          </a:xfrm>
          <a:prstGeom prst="rect">
            <a:avLst/>
          </a:prstGeom>
          <a:noFill/>
          <a:ln w="9525">
            <a:noFill/>
            <a:miter lim="800000"/>
            <a:headEnd/>
            <a:tailEnd/>
          </a:ln>
          <a:effectLst/>
        </p:spPr>
        <p:txBody>
          <a:bodyPr/>
          <a:lstStyle/>
          <a:p>
            <a:pPr algn="r" fontAlgn="base">
              <a:spcBef>
                <a:spcPct val="0"/>
              </a:spcBef>
              <a:spcAft>
                <a:spcPct val="0"/>
              </a:spcAft>
              <a:defRPr/>
            </a:pPr>
            <a:r>
              <a:rPr lang="en-US" sz="1400" dirty="0">
                <a:solidFill>
                  <a:srgbClr val="000000"/>
                </a:solidFill>
                <a:latin typeface="Arial" charset="0"/>
                <a:cs typeface="Arial" charset="0"/>
              </a:rPr>
              <a:t>Slide </a:t>
            </a:r>
            <a:fld id="{3E8EC1CB-C9E7-4076-8034-5D4E4E9EDADC}" type="slidenum">
              <a:rPr lang="en-US" sz="1400" smtClean="0">
                <a:solidFill>
                  <a:srgbClr val="000000"/>
                </a:solidFill>
                <a:latin typeface="Arial" charset="0"/>
                <a:cs typeface="Arial" charset="0"/>
              </a:rPr>
              <a:t>‹#›</a:t>
            </a:fld>
            <a:r>
              <a:rPr lang="en-US" sz="1400" dirty="0">
                <a:solidFill>
                  <a:srgbClr val="000000"/>
                </a:solidFill>
                <a:latin typeface="Arial" charset="0"/>
                <a:cs typeface="Arial" charset="0"/>
              </a:rPr>
              <a:t>   © 2024 NASFAA</a:t>
            </a:r>
          </a:p>
          <a:p>
            <a:pPr algn="r" fontAlgn="base">
              <a:spcBef>
                <a:spcPct val="0"/>
              </a:spcBef>
              <a:spcAft>
                <a:spcPct val="0"/>
              </a:spcAft>
              <a:defRPr/>
            </a:pPr>
            <a:endParaRPr lang="en-US" sz="1200" dirty="0">
              <a:solidFill>
                <a:srgbClr val="000000"/>
              </a:solidFill>
              <a:latin typeface="Arial" charset="0"/>
              <a:cs typeface="Arial" charset="0"/>
            </a:endParaRPr>
          </a:p>
        </p:txBody>
      </p:sp>
      <p:sp>
        <p:nvSpPr>
          <p:cNvPr id="11" name="Title 1">
            <a:extLst>
              <a:ext uri="{FF2B5EF4-FFF2-40B4-BE49-F238E27FC236}">
                <a16:creationId xmlns:a16="http://schemas.microsoft.com/office/drawing/2014/main" id="{8F1B99F3-FF19-41E8-963C-E74915C27668}"/>
              </a:ext>
            </a:extLst>
          </p:cNvPr>
          <p:cNvSpPr>
            <a:spLocks noGrp="1"/>
          </p:cNvSpPr>
          <p:nvPr>
            <p:ph type="title" hasCustomPrompt="1"/>
          </p:nvPr>
        </p:nvSpPr>
        <p:spPr>
          <a:xfrm>
            <a:off x="609600" y="1143000"/>
            <a:ext cx="7898673" cy="2743200"/>
          </a:xfrm>
        </p:spPr>
        <p:txBody>
          <a:bodyPr wrap="square" anchor="t">
            <a:noAutofit/>
          </a:bodyPr>
          <a:lstStyle>
            <a:lvl1pPr marL="0" algn="ctr" defTabSz="914400" rtl="0" eaLnBrk="1" latinLnBrk="0" hangingPunct="1">
              <a:lnSpc>
                <a:spcPct val="150000"/>
              </a:lnSpc>
              <a:spcBef>
                <a:spcPts val="1800"/>
              </a:spcBef>
              <a:spcAft>
                <a:spcPts val="1800"/>
              </a:spcAft>
              <a:defRPr lang="en-US" sz="5400" b="0" kern="1200" dirty="0">
                <a:solidFill>
                  <a:schemeClr val="bg1"/>
                </a:solidFill>
                <a:latin typeface="Arial" panose="020B0604020202020204" pitchFamily="34" charset="0"/>
                <a:ea typeface="Verdana" pitchFamily="34" charset="0"/>
                <a:cs typeface="Arial" panose="020B0604020202020204" pitchFamily="34" charset="0"/>
              </a:defRPr>
            </a:lvl1pPr>
          </a:lstStyle>
          <a:p>
            <a:r>
              <a:rPr lang="en-US" dirty="0"/>
              <a:t>Learning Activity</a:t>
            </a:r>
            <a:br>
              <a:rPr lang="en-US" dirty="0"/>
            </a:br>
            <a:r>
              <a:rPr lang="en-US" dirty="0"/>
              <a:t>Page X</a:t>
            </a:r>
          </a:p>
        </p:txBody>
      </p:sp>
      <p:sp>
        <p:nvSpPr>
          <p:cNvPr id="8" name="Rectangle 7">
            <a:extLst>
              <a:ext uri="{FF2B5EF4-FFF2-40B4-BE49-F238E27FC236}">
                <a16:creationId xmlns:a16="http://schemas.microsoft.com/office/drawing/2014/main" id="{FA976A82-468D-4239-9C71-ED6E5E305E81}"/>
              </a:ext>
            </a:extLst>
          </p:cNvPr>
          <p:cNvSpPr/>
          <p:nvPr userDrawn="1"/>
        </p:nvSpPr>
        <p:spPr bwMode="auto">
          <a:xfrm>
            <a:off x="0" y="6705600"/>
            <a:ext cx="9144000" cy="182880"/>
          </a:xfrm>
          <a:prstGeom prst="rect">
            <a:avLst/>
          </a:prstGeom>
          <a:solidFill>
            <a:srgbClr val="005B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604424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_Lesson Slide">
    <p:bg>
      <p:bgPr>
        <a:gradFill flip="none" rotWithShape="1">
          <a:gsLst>
            <a:gs pos="0">
              <a:srgbClr val="C1E3BB"/>
            </a:gs>
            <a:gs pos="33000">
              <a:srgbClr val="8DCC82"/>
            </a:gs>
            <a:gs pos="100000">
              <a:srgbClr val="4C973F"/>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2F96A08-5992-4631-9825-77A74FB8E180}"/>
              </a:ext>
            </a:extLst>
          </p:cNvPr>
          <p:cNvSpPr/>
          <p:nvPr userDrawn="1"/>
        </p:nvSpPr>
        <p:spPr>
          <a:xfrm>
            <a:off x="0" y="5986598"/>
            <a:ext cx="9144000" cy="8686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6D902CC8-7EC8-4380-B286-57098F0463E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2400" y="6129497"/>
            <a:ext cx="1766886" cy="433387"/>
          </a:xfrm>
          <a:prstGeom prst="rect">
            <a:avLst/>
          </a:prstGeom>
        </p:spPr>
      </p:pic>
      <p:sp>
        <p:nvSpPr>
          <p:cNvPr id="7" name="Rectangle 70">
            <a:extLst>
              <a:ext uri="{FF2B5EF4-FFF2-40B4-BE49-F238E27FC236}">
                <a16:creationId xmlns:a16="http://schemas.microsoft.com/office/drawing/2014/main" id="{F0CA8AEE-487C-411B-8486-0B7892342534}"/>
              </a:ext>
            </a:extLst>
          </p:cNvPr>
          <p:cNvSpPr>
            <a:spLocks noChangeArrowheads="1"/>
          </p:cNvSpPr>
          <p:nvPr userDrawn="1"/>
        </p:nvSpPr>
        <p:spPr bwMode="auto">
          <a:xfrm>
            <a:off x="6400800" y="6400800"/>
            <a:ext cx="2743200" cy="228600"/>
          </a:xfrm>
          <a:prstGeom prst="rect">
            <a:avLst/>
          </a:prstGeom>
          <a:noFill/>
          <a:ln w="9525">
            <a:noFill/>
            <a:miter lim="800000"/>
            <a:headEnd/>
            <a:tailEnd/>
          </a:ln>
          <a:effectLst/>
        </p:spPr>
        <p:txBody>
          <a:bodyPr/>
          <a:lstStyle/>
          <a:p>
            <a:pPr algn="r" fontAlgn="base">
              <a:spcBef>
                <a:spcPct val="0"/>
              </a:spcBef>
              <a:spcAft>
                <a:spcPct val="0"/>
              </a:spcAft>
              <a:defRPr/>
            </a:pPr>
            <a:r>
              <a:rPr lang="en-US" sz="1400" dirty="0">
                <a:solidFill>
                  <a:srgbClr val="000000"/>
                </a:solidFill>
                <a:latin typeface="Arial" charset="0"/>
                <a:cs typeface="Arial" charset="0"/>
              </a:rPr>
              <a:t>Slide </a:t>
            </a:r>
            <a:fld id="{3E8EC1CB-C9E7-4076-8034-5D4E4E9EDADC}" type="slidenum">
              <a:rPr lang="en-US" sz="1400" smtClean="0">
                <a:solidFill>
                  <a:srgbClr val="000000"/>
                </a:solidFill>
                <a:latin typeface="Arial" charset="0"/>
                <a:cs typeface="Arial" charset="0"/>
              </a:rPr>
              <a:t>‹#›</a:t>
            </a:fld>
            <a:r>
              <a:rPr lang="en-US" sz="1400" dirty="0">
                <a:solidFill>
                  <a:srgbClr val="000000"/>
                </a:solidFill>
                <a:latin typeface="Arial" charset="0"/>
                <a:cs typeface="Arial" charset="0"/>
              </a:rPr>
              <a:t>   © 2024 NASFAA</a:t>
            </a:r>
          </a:p>
          <a:p>
            <a:pPr algn="r" fontAlgn="base">
              <a:spcBef>
                <a:spcPct val="0"/>
              </a:spcBef>
              <a:spcAft>
                <a:spcPct val="0"/>
              </a:spcAft>
              <a:defRPr/>
            </a:pPr>
            <a:endParaRPr lang="en-US" sz="1200" dirty="0">
              <a:solidFill>
                <a:srgbClr val="000000"/>
              </a:solidFill>
              <a:latin typeface="Arial" charset="0"/>
              <a:cs typeface="Arial" charset="0"/>
            </a:endParaRPr>
          </a:p>
        </p:txBody>
      </p:sp>
      <p:graphicFrame>
        <p:nvGraphicFramePr>
          <p:cNvPr id="8" name="Table 7">
            <a:extLst>
              <a:ext uri="{FF2B5EF4-FFF2-40B4-BE49-F238E27FC236}">
                <a16:creationId xmlns:a16="http://schemas.microsoft.com/office/drawing/2014/main" id="{037BF6A2-6715-431E-9A31-D757C30EF9EF}"/>
              </a:ext>
            </a:extLst>
          </p:cNvPr>
          <p:cNvGraphicFramePr>
            <a:graphicFrameLocks noGrp="1"/>
          </p:cNvGraphicFramePr>
          <p:nvPr userDrawn="1"/>
        </p:nvGraphicFramePr>
        <p:xfrm>
          <a:off x="301752" y="301752"/>
          <a:ext cx="8534400" cy="5394960"/>
        </p:xfrm>
        <a:graphic>
          <a:graphicData uri="http://schemas.openxmlformats.org/drawingml/2006/table">
            <a:tbl>
              <a:tblPr firstRow="1" firstCol="1" bandRow="1" bandCol="1"/>
              <a:tblGrid>
                <a:gridCol w="8534400">
                  <a:extLst>
                    <a:ext uri="{9D8B030D-6E8A-4147-A177-3AD203B41FA5}">
                      <a16:colId xmlns:a16="http://schemas.microsoft.com/office/drawing/2014/main" val="20000"/>
                    </a:ext>
                  </a:extLst>
                </a:gridCol>
              </a:tblGrid>
              <a:tr h="5394960">
                <a:tc>
                  <a:txBody>
                    <a:bodyPr/>
                    <a:lstStyle/>
                    <a:p>
                      <a:pPr marL="457200" marR="0" indent="-457200">
                        <a:spcBef>
                          <a:spcPts val="600"/>
                        </a:spcBef>
                        <a:spcAft>
                          <a:spcPts val="0"/>
                        </a:spcAft>
                        <a:buFont typeface="Arial" charset="0"/>
                        <a:buChar char="•"/>
                        <a:tabLst>
                          <a:tab pos="228600" algn="l"/>
                        </a:tabLst>
                      </a:pPr>
                      <a:endParaRPr lang="en-US" sz="200" dirty="0">
                        <a:effectLst/>
                        <a:latin typeface="Arial" charset="0"/>
                        <a:ea typeface="Times New Roman" charset="0"/>
                      </a:endParaRPr>
                    </a:p>
                    <a:p>
                      <a:pPr marL="1090613" marR="0" indent="0" algn="l" defTabSz="914400" rtl="0" eaLnBrk="1" latinLnBrk="0" hangingPunct="1">
                        <a:spcBef>
                          <a:spcPts val="600"/>
                        </a:spcBef>
                        <a:spcAft>
                          <a:spcPts val="0"/>
                        </a:spcAft>
                        <a:buFont typeface="Arial" charset="0"/>
                        <a:buNone/>
                        <a:tabLst>
                          <a:tab pos="517525" algn="l"/>
                        </a:tabLst>
                      </a:pPr>
                      <a:endParaRPr lang="en-US" sz="220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lnL>
                      <a:noFill/>
                    </a:lnL>
                    <a:lnR>
                      <a:noFill/>
                    </a:lnR>
                    <a:lnT>
                      <a:noFill/>
                    </a:lnT>
                    <a:lnB>
                      <a:noFill/>
                    </a:lnB>
                    <a:solidFill>
                      <a:srgbClr val="DBE5F1"/>
                    </a:solidFill>
                  </a:tcPr>
                </a:tc>
                <a:extLst>
                  <a:ext uri="{0D108BD9-81ED-4DB2-BD59-A6C34878D82A}">
                    <a16:rowId xmlns:a16="http://schemas.microsoft.com/office/drawing/2014/main" val="10000"/>
                  </a:ext>
                </a:extLst>
              </a:tr>
            </a:tbl>
          </a:graphicData>
        </a:graphic>
      </p:graphicFrame>
      <p:sp>
        <p:nvSpPr>
          <p:cNvPr id="9" name="Content Placeholder 21">
            <a:extLst>
              <a:ext uri="{FF2B5EF4-FFF2-40B4-BE49-F238E27FC236}">
                <a16:creationId xmlns:a16="http://schemas.microsoft.com/office/drawing/2014/main" id="{B06A650A-5F17-4CDA-BB91-88034EEFF40D}"/>
              </a:ext>
            </a:extLst>
          </p:cNvPr>
          <p:cNvSpPr>
            <a:spLocks noGrp="1"/>
          </p:cNvSpPr>
          <p:nvPr>
            <p:ph sz="quarter" idx="10" hasCustomPrompt="1"/>
          </p:nvPr>
        </p:nvSpPr>
        <p:spPr>
          <a:xfrm>
            <a:off x="6781800" y="5681504"/>
            <a:ext cx="2057400" cy="289886"/>
          </a:xfrm>
        </p:spPr>
        <p:txBody>
          <a:bodyPr>
            <a:noAutofit/>
          </a:bodyPr>
          <a:lstStyle>
            <a:lvl1pPr marL="0" indent="0" algn="r" defTabSz="914400" rtl="0" eaLnBrk="1" fontAlgn="base" latinLnBrk="0" hangingPunct="1">
              <a:spcBef>
                <a:spcPct val="0"/>
              </a:spcBef>
              <a:spcAft>
                <a:spcPct val="0"/>
              </a:spcAft>
              <a:buNone/>
              <a:defRPr lang="en-US" sz="1400" kern="1200" dirty="0" smtClean="0">
                <a:solidFill>
                  <a:schemeClr val="bg1"/>
                </a:solidFill>
                <a:latin typeface="Arial" charset="0"/>
                <a:ea typeface="+mn-ea"/>
                <a:cs typeface="Arial" charset="0"/>
              </a:defRPr>
            </a:lvl1pPr>
            <a:lvl2pPr marL="0" indent="0" algn="r" defTabSz="914400" rtl="0" eaLnBrk="1" fontAlgn="base" latinLnBrk="0" hangingPunct="1">
              <a:spcBef>
                <a:spcPct val="0"/>
              </a:spcBef>
              <a:spcAft>
                <a:spcPct val="0"/>
              </a:spcAft>
              <a:buNone/>
              <a:defRPr lang="en-US" sz="1400" kern="1200" dirty="0" smtClean="0">
                <a:solidFill>
                  <a:schemeClr val="bg1"/>
                </a:solidFill>
                <a:latin typeface="Arial" charset="0"/>
                <a:ea typeface="+mn-ea"/>
                <a:cs typeface="Arial" charset="0"/>
              </a:defRPr>
            </a:lvl2pPr>
            <a:lvl3pPr marL="0" indent="0" algn="r" defTabSz="914400" rtl="0" eaLnBrk="1" fontAlgn="base" latinLnBrk="0" hangingPunct="1">
              <a:spcBef>
                <a:spcPct val="0"/>
              </a:spcBef>
              <a:spcAft>
                <a:spcPct val="0"/>
              </a:spcAft>
              <a:buNone/>
              <a:defRPr lang="en-US" sz="1400" kern="1200" dirty="0" smtClean="0">
                <a:solidFill>
                  <a:schemeClr val="bg1"/>
                </a:solidFill>
                <a:latin typeface="Arial" charset="0"/>
                <a:ea typeface="+mn-ea"/>
                <a:cs typeface="Arial" charset="0"/>
              </a:defRPr>
            </a:lvl3pPr>
            <a:lvl4pPr marL="0" indent="0" algn="r" defTabSz="914400" rtl="0" eaLnBrk="1" fontAlgn="base" latinLnBrk="0" hangingPunct="1">
              <a:spcBef>
                <a:spcPct val="0"/>
              </a:spcBef>
              <a:spcAft>
                <a:spcPct val="0"/>
              </a:spcAft>
              <a:buNone/>
              <a:defRPr lang="en-US" sz="1400" kern="1200" dirty="0" smtClean="0">
                <a:solidFill>
                  <a:schemeClr val="bg1"/>
                </a:solidFill>
                <a:latin typeface="Arial" charset="0"/>
                <a:ea typeface="+mn-ea"/>
                <a:cs typeface="Arial" charset="0"/>
              </a:defRPr>
            </a:lvl4pPr>
            <a:lvl5pPr marL="0" indent="0" algn="r" defTabSz="914400" rtl="0" eaLnBrk="1" fontAlgn="base" latinLnBrk="0" hangingPunct="1">
              <a:spcBef>
                <a:spcPct val="0"/>
              </a:spcBef>
              <a:spcAft>
                <a:spcPct val="0"/>
              </a:spcAft>
              <a:buNone/>
              <a:defRPr lang="en-US" sz="1400" kern="1200" dirty="0">
                <a:solidFill>
                  <a:schemeClr val="bg1"/>
                </a:solidFill>
                <a:latin typeface="Arial" charset="0"/>
                <a:ea typeface="+mn-ea"/>
                <a:cs typeface="Arial" charset="0"/>
              </a:defRPr>
            </a:lvl5pPr>
          </a:lstStyle>
          <a:p>
            <a:pPr lvl="0"/>
            <a:r>
              <a:rPr lang="en-US" dirty="0"/>
              <a:t>Page #</a:t>
            </a:r>
          </a:p>
        </p:txBody>
      </p:sp>
      <p:sp>
        <p:nvSpPr>
          <p:cNvPr id="10" name="Rectangle 9">
            <a:extLst>
              <a:ext uri="{FF2B5EF4-FFF2-40B4-BE49-F238E27FC236}">
                <a16:creationId xmlns:a16="http://schemas.microsoft.com/office/drawing/2014/main" id="{AC8AD337-75EC-4935-A7EF-AF23A11154DA}"/>
              </a:ext>
            </a:extLst>
          </p:cNvPr>
          <p:cNvSpPr/>
          <p:nvPr userDrawn="1"/>
        </p:nvSpPr>
        <p:spPr bwMode="auto">
          <a:xfrm>
            <a:off x="0" y="6705600"/>
            <a:ext cx="9144000" cy="182880"/>
          </a:xfrm>
          <a:prstGeom prst="rect">
            <a:avLst/>
          </a:prstGeom>
          <a:solidFill>
            <a:srgbClr val="005B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3140070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52400"/>
            <a:ext cx="8534400" cy="9144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04800" y="1295399"/>
            <a:ext cx="8534400" cy="475789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p:cNvSpPr/>
          <p:nvPr userDrawn="1"/>
        </p:nvSpPr>
        <p:spPr bwMode="auto">
          <a:xfrm>
            <a:off x="0" y="6705600"/>
            <a:ext cx="9144000" cy="182880"/>
          </a:xfrm>
          <a:prstGeom prst="rect">
            <a:avLst/>
          </a:prstGeom>
          <a:solidFill>
            <a:srgbClr val="005B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pic>
        <p:nvPicPr>
          <p:cNvPr id="4" name="Picture 3"/>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152400" y="6129497"/>
            <a:ext cx="1766886" cy="433387"/>
          </a:xfrm>
          <a:prstGeom prst="rect">
            <a:avLst/>
          </a:prstGeom>
        </p:spPr>
      </p:pic>
      <p:sp>
        <p:nvSpPr>
          <p:cNvPr id="8" name="Rectangle 70"/>
          <p:cNvSpPr>
            <a:spLocks noChangeArrowheads="1"/>
          </p:cNvSpPr>
          <p:nvPr userDrawn="1"/>
        </p:nvSpPr>
        <p:spPr bwMode="auto">
          <a:xfrm>
            <a:off x="6400800" y="6400800"/>
            <a:ext cx="2743200" cy="228600"/>
          </a:xfrm>
          <a:prstGeom prst="rect">
            <a:avLst/>
          </a:prstGeom>
          <a:noFill/>
          <a:ln w="9525">
            <a:noFill/>
            <a:miter lim="800000"/>
            <a:headEnd/>
            <a:tailEnd/>
          </a:ln>
          <a:effectLst/>
        </p:spPr>
        <p:txBody>
          <a:bodyPr/>
          <a:lstStyle/>
          <a:p>
            <a:pPr algn="r" fontAlgn="base">
              <a:spcBef>
                <a:spcPct val="0"/>
              </a:spcBef>
              <a:spcAft>
                <a:spcPct val="0"/>
              </a:spcAft>
              <a:defRPr/>
            </a:pPr>
            <a:r>
              <a:rPr lang="en-US" sz="1400" dirty="0">
                <a:solidFill>
                  <a:srgbClr val="000000"/>
                </a:solidFill>
                <a:latin typeface="Arial" charset="0"/>
                <a:cs typeface="Arial" charset="0"/>
              </a:rPr>
              <a:t>Slide </a:t>
            </a:r>
            <a:fld id="{3E8EC1CB-C9E7-4076-8034-5D4E4E9EDADC}" type="slidenum">
              <a:rPr lang="en-US" sz="1400" smtClean="0">
                <a:solidFill>
                  <a:srgbClr val="000000"/>
                </a:solidFill>
                <a:latin typeface="Arial" charset="0"/>
                <a:cs typeface="Arial" charset="0"/>
              </a:rPr>
              <a:t>‹#›</a:t>
            </a:fld>
            <a:r>
              <a:rPr lang="en-US" sz="1400" dirty="0">
                <a:solidFill>
                  <a:srgbClr val="000000"/>
                </a:solidFill>
                <a:latin typeface="Arial" charset="0"/>
                <a:cs typeface="Arial" charset="0"/>
              </a:rPr>
              <a:t>   © 2024 NASFAA</a:t>
            </a:r>
          </a:p>
          <a:p>
            <a:pPr algn="r" fontAlgn="base">
              <a:spcBef>
                <a:spcPct val="0"/>
              </a:spcBef>
              <a:spcAft>
                <a:spcPct val="0"/>
              </a:spcAft>
              <a:defRPr/>
            </a:pPr>
            <a:endParaRPr lang="en-US" sz="1200" dirty="0">
              <a:solidFill>
                <a:srgbClr val="000000"/>
              </a:solidFill>
              <a:latin typeface="Arial" charset="0"/>
              <a:cs typeface="Arial" charset="0"/>
            </a:endParaRPr>
          </a:p>
        </p:txBody>
      </p:sp>
    </p:spTree>
    <p:extLst>
      <p:ext uri="{BB962C8B-B14F-4D97-AF65-F5344CB8AC3E}">
        <p14:creationId xmlns:p14="http://schemas.microsoft.com/office/powerpoint/2010/main" val="1784636371"/>
      </p:ext>
    </p:extLst>
  </p:cSld>
  <p:clrMap bg1="lt1" tx1="dk1" bg2="lt2" tx2="dk2" accent1="accent1" accent2="accent2" accent3="accent3" accent4="accent4" accent5="accent5" accent6="accent6" hlink="hlink" folHlink="folHlink"/>
  <p:sldLayoutIdLst>
    <p:sldLayoutId id="2147483649"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58" r:id="rId10"/>
    <p:sldLayoutId id="2147483650" r:id="rId11"/>
    <p:sldLayoutId id="2147483652" r:id="rId12"/>
    <p:sldLayoutId id="2147483654" r:id="rId13"/>
    <p:sldLayoutId id="2147483663" r:id="rId14"/>
    <p:sldLayoutId id="2147483657" r:id="rId15"/>
    <p:sldLayoutId id="2147483661" r:id="rId16"/>
    <p:sldLayoutId id="2147483659" r:id="rId17"/>
    <p:sldLayoutId id="2147483660" r:id="rId18"/>
    <p:sldLayoutId id="2147483656" r:id="rId19"/>
  </p:sldLayoutIdLst>
  <p:txStyles>
    <p:titleStyle>
      <a:lvl1pPr algn="l" defTabSz="914400" rtl="0" eaLnBrk="1" latinLnBrk="0" hangingPunct="1">
        <a:spcBef>
          <a:spcPct val="0"/>
        </a:spcBef>
        <a:buNone/>
        <a:defRPr lang="en-US" sz="3400" kern="1200" dirty="0" smtClean="0">
          <a:solidFill>
            <a:srgbClr val="005B99"/>
          </a:solidFill>
          <a:latin typeface="Verdana" pitchFamily="34" charset="0"/>
          <a:ea typeface="Verdana" pitchFamily="34" charset="0"/>
          <a:cs typeface="Verdana" pitchFamily="34" charset="0"/>
        </a:defRPr>
      </a:lvl1pPr>
    </p:titleStyle>
    <p:bodyStyle>
      <a:lvl1pPr marL="342900" indent="-342900" algn="l" defTabSz="914400" rtl="0" eaLnBrk="1" latinLnBrk="0" hangingPunct="1">
        <a:spcBef>
          <a:spcPct val="20000"/>
        </a:spcBef>
        <a:buClr>
          <a:srgbClr val="005B99"/>
        </a:buClr>
        <a:buFont typeface="Arial" pitchFamily="34" charset="0"/>
        <a:buChar char="•"/>
        <a:defRPr lang="en-US" sz="3200" kern="1200" dirty="0" smtClean="0">
          <a:solidFill>
            <a:schemeClr val="tx1"/>
          </a:solidFill>
          <a:latin typeface="Arial" pitchFamily="34" charset="0"/>
          <a:ea typeface="+mn-ea"/>
          <a:cs typeface="Arial" pitchFamily="34" charset="0"/>
        </a:defRPr>
      </a:lvl1pPr>
      <a:lvl2pPr marL="804863" indent="-347663" algn="l" defTabSz="914400" rtl="0" eaLnBrk="1" latinLnBrk="0" hangingPunct="1">
        <a:spcBef>
          <a:spcPct val="20000"/>
        </a:spcBef>
        <a:buClr>
          <a:srgbClr val="005B99"/>
        </a:buClr>
        <a:buFont typeface="Arial" pitchFamily="34" charset="0"/>
        <a:buChar char="–"/>
        <a:defRPr sz="2800" kern="1200">
          <a:solidFill>
            <a:schemeClr val="tx1"/>
          </a:solidFill>
          <a:latin typeface="Arial" pitchFamily="34" charset="0"/>
          <a:ea typeface="+mn-ea"/>
          <a:cs typeface="Arial" pitchFamily="34" charset="0"/>
        </a:defRPr>
      </a:lvl2pPr>
      <a:lvl3pPr marL="1260475" indent="-346075" algn="l" defTabSz="914400" rtl="0" eaLnBrk="1" latinLnBrk="0" hangingPunct="1">
        <a:spcBef>
          <a:spcPct val="20000"/>
        </a:spcBef>
        <a:buClr>
          <a:srgbClr val="005B99"/>
        </a:buClr>
        <a:buSzPct val="85000"/>
        <a:buFont typeface="Wingdings" panose="05000000000000000000" pitchFamily="2" charset="2"/>
        <a:buChar char="Ø"/>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Clr>
          <a:srgbClr val="005B99"/>
        </a:buClr>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Clr>
          <a:srgbClr val="005B99"/>
        </a:buClr>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hyperlink" Target="https://www.federalregister.gov/documents/2025/01/03/2024-31031/program-integrity-and-institutional-quality-distance-education-and-return-of-title-iv-hea-funds" TargetMode="Externa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1.xml"/><Relationship Id="rId4" Type="http://schemas.openxmlformats.org/officeDocument/2006/relationships/image" Target="../media/image13.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54000"/>
          </a:schemeClr>
        </a:solid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457200" y="1752600"/>
            <a:ext cx="8305800" cy="4038600"/>
          </a:xfrm>
        </p:spPr>
        <p:txBody>
          <a:bodyPr>
            <a:normAutofit/>
          </a:bodyPr>
          <a:lstStyle/>
          <a:p>
            <a:pPr fontAlgn="base">
              <a:spcBef>
                <a:spcPts val="3000"/>
              </a:spcBef>
              <a:spcAft>
                <a:spcPct val="0"/>
              </a:spcAft>
              <a:defRPr/>
            </a:pPr>
            <a:br>
              <a:rPr lang="en-US" sz="2700" b="1" dirty="0">
                <a:solidFill>
                  <a:srgbClr val="000000"/>
                </a:solidFill>
                <a:effectLst>
                  <a:outerShdw blurRad="38100" dist="38100" dir="2700000" algn="tl">
                    <a:srgbClr val="C0C0C0"/>
                  </a:outerShdw>
                </a:effectLst>
              </a:rPr>
            </a:br>
            <a:br>
              <a:rPr lang="en-US" sz="1600" b="1" dirty="0">
                <a:solidFill>
                  <a:srgbClr val="000000"/>
                </a:solidFill>
                <a:effectLst>
                  <a:outerShdw blurRad="38100" dist="38100" dir="2700000" algn="tl">
                    <a:srgbClr val="C0C0C0"/>
                  </a:outerShdw>
                </a:effectLst>
              </a:rPr>
            </a:br>
            <a:r>
              <a:rPr lang="en-US" sz="3900" b="1" dirty="0">
                <a:effectLst>
                  <a:outerShdw blurRad="38100" dist="38100" dir="2700000" algn="tl">
                    <a:srgbClr val="000000">
                      <a:alpha val="43137"/>
                    </a:srgbClr>
                  </a:outerShdw>
                </a:effectLst>
              </a:rPr>
              <a:t>Overview of Return of </a:t>
            </a:r>
            <a:br>
              <a:rPr lang="en-US" sz="3900" b="1" dirty="0">
                <a:effectLst>
                  <a:outerShdw blurRad="38100" dist="38100" dir="2700000" algn="tl">
                    <a:srgbClr val="000000">
                      <a:alpha val="43137"/>
                    </a:srgbClr>
                  </a:outerShdw>
                </a:effectLst>
              </a:rPr>
            </a:br>
            <a:r>
              <a:rPr lang="en-US" sz="3900" b="1" dirty="0">
                <a:effectLst>
                  <a:outerShdw blurRad="38100" dist="38100" dir="2700000" algn="tl">
                    <a:srgbClr val="000000">
                      <a:alpha val="43137"/>
                    </a:srgbClr>
                  </a:outerShdw>
                </a:effectLst>
              </a:rPr>
              <a:t>Title IV Funds</a:t>
            </a:r>
            <a:br>
              <a:rPr lang="en-US" sz="4400" b="1" dirty="0">
                <a:solidFill>
                  <a:srgbClr val="005B99"/>
                </a:solidFill>
                <a:effectLst>
                  <a:outerShdw blurRad="38100" dist="38100" dir="2700000" algn="tl">
                    <a:srgbClr val="000000">
                      <a:alpha val="43137"/>
                    </a:srgbClr>
                  </a:outerShdw>
                </a:effectLst>
              </a:rPr>
            </a:br>
            <a:r>
              <a:rPr lang="en-US" sz="2400" b="1" dirty="0">
                <a:solidFill>
                  <a:srgbClr val="005B99"/>
                </a:solidFill>
                <a:effectLst>
                  <a:outerShdw blurRad="38100" dist="38100" dir="2700000" algn="tl">
                    <a:srgbClr val="000000">
                      <a:alpha val="43137"/>
                    </a:srgbClr>
                  </a:outerShdw>
                </a:effectLst>
              </a:rPr>
              <a:t>A NASFAA Authorized Event*</a:t>
            </a:r>
            <a:br>
              <a:rPr lang="en-US" sz="2400" b="1" dirty="0">
                <a:solidFill>
                  <a:srgbClr val="005B99"/>
                </a:solidFill>
                <a:effectLst>
                  <a:outerShdw blurRad="38100" dist="38100" dir="2700000" algn="tl">
                    <a:srgbClr val="000000">
                      <a:alpha val="43137"/>
                    </a:srgbClr>
                  </a:outerShdw>
                </a:effectLst>
              </a:rPr>
            </a:br>
            <a:br>
              <a:rPr lang="en-US" sz="1300" b="1" dirty="0">
                <a:solidFill>
                  <a:srgbClr val="005B99"/>
                </a:solidFill>
                <a:effectLst>
                  <a:outerShdw blurRad="38100" dist="38100" dir="2700000" algn="tl">
                    <a:srgbClr val="000000">
                      <a:alpha val="43137"/>
                    </a:srgbClr>
                  </a:outerShdw>
                </a:effectLst>
              </a:rPr>
            </a:br>
            <a:r>
              <a:rPr lang="en-US" sz="2200" b="1" dirty="0">
                <a:solidFill>
                  <a:srgbClr val="000000"/>
                </a:solidFill>
                <a:effectLst>
                  <a:outerShdw blurRad="38100" dist="38100" dir="2700000" algn="tl">
                    <a:srgbClr val="000000">
                      <a:alpha val="43137"/>
                    </a:srgbClr>
                  </a:outerShdw>
                </a:effectLst>
              </a:rPr>
              <a:t>Presented by</a:t>
            </a:r>
            <a:br>
              <a:rPr lang="en-US" sz="2200" b="1" dirty="0">
                <a:solidFill>
                  <a:srgbClr val="000000"/>
                </a:solidFill>
                <a:effectLst>
                  <a:outerShdw blurRad="38100" dist="38100" dir="2700000" algn="tl">
                    <a:srgbClr val="000000">
                      <a:alpha val="43137"/>
                    </a:srgbClr>
                  </a:outerShdw>
                </a:effectLst>
              </a:rPr>
            </a:br>
            <a:r>
              <a:rPr lang="en-US" sz="2200" b="1" dirty="0">
                <a:solidFill>
                  <a:srgbClr val="000000"/>
                </a:solidFill>
                <a:effectLst>
                  <a:outerShdw blurRad="38100" dist="38100" dir="2700000" algn="tl">
                    <a:srgbClr val="000000">
                      <a:alpha val="43137"/>
                    </a:srgbClr>
                  </a:outerShdw>
                </a:effectLst>
              </a:rPr>
              <a:t>Dana Kelly, NASFAA</a:t>
            </a:r>
            <a:br>
              <a:rPr lang="en-US" sz="2400" b="1" dirty="0">
                <a:solidFill>
                  <a:srgbClr val="000000"/>
                </a:solidFill>
                <a:effectLst>
                  <a:outerShdw blurRad="38100" dist="38100" dir="2700000" algn="tl">
                    <a:srgbClr val="000000">
                      <a:alpha val="43137"/>
                    </a:srgbClr>
                  </a:outerShdw>
                </a:effectLst>
              </a:rPr>
            </a:br>
            <a:br>
              <a:rPr lang="en-US" sz="1400" b="1" dirty="0">
                <a:solidFill>
                  <a:srgbClr val="000000"/>
                </a:solidFill>
                <a:effectLst>
                  <a:outerShdw blurRad="38100" dist="38100" dir="2700000" algn="tl">
                    <a:srgbClr val="000000">
                      <a:alpha val="43137"/>
                    </a:srgbClr>
                  </a:outerShdw>
                </a:effectLst>
              </a:rPr>
            </a:br>
            <a:r>
              <a:rPr lang="en-US" sz="2400" b="1" dirty="0">
                <a:solidFill>
                  <a:srgbClr val="000000"/>
                </a:solidFill>
                <a:effectLst>
                  <a:outerShdw blurRad="38100" dist="38100" dir="2700000" algn="tl">
                    <a:srgbClr val="000000">
                      <a:alpha val="43137"/>
                    </a:srgbClr>
                  </a:outerShdw>
                </a:effectLst>
              </a:rPr>
              <a:t>NCASFAA Spring 2025</a:t>
            </a:r>
            <a:endParaRPr lang="en-US" sz="2400" dirty="0"/>
          </a:p>
        </p:txBody>
      </p:sp>
    </p:spTree>
    <p:extLst>
      <p:ext uri="{BB962C8B-B14F-4D97-AF65-F5344CB8AC3E}">
        <p14:creationId xmlns:p14="http://schemas.microsoft.com/office/powerpoint/2010/main" val="73536431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Unofficial Withdrawals</a:t>
            </a:r>
          </a:p>
        </p:txBody>
      </p:sp>
      <p:sp>
        <p:nvSpPr>
          <p:cNvPr id="3" name="Content Placeholder 2"/>
          <p:cNvSpPr>
            <a:spLocks noGrp="1"/>
          </p:cNvSpPr>
          <p:nvPr>
            <p:ph idx="1"/>
          </p:nvPr>
        </p:nvSpPr>
        <p:spPr/>
        <p:txBody>
          <a:bodyPr/>
          <a:lstStyle/>
          <a:p>
            <a:r>
              <a:rPr lang="en-US" dirty="0"/>
              <a:t>Occurs when a student drops out without notifying the school</a:t>
            </a:r>
          </a:p>
          <a:p>
            <a:r>
              <a:rPr lang="en-US" dirty="0"/>
              <a:t>Schools have a choice:</a:t>
            </a:r>
          </a:p>
          <a:p>
            <a:pPr lvl="1"/>
            <a:r>
              <a:rPr lang="en-US" dirty="0"/>
              <a:t>Midpoint of the payment period or period of enrollment; or</a:t>
            </a:r>
          </a:p>
          <a:p>
            <a:pPr lvl="1"/>
            <a:r>
              <a:rPr lang="en-US" dirty="0"/>
              <a:t>Last date of attendance in an academically related activity, whether earlier or later than the midpoint</a:t>
            </a:r>
          </a:p>
          <a:p>
            <a:r>
              <a:rPr lang="en-US" dirty="0"/>
              <a:t>Timeframe for determination</a:t>
            </a:r>
          </a:p>
        </p:txBody>
      </p:sp>
    </p:spTree>
    <p:extLst>
      <p:ext uri="{BB962C8B-B14F-4D97-AF65-F5344CB8AC3E}">
        <p14:creationId xmlns:p14="http://schemas.microsoft.com/office/powerpoint/2010/main" val="840596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E6EFC-A827-950E-E242-2FD0F6AAE9C4}"/>
              </a:ext>
            </a:extLst>
          </p:cNvPr>
          <p:cNvSpPr>
            <a:spLocks noGrp="1"/>
          </p:cNvSpPr>
          <p:nvPr>
            <p:ph type="title"/>
          </p:nvPr>
        </p:nvSpPr>
        <p:spPr/>
        <p:txBody>
          <a:bodyPr/>
          <a:lstStyle/>
          <a:p>
            <a:r>
              <a:rPr lang="en-US" dirty="0"/>
              <a:t>Early Implementation Option</a:t>
            </a:r>
          </a:p>
        </p:txBody>
      </p:sp>
      <p:sp>
        <p:nvSpPr>
          <p:cNvPr id="3" name="Content Placeholder 2">
            <a:extLst>
              <a:ext uri="{FF2B5EF4-FFF2-40B4-BE49-F238E27FC236}">
                <a16:creationId xmlns:a16="http://schemas.microsoft.com/office/drawing/2014/main" id="{3A96BCBD-B8EB-502F-8733-CEEB26D4BB5E}"/>
              </a:ext>
            </a:extLst>
          </p:cNvPr>
          <p:cNvSpPr>
            <a:spLocks noGrp="1"/>
          </p:cNvSpPr>
          <p:nvPr>
            <p:ph idx="1"/>
          </p:nvPr>
        </p:nvSpPr>
        <p:spPr/>
        <p:txBody>
          <a:bodyPr>
            <a:normAutofit fontScale="77500" lnSpcReduction="20000"/>
          </a:bodyPr>
          <a:lstStyle/>
          <a:p>
            <a:pPr marL="0" indent="0">
              <a:buNone/>
            </a:pPr>
            <a:r>
              <a:rPr lang="en-US" dirty="0"/>
              <a:t>​A recent provision in the Return of Title IV (R2T4) funds regulations allows institutions to forgo performing an R2T4 calculation under specific conditions:​</a:t>
            </a:r>
          </a:p>
          <a:p>
            <a:r>
              <a:rPr lang="en-US" dirty="0"/>
              <a:t>The student is treated as never having begun attendance.​</a:t>
            </a:r>
          </a:p>
          <a:p>
            <a:r>
              <a:rPr lang="en-US" dirty="0"/>
              <a:t>The institution returns all Title IV, HEA assistance disbursed to the student for that payment period or period of enrollment.</a:t>
            </a:r>
          </a:p>
          <a:p>
            <a:r>
              <a:rPr lang="en-US" dirty="0"/>
              <a:t>The institution refunds all institutional charges to the student for that payment period or period of enrollment. </a:t>
            </a:r>
          </a:p>
          <a:p>
            <a:r>
              <a:rPr lang="en-US" dirty="0"/>
              <a:t>The institution writes off or cancels any balance owed by the student to the institution due to the return of Title IV, HEA funds.​</a:t>
            </a:r>
          </a:p>
          <a:p>
            <a:pPr marL="0" indent="0">
              <a:buNone/>
            </a:pPr>
            <a:endParaRPr lang="en-US" sz="1400" dirty="0"/>
          </a:p>
          <a:p>
            <a:pPr marL="0" indent="0">
              <a:buNone/>
            </a:pPr>
            <a:r>
              <a:rPr lang="en-US" sz="1400" dirty="0">
                <a:hlinkClick r:id="rId2"/>
              </a:rPr>
              <a:t>Federal Register</a:t>
            </a:r>
            <a:endParaRPr lang="en-US" sz="1800" dirty="0"/>
          </a:p>
        </p:txBody>
      </p:sp>
    </p:spTree>
    <p:extLst>
      <p:ext uri="{BB962C8B-B14F-4D97-AF65-F5344CB8AC3E}">
        <p14:creationId xmlns:p14="http://schemas.microsoft.com/office/powerpoint/2010/main" val="1970210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79B3F-4613-090D-1859-2FA7089F1823}"/>
              </a:ext>
            </a:extLst>
          </p:cNvPr>
          <p:cNvSpPr>
            <a:spLocks noGrp="1"/>
          </p:cNvSpPr>
          <p:nvPr>
            <p:ph type="title"/>
          </p:nvPr>
        </p:nvSpPr>
        <p:spPr/>
        <p:txBody>
          <a:bodyPr/>
          <a:lstStyle/>
          <a:p>
            <a:r>
              <a:rPr lang="en-US" dirty="0"/>
              <a:t>Early Implementation Option (Cont.)</a:t>
            </a:r>
          </a:p>
        </p:txBody>
      </p:sp>
      <p:sp>
        <p:nvSpPr>
          <p:cNvPr id="3" name="Content Placeholder 2">
            <a:extLst>
              <a:ext uri="{FF2B5EF4-FFF2-40B4-BE49-F238E27FC236}">
                <a16:creationId xmlns:a16="http://schemas.microsoft.com/office/drawing/2014/main" id="{B06CC254-145E-A297-A60A-22E0E5434B59}"/>
              </a:ext>
            </a:extLst>
          </p:cNvPr>
          <p:cNvSpPr>
            <a:spLocks noGrp="1"/>
          </p:cNvSpPr>
          <p:nvPr>
            <p:ph idx="1"/>
          </p:nvPr>
        </p:nvSpPr>
        <p:spPr/>
        <p:txBody>
          <a:bodyPr>
            <a:normAutofit/>
          </a:bodyPr>
          <a:lstStyle/>
          <a:p>
            <a:r>
              <a:rPr lang="en-US" sz="2800" dirty="0"/>
              <a:t>This exemption simplifies the process for institutions where students are considered not to have begun attendance, provided all Title IV funds are returned, institutional charges are refunded, and any resulting balances are canceled. ​</a:t>
            </a:r>
          </a:p>
          <a:p>
            <a:r>
              <a:rPr lang="en-US" sz="2800" dirty="0"/>
              <a:t>It's important to note that these regulations will take effect on July 1, 2026. However, the Department of Education permits early implementation at the institution's discretion. </a:t>
            </a:r>
          </a:p>
          <a:p>
            <a:endParaRPr lang="en-US" dirty="0"/>
          </a:p>
        </p:txBody>
      </p:sp>
    </p:spTree>
    <p:extLst>
      <p:ext uri="{BB962C8B-B14F-4D97-AF65-F5344CB8AC3E}">
        <p14:creationId xmlns:p14="http://schemas.microsoft.com/office/powerpoint/2010/main" val="1702742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Academic Engagement</a:t>
            </a:r>
          </a:p>
        </p:txBody>
      </p:sp>
      <p:sp>
        <p:nvSpPr>
          <p:cNvPr id="4" name="Content Placeholder 3">
            <a:extLst>
              <a:ext uri="{FF2B5EF4-FFF2-40B4-BE49-F238E27FC236}">
                <a16:creationId xmlns:a16="http://schemas.microsoft.com/office/drawing/2014/main" id="{020C2D01-2E10-4EDD-A9C4-32177BD464D1}"/>
              </a:ext>
            </a:extLst>
          </p:cNvPr>
          <p:cNvSpPr>
            <a:spLocks noGrp="1"/>
          </p:cNvSpPr>
          <p:nvPr>
            <p:ph idx="1"/>
          </p:nvPr>
        </p:nvSpPr>
        <p:spPr>
          <a:xfrm>
            <a:off x="304800" y="1864340"/>
            <a:ext cx="8503920" cy="4079260"/>
          </a:xfrm>
          <a:solidFill>
            <a:srgbClr val="D0D8E8"/>
          </a:solidFill>
        </p:spPr>
        <p:txBody>
          <a:bodyPr anchor="ctr">
            <a:noAutofit/>
          </a:bodyPr>
          <a:lstStyle/>
          <a:p>
            <a:pPr lvl="0">
              <a:spcBef>
                <a:spcPts val="1200"/>
              </a:spcBef>
              <a:buClrTx/>
            </a:pPr>
            <a:r>
              <a:rPr lang="en-US" sz="2000" dirty="0">
                <a:latin typeface="Arial" panose="020B0604020202020204" pitchFamily="34" charset="0"/>
                <a:cs typeface="Arial" panose="020B0604020202020204" pitchFamily="34" charset="0"/>
              </a:rPr>
              <a:t>Attending a synchronous class, lecture, field activity or laboratory activity, either physically or online, where there is an opportunity for direct interaction between the instructor and students</a:t>
            </a:r>
          </a:p>
          <a:p>
            <a:pPr lvl="0">
              <a:buClrTx/>
            </a:pPr>
            <a:r>
              <a:rPr lang="en-US" sz="2000" dirty="0">
                <a:latin typeface="Arial" panose="020B0604020202020204" pitchFamily="34" charset="0"/>
                <a:cs typeface="Arial" panose="020B0604020202020204" pitchFamily="34" charset="0"/>
              </a:rPr>
              <a:t>Submitting an academic assignment</a:t>
            </a:r>
          </a:p>
          <a:p>
            <a:pPr lvl="0">
              <a:buClrTx/>
            </a:pPr>
            <a:r>
              <a:rPr lang="en-US" sz="2000" dirty="0">
                <a:latin typeface="Arial" panose="020B0604020202020204" pitchFamily="34" charset="0"/>
                <a:cs typeface="Arial" panose="020B0604020202020204" pitchFamily="34" charset="0"/>
              </a:rPr>
              <a:t>Taking an exam or assessment</a:t>
            </a:r>
          </a:p>
          <a:p>
            <a:pPr lvl="0">
              <a:buClrTx/>
            </a:pPr>
            <a:r>
              <a:rPr lang="en-US" sz="2000" dirty="0">
                <a:latin typeface="Arial" panose="020B0604020202020204" pitchFamily="34" charset="0"/>
                <a:cs typeface="Arial" panose="020B0604020202020204" pitchFamily="34" charset="0"/>
              </a:rPr>
              <a:t>Participating in an interactive tutorial, webinar, or other interactive computer-assisted instruction</a:t>
            </a:r>
          </a:p>
          <a:p>
            <a:pPr lvl="0">
              <a:buClrTx/>
            </a:pPr>
            <a:r>
              <a:rPr lang="en-US" sz="2000" dirty="0">
                <a:latin typeface="Arial" panose="020B0604020202020204" pitchFamily="34" charset="0"/>
                <a:cs typeface="Arial" panose="020B0604020202020204" pitchFamily="34" charset="0"/>
              </a:rPr>
              <a:t>Participating in a school-assigned study group, online discussion, or group project</a:t>
            </a:r>
          </a:p>
          <a:p>
            <a:pPr lvl="0">
              <a:buClrTx/>
            </a:pPr>
            <a:r>
              <a:rPr lang="en-US" sz="2000" dirty="0">
                <a:latin typeface="Arial" panose="020B0604020202020204" pitchFamily="34" charset="0"/>
                <a:cs typeface="Arial" panose="020B0604020202020204" pitchFamily="34" charset="0"/>
              </a:rPr>
              <a:t>Interacting with a faculty member regarding the academic subject studied in the course</a:t>
            </a:r>
          </a:p>
        </p:txBody>
      </p:sp>
      <p:sp>
        <p:nvSpPr>
          <p:cNvPr id="6" name="TextBox 5">
            <a:extLst>
              <a:ext uri="{FF2B5EF4-FFF2-40B4-BE49-F238E27FC236}">
                <a16:creationId xmlns:a16="http://schemas.microsoft.com/office/drawing/2014/main" id="{811A50CB-A36A-4BAE-BAE0-9154ECA6D7BB}"/>
              </a:ext>
            </a:extLst>
          </p:cNvPr>
          <p:cNvSpPr txBox="1"/>
          <p:nvPr/>
        </p:nvSpPr>
        <p:spPr>
          <a:xfrm>
            <a:off x="304800" y="1066800"/>
            <a:ext cx="8503920" cy="822960"/>
          </a:xfrm>
          <a:prstGeom prst="rect">
            <a:avLst/>
          </a:prstGeom>
          <a:solidFill>
            <a:srgbClr val="004E7D"/>
          </a:solidFill>
        </p:spPr>
        <p:txBody>
          <a:bodyPr wrap="square" rtlCol="0" anchor="ctr">
            <a:spAutoFit/>
          </a:bodyPr>
          <a:lstStyle/>
          <a:p>
            <a:pPr algn="ctr">
              <a:spcBef>
                <a:spcPts val="600"/>
              </a:spcBef>
              <a:spcAft>
                <a:spcPts val="600"/>
              </a:spcAft>
            </a:pPr>
            <a:r>
              <a:rPr lang="en-US" sz="2800" dirty="0">
                <a:solidFill>
                  <a:schemeClr val="bg1"/>
                </a:solidFill>
                <a:latin typeface="Arial" panose="020B0604020202020204" pitchFamily="34" charset="0"/>
                <a:cs typeface="Arial" panose="020B0604020202020204" pitchFamily="34" charset="0"/>
              </a:rPr>
              <a:t>Includes</a:t>
            </a:r>
          </a:p>
        </p:txBody>
      </p:sp>
    </p:spTree>
    <p:extLst>
      <p:ext uri="{BB962C8B-B14F-4D97-AF65-F5344CB8AC3E}">
        <p14:creationId xmlns:p14="http://schemas.microsoft.com/office/powerpoint/2010/main" val="18568394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Academic Engagement</a:t>
            </a:r>
          </a:p>
        </p:txBody>
      </p:sp>
      <p:sp>
        <p:nvSpPr>
          <p:cNvPr id="4" name="Content Placeholder 3">
            <a:extLst>
              <a:ext uri="{FF2B5EF4-FFF2-40B4-BE49-F238E27FC236}">
                <a16:creationId xmlns:a16="http://schemas.microsoft.com/office/drawing/2014/main" id="{020C2D01-2E10-4EDD-A9C4-32177BD464D1}"/>
              </a:ext>
            </a:extLst>
          </p:cNvPr>
          <p:cNvSpPr>
            <a:spLocks noGrp="1"/>
          </p:cNvSpPr>
          <p:nvPr>
            <p:ph idx="1"/>
          </p:nvPr>
        </p:nvSpPr>
        <p:spPr>
          <a:xfrm>
            <a:off x="304800" y="1864340"/>
            <a:ext cx="8503920" cy="3103901"/>
          </a:xfrm>
          <a:solidFill>
            <a:srgbClr val="D0D8E8"/>
          </a:solidFill>
        </p:spPr>
        <p:txBody>
          <a:bodyPr anchor="ctr">
            <a:noAutofit/>
          </a:bodyPr>
          <a:lstStyle/>
          <a:p>
            <a:pPr lvl="0">
              <a:spcBef>
                <a:spcPts val="1200"/>
              </a:spcBef>
              <a:buClrTx/>
            </a:pPr>
            <a:r>
              <a:rPr lang="en-US" sz="2800" dirty="0">
                <a:latin typeface="Arial" panose="020B0604020202020204" pitchFamily="34" charset="0"/>
                <a:cs typeface="Arial" panose="020B0604020202020204" pitchFamily="34" charset="0"/>
              </a:rPr>
              <a:t>Living in institutional housing</a:t>
            </a:r>
          </a:p>
          <a:p>
            <a:pPr lvl="0">
              <a:spcBef>
                <a:spcPts val="1200"/>
              </a:spcBef>
              <a:buClrTx/>
            </a:pPr>
            <a:r>
              <a:rPr lang="en-US" sz="2800" dirty="0">
                <a:latin typeface="Arial" panose="020B0604020202020204" pitchFamily="34" charset="0"/>
                <a:cs typeface="Arial" panose="020B0604020202020204" pitchFamily="34" charset="0"/>
              </a:rPr>
              <a:t>Using school’s meal plan</a:t>
            </a:r>
          </a:p>
          <a:p>
            <a:pPr lvl="0">
              <a:spcBef>
                <a:spcPts val="1200"/>
              </a:spcBef>
              <a:buClrTx/>
            </a:pPr>
            <a:r>
              <a:rPr lang="en-US" sz="2800" dirty="0">
                <a:latin typeface="Arial" panose="020B0604020202020204" pitchFamily="34" charset="0"/>
                <a:cs typeface="Arial" panose="020B0604020202020204" pitchFamily="34" charset="0"/>
              </a:rPr>
              <a:t>Logging into an online class or tutorial without active participation</a:t>
            </a:r>
          </a:p>
          <a:p>
            <a:pPr lvl="0">
              <a:spcBef>
                <a:spcPts val="1200"/>
              </a:spcBef>
              <a:buClrTx/>
            </a:pPr>
            <a:r>
              <a:rPr lang="en-US" sz="2800" dirty="0">
                <a:latin typeface="Arial" panose="020B0604020202020204" pitchFamily="34" charset="0"/>
                <a:cs typeface="Arial" panose="020B0604020202020204" pitchFamily="34" charset="0"/>
              </a:rPr>
              <a:t>Participating in academic counseling or advising</a:t>
            </a:r>
          </a:p>
        </p:txBody>
      </p:sp>
      <p:sp>
        <p:nvSpPr>
          <p:cNvPr id="6" name="TextBox 5">
            <a:extLst>
              <a:ext uri="{FF2B5EF4-FFF2-40B4-BE49-F238E27FC236}">
                <a16:creationId xmlns:a16="http://schemas.microsoft.com/office/drawing/2014/main" id="{811A50CB-A36A-4BAE-BAE0-9154ECA6D7BB}"/>
              </a:ext>
            </a:extLst>
          </p:cNvPr>
          <p:cNvSpPr txBox="1"/>
          <p:nvPr/>
        </p:nvSpPr>
        <p:spPr>
          <a:xfrm>
            <a:off x="304800" y="1066800"/>
            <a:ext cx="8503920" cy="822960"/>
          </a:xfrm>
          <a:prstGeom prst="rect">
            <a:avLst/>
          </a:prstGeom>
          <a:solidFill>
            <a:srgbClr val="004E7D"/>
          </a:solidFill>
        </p:spPr>
        <p:txBody>
          <a:bodyPr wrap="square" rtlCol="0" anchor="ctr">
            <a:spAutoFit/>
          </a:bodyPr>
          <a:lstStyle/>
          <a:p>
            <a:pPr algn="ctr">
              <a:spcBef>
                <a:spcPts val="600"/>
              </a:spcBef>
              <a:spcAft>
                <a:spcPts val="600"/>
              </a:spcAft>
            </a:pPr>
            <a:r>
              <a:rPr lang="en-US" sz="2800" dirty="0">
                <a:solidFill>
                  <a:schemeClr val="bg1"/>
                </a:solidFill>
                <a:latin typeface="Arial" panose="020B0604020202020204" pitchFamily="34" charset="0"/>
                <a:cs typeface="Arial" panose="020B0604020202020204" pitchFamily="34" charset="0"/>
              </a:rPr>
              <a:t>Does not include</a:t>
            </a:r>
          </a:p>
        </p:txBody>
      </p:sp>
    </p:spTree>
    <p:extLst>
      <p:ext uri="{BB962C8B-B14F-4D97-AF65-F5344CB8AC3E}">
        <p14:creationId xmlns:p14="http://schemas.microsoft.com/office/powerpoint/2010/main" val="39979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Student Is Unable to Begin Withdrawal Process </a:t>
            </a:r>
          </a:p>
        </p:txBody>
      </p:sp>
      <p:sp>
        <p:nvSpPr>
          <p:cNvPr id="3" name="Content Placeholder 2"/>
          <p:cNvSpPr>
            <a:spLocks noGrp="1"/>
          </p:cNvSpPr>
          <p:nvPr>
            <p:ph idx="1"/>
          </p:nvPr>
        </p:nvSpPr>
        <p:spPr/>
        <p:txBody>
          <a:bodyPr/>
          <a:lstStyle/>
          <a:p>
            <a:r>
              <a:rPr lang="en-US" dirty="0"/>
              <a:t>Circumstances beyond the student’s control may prevent official withdrawal</a:t>
            </a:r>
          </a:p>
          <a:p>
            <a:r>
              <a:rPr lang="en-US" dirty="0"/>
              <a:t>May use the date the circumstance occurred, if school is not required to take attendance</a:t>
            </a:r>
          </a:p>
        </p:txBody>
      </p:sp>
    </p:spTree>
    <p:extLst>
      <p:ext uri="{BB962C8B-B14F-4D97-AF65-F5344CB8AC3E}">
        <p14:creationId xmlns:p14="http://schemas.microsoft.com/office/powerpoint/2010/main" val="1140439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Rescinds Withdrawal Notice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18297103"/>
              </p:ext>
            </p:extLst>
          </p:nvPr>
        </p:nvGraphicFramePr>
        <p:xfrm>
          <a:off x="304800" y="1295400"/>
          <a:ext cx="8504238"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472999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Student Fails to Earn a Passing Grade in Any Course</a:t>
            </a:r>
          </a:p>
        </p:txBody>
      </p:sp>
      <p:sp>
        <p:nvSpPr>
          <p:cNvPr id="3" name="Content Placeholder 2"/>
          <p:cNvSpPr>
            <a:spLocks noGrp="1"/>
          </p:cNvSpPr>
          <p:nvPr>
            <p:ph idx="1"/>
          </p:nvPr>
        </p:nvSpPr>
        <p:spPr>
          <a:xfrm>
            <a:off x="304800" y="1295400"/>
            <a:ext cx="8686800" cy="4724400"/>
          </a:xfrm>
        </p:spPr>
        <p:txBody>
          <a:bodyPr>
            <a:normAutofit lnSpcReduction="10000"/>
          </a:bodyPr>
          <a:lstStyle/>
          <a:p>
            <a:r>
              <a:rPr lang="en-US" dirty="0"/>
              <a:t>Schools not required to take attendance must be able to determine if student completed payment period</a:t>
            </a:r>
          </a:p>
          <a:p>
            <a:r>
              <a:rPr lang="en-US" dirty="0"/>
              <a:t>Incomplete “I” grades</a:t>
            </a:r>
          </a:p>
          <a:p>
            <a:r>
              <a:rPr lang="en-US" dirty="0"/>
              <a:t>Failing “F” grades</a:t>
            </a:r>
          </a:p>
          <a:p>
            <a:r>
              <a:rPr lang="en-US" dirty="0"/>
              <a:t>Considered an unofficial withdrawal if:</a:t>
            </a:r>
          </a:p>
          <a:p>
            <a:pPr lvl="1"/>
            <a:r>
              <a:rPr lang="en-US" dirty="0"/>
              <a:t>Fails to earn a passing grade in any course; and</a:t>
            </a:r>
          </a:p>
          <a:p>
            <a:pPr lvl="1"/>
            <a:r>
              <a:rPr lang="en-US" dirty="0"/>
              <a:t>Cannot document requirements for one course completed</a:t>
            </a:r>
          </a:p>
          <a:p>
            <a:endParaRPr lang="en-US" dirty="0"/>
          </a:p>
        </p:txBody>
      </p:sp>
    </p:spTree>
    <p:extLst>
      <p:ext uri="{BB962C8B-B14F-4D97-AF65-F5344CB8AC3E}">
        <p14:creationId xmlns:p14="http://schemas.microsoft.com/office/powerpoint/2010/main" val="23116265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Approved Leave of Absence</a:t>
            </a:r>
          </a:p>
        </p:txBody>
      </p:sp>
      <p:sp>
        <p:nvSpPr>
          <p:cNvPr id="3" name="Content Placeholder 2"/>
          <p:cNvSpPr>
            <a:spLocks noGrp="1"/>
          </p:cNvSpPr>
          <p:nvPr>
            <p:ph idx="1"/>
          </p:nvPr>
        </p:nvSpPr>
        <p:spPr/>
        <p:txBody>
          <a:bodyPr>
            <a:normAutofit/>
          </a:bodyPr>
          <a:lstStyle/>
          <a:p>
            <a:r>
              <a:rPr lang="en-US" dirty="0"/>
              <a:t>A temporary interruption of student’s studies</a:t>
            </a:r>
          </a:p>
          <a:p>
            <a:r>
              <a:rPr lang="en-US" dirty="0"/>
              <a:t>Does not include:</a:t>
            </a:r>
          </a:p>
          <a:p>
            <a:pPr lvl="1"/>
            <a:r>
              <a:rPr lang="en-US" dirty="0"/>
              <a:t>Nonattendance during a scheduled break</a:t>
            </a:r>
          </a:p>
          <a:p>
            <a:pPr lvl="1"/>
            <a:r>
              <a:rPr lang="en-US" dirty="0"/>
              <a:t>Situations addressed by incomplete courses</a:t>
            </a:r>
          </a:p>
          <a:p>
            <a:r>
              <a:rPr lang="en-US" dirty="0"/>
              <a:t>Formal policy for R2T4 purposes not required</a:t>
            </a:r>
          </a:p>
          <a:p>
            <a:pPr lvl="1"/>
            <a:r>
              <a:rPr lang="en-US" dirty="0"/>
              <a:t>If formal policy exists, must meet regulatory requirements to be approved for Title IV purposes</a:t>
            </a:r>
          </a:p>
        </p:txBody>
      </p:sp>
    </p:spTree>
    <p:extLst>
      <p:ext uri="{BB962C8B-B14F-4D97-AF65-F5344CB8AC3E}">
        <p14:creationId xmlns:p14="http://schemas.microsoft.com/office/powerpoint/2010/main" val="19454555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R2T4 Calculation</a:t>
            </a:r>
          </a:p>
        </p:txBody>
      </p:sp>
      <p:sp>
        <p:nvSpPr>
          <p:cNvPr id="3" name="Content Placeholder 2"/>
          <p:cNvSpPr>
            <a:spLocks noGrp="1"/>
          </p:cNvSpPr>
          <p:nvPr>
            <p:ph idx="1"/>
          </p:nvPr>
        </p:nvSpPr>
        <p:spPr>
          <a:xfrm>
            <a:off x="1630680" y="1524000"/>
            <a:ext cx="7132320" cy="4648200"/>
          </a:xfrm>
        </p:spPr>
        <p:txBody>
          <a:bodyPr/>
          <a:lstStyle/>
          <a:p>
            <a:pPr marL="0" indent="0">
              <a:buNone/>
            </a:pPr>
            <a:r>
              <a:rPr lang="en-US" dirty="0"/>
              <a:t>Identify the student’s Title IV aid disbursed and not yet disbursed</a:t>
            </a:r>
          </a:p>
          <a:p>
            <a:pPr marL="0" indent="0">
              <a:buNone/>
            </a:pPr>
            <a:endParaRPr lang="en-US" sz="1800" dirty="0"/>
          </a:p>
          <a:p>
            <a:pPr marL="0" indent="0">
              <a:buNone/>
            </a:pPr>
            <a:r>
              <a:rPr lang="en-US" dirty="0"/>
              <a:t>Calculate the percentage of Title IV aid earned</a:t>
            </a:r>
          </a:p>
          <a:p>
            <a:pPr marL="0" indent="0">
              <a:buNone/>
            </a:pPr>
            <a:endParaRPr lang="en-US" sz="1400" dirty="0"/>
          </a:p>
          <a:p>
            <a:pPr marL="0" indent="0">
              <a:buNone/>
            </a:pPr>
            <a:r>
              <a:rPr lang="en-US" dirty="0"/>
              <a:t>Determine the amount of Title IV aid earned</a:t>
            </a:r>
          </a:p>
          <a:p>
            <a:pPr marL="0" indent="0">
              <a:buNone/>
            </a:pPr>
            <a:endParaRPr lang="en-US" dirty="0"/>
          </a:p>
        </p:txBody>
      </p:sp>
      <p:grpSp>
        <p:nvGrpSpPr>
          <p:cNvPr id="9" name="Group 8">
            <a:extLst>
              <a:ext uri="{FF2B5EF4-FFF2-40B4-BE49-F238E27FC236}">
                <a16:creationId xmlns:a16="http://schemas.microsoft.com/office/drawing/2014/main" id="{4E84E02E-D3D5-46E7-8AEB-8D176B723ADE}"/>
              </a:ext>
            </a:extLst>
          </p:cNvPr>
          <p:cNvGrpSpPr/>
          <p:nvPr/>
        </p:nvGrpSpPr>
        <p:grpSpPr>
          <a:xfrm>
            <a:off x="478817" y="1600199"/>
            <a:ext cx="963887" cy="944810"/>
            <a:chOff x="462937" y="1600199"/>
            <a:chExt cx="963887" cy="944810"/>
          </a:xfrm>
        </p:grpSpPr>
        <p:sp>
          <p:nvSpPr>
            <p:cNvPr id="4" name="Rectangle 3">
              <a:extLst>
                <a:ext uri="{FF2B5EF4-FFF2-40B4-BE49-F238E27FC236}">
                  <a16:creationId xmlns:a16="http://schemas.microsoft.com/office/drawing/2014/main" id="{1C7E2F66-29C8-49E0-89F9-4367AE501FF3}"/>
                </a:ext>
              </a:extLst>
            </p:cNvPr>
            <p:cNvSpPr/>
            <p:nvPr/>
          </p:nvSpPr>
          <p:spPr>
            <a:xfrm rot="2700000">
              <a:off x="491770" y="1600199"/>
              <a:ext cx="914400" cy="914400"/>
            </a:xfrm>
            <a:prstGeom prst="rect">
              <a:avLst/>
            </a:prstGeom>
            <a:solidFill>
              <a:srgbClr val="005B9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91440" rIns="0" rtlCol="0" anchor="ctr"/>
            <a:lstStyle/>
            <a:p>
              <a:pPr algn="ctr"/>
              <a:endParaRPr lang="en-US" sz="2400"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5B9D2BA9-98F2-4404-843D-DF426A092EE5}"/>
                </a:ext>
              </a:extLst>
            </p:cNvPr>
            <p:cNvSpPr/>
            <p:nvPr/>
          </p:nvSpPr>
          <p:spPr>
            <a:xfrm>
              <a:off x="462937" y="1714012"/>
              <a:ext cx="963887" cy="830997"/>
            </a:xfrm>
            <a:prstGeom prst="rect">
              <a:avLst/>
            </a:prstGeom>
          </p:spPr>
          <p:txBody>
            <a:bodyPr wrap="square">
              <a:spAutoFit/>
            </a:bodyPr>
            <a:lstStyle/>
            <a:p>
              <a:pPr algn="ctr"/>
              <a:r>
                <a:rPr lang="en-US" sz="2400" dirty="0">
                  <a:solidFill>
                    <a:schemeClr val="lt1"/>
                  </a:solidFill>
                  <a:latin typeface="Arial" panose="020B0604020202020204" pitchFamily="34" charset="0"/>
                  <a:cs typeface="Arial" panose="020B0604020202020204" pitchFamily="34" charset="0"/>
                </a:rPr>
                <a:t>Step 1</a:t>
              </a:r>
              <a:endParaRPr lang="en-US" dirty="0">
                <a:latin typeface="Arial" panose="020B0604020202020204" pitchFamily="34" charset="0"/>
                <a:cs typeface="Arial" panose="020B0604020202020204" pitchFamily="34" charset="0"/>
              </a:endParaRPr>
            </a:p>
          </p:txBody>
        </p:sp>
      </p:grpSp>
      <p:grpSp>
        <p:nvGrpSpPr>
          <p:cNvPr id="10" name="Group 9">
            <a:extLst>
              <a:ext uri="{FF2B5EF4-FFF2-40B4-BE49-F238E27FC236}">
                <a16:creationId xmlns:a16="http://schemas.microsoft.com/office/drawing/2014/main" id="{3FC00E2C-3E91-4695-8613-47EFAE20EFEF}"/>
              </a:ext>
            </a:extLst>
          </p:cNvPr>
          <p:cNvGrpSpPr/>
          <p:nvPr/>
        </p:nvGrpSpPr>
        <p:grpSpPr>
          <a:xfrm>
            <a:off x="478817" y="3007098"/>
            <a:ext cx="963887" cy="944810"/>
            <a:chOff x="462937" y="1600199"/>
            <a:chExt cx="963887" cy="944810"/>
          </a:xfrm>
        </p:grpSpPr>
        <p:sp>
          <p:nvSpPr>
            <p:cNvPr id="11" name="Rectangle 10">
              <a:extLst>
                <a:ext uri="{FF2B5EF4-FFF2-40B4-BE49-F238E27FC236}">
                  <a16:creationId xmlns:a16="http://schemas.microsoft.com/office/drawing/2014/main" id="{101B8943-D0B2-469F-B3F0-6AF209400140}"/>
                </a:ext>
              </a:extLst>
            </p:cNvPr>
            <p:cNvSpPr/>
            <p:nvPr/>
          </p:nvSpPr>
          <p:spPr>
            <a:xfrm rot="2700000">
              <a:off x="481704" y="1600199"/>
              <a:ext cx="914400" cy="914400"/>
            </a:xfrm>
            <a:prstGeom prst="rect">
              <a:avLst/>
            </a:prstGeom>
            <a:solidFill>
              <a:srgbClr val="005B9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91440" rIns="0" rtlCol="0" anchor="ctr"/>
            <a:lstStyle/>
            <a:p>
              <a:pPr algn="ctr"/>
              <a:endParaRPr lang="en-US" sz="2400" dirty="0">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3E1F0FF5-7751-451E-A09D-B09AB7F427A6}"/>
                </a:ext>
              </a:extLst>
            </p:cNvPr>
            <p:cNvSpPr/>
            <p:nvPr/>
          </p:nvSpPr>
          <p:spPr>
            <a:xfrm>
              <a:off x="462937" y="1714012"/>
              <a:ext cx="963887" cy="830997"/>
            </a:xfrm>
            <a:prstGeom prst="rect">
              <a:avLst/>
            </a:prstGeom>
          </p:spPr>
          <p:txBody>
            <a:bodyPr wrap="square">
              <a:spAutoFit/>
            </a:bodyPr>
            <a:lstStyle/>
            <a:p>
              <a:pPr algn="ctr"/>
              <a:r>
                <a:rPr lang="en-US" sz="2400" dirty="0">
                  <a:solidFill>
                    <a:schemeClr val="lt1"/>
                  </a:solidFill>
                  <a:latin typeface="Arial" panose="020B0604020202020204" pitchFamily="34" charset="0"/>
                  <a:cs typeface="Arial" panose="020B0604020202020204" pitchFamily="34" charset="0"/>
                </a:rPr>
                <a:t>Step 2</a:t>
              </a:r>
              <a:endParaRPr lang="en-US" dirty="0">
                <a:latin typeface="Arial" panose="020B0604020202020204" pitchFamily="34" charset="0"/>
                <a:cs typeface="Arial" panose="020B0604020202020204" pitchFamily="34" charset="0"/>
              </a:endParaRPr>
            </a:p>
          </p:txBody>
        </p:sp>
      </p:grpSp>
      <p:grpSp>
        <p:nvGrpSpPr>
          <p:cNvPr id="13" name="Group 12">
            <a:extLst>
              <a:ext uri="{FF2B5EF4-FFF2-40B4-BE49-F238E27FC236}">
                <a16:creationId xmlns:a16="http://schemas.microsoft.com/office/drawing/2014/main" id="{5081210D-4210-404C-97F9-A0DB7C9FBBBD}"/>
              </a:ext>
            </a:extLst>
          </p:cNvPr>
          <p:cNvGrpSpPr/>
          <p:nvPr/>
        </p:nvGrpSpPr>
        <p:grpSpPr>
          <a:xfrm>
            <a:off x="478817" y="4395246"/>
            <a:ext cx="963887" cy="944810"/>
            <a:chOff x="462937" y="1600199"/>
            <a:chExt cx="963887" cy="944810"/>
          </a:xfrm>
        </p:grpSpPr>
        <p:sp>
          <p:nvSpPr>
            <p:cNvPr id="14" name="Rectangle 13">
              <a:extLst>
                <a:ext uri="{FF2B5EF4-FFF2-40B4-BE49-F238E27FC236}">
                  <a16:creationId xmlns:a16="http://schemas.microsoft.com/office/drawing/2014/main" id="{8F6B9B89-8793-4BEA-9950-EEB8D34B8B3B}"/>
                </a:ext>
              </a:extLst>
            </p:cNvPr>
            <p:cNvSpPr/>
            <p:nvPr/>
          </p:nvSpPr>
          <p:spPr>
            <a:xfrm rot="2700000">
              <a:off x="487680" y="1600199"/>
              <a:ext cx="914400" cy="914400"/>
            </a:xfrm>
            <a:prstGeom prst="rect">
              <a:avLst/>
            </a:prstGeom>
            <a:solidFill>
              <a:srgbClr val="005B9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91440" rIns="0" rtlCol="0" anchor="ctr"/>
            <a:lstStyle/>
            <a:p>
              <a:pPr algn="ctr"/>
              <a:endParaRPr lang="en-US" sz="2400"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D1A3C948-3898-4C9F-AC7E-03463FDDF254}"/>
                </a:ext>
              </a:extLst>
            </p:cNvPr>
            <p:cNvSpPr/>
            <p:nvPr/>
          </p:nvSpPr>
          <p:spPr>
            <a:xfrm>
              <a:off x="462937" y="1714012"/>
              <a:ext cx="963887" cy="830997"/>
            </a:xfrm>
            <a:prstGeom prst="rect">
              <a:avLst/>
            </a:prstGeom>
          </p:spPr>
          <p:txBody>
            <a:bodyPr wrap="square">
              <a:spAutoFit/>
            </a:bodyPr>
            <a:lstStyle/>
            <a:p>
              <a:pPr algn="ctr"/>
              <a:r>
                <a:rPr lang="en-US" sz="2400" dirty="0">
                  <a:solidFill>
                    <a:schemeClr val="lt1"/>
                  </a:solidFill>
                  <a:latin typeface="Arial" panose="020B0604020202020204" pitchFamily="34" charset="0"/>
                  <a:cs typeface="Arial" panose="020B0604020202020204" pitchFamily="34" charset="0"/>
                </a:rPr>
                <a:t>Step 3</a:t>
              </a:r>
              <a:endParaRPr lang="en-US"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947610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 </a:t>
            </a:r>
          </a:p>
        </p:txBody>
      </p:sp>
      <p:sp>
        <p:nvSpPr>
          <p:cNvPr id="3" name="Content Placeholder 2"/>
          <p:cNvSpPr>
            <a:spLocks noGrp="1"/>
          </p:cNvSpPr>
          <p:nvPr>
            <p:ph idx="1"/>
          </p:nvPr>
        </p:nvSpPr>
        <p:spPr/>
        <p:txBody>
          <a:bodyPr/>
          <a:lstStyle/>
          <a:p>
            <a:r>
              <a:rPr lang="en-US" dirty="0"/>
              <a:t>Key Concepts</a:t>
            </a:r>
          </a:p>
          <a:p>
            <a:r>
              <a:rPr lang="en-US" dirty="0"/>
              <a:t>The R2T4 Formula</a:t>
            </a:r>
          </a:p>
          <a:p>
            <a:r>
              <a:rPr lang="en-US" dirty="0"/>
              <a:t>Timeframes</a:t>
            </a:r>
          </a:p>
          <a:p>
            <a:r>
              <a:rPr lang="en-US" dirty="0"/>
              <a:t>Post-Withdrawal Disbursements</a:t>
            </a:r>
          </a:p>
        </p:txBody>
      </p:sp>
    </p:spTree>
    <p:extLst>
      <p:ext uri="{BB962C8B-B14F-4D97-AF65-F5344CB8AC3E}">
        <p14:creationId xmlns:p14="http://schemas.microsoft.com/office/powerpoint/2010/main" val="28483331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152400"/>
            <a:ext cx="8503920" cy="1066800"/>
          </a:xfrm>
        </p:spPr>
        <p:txBody>
          <a:bodyPr>
            <a:noAutofit/>
          </a:bodyPr>
          <a:lstStyle/>
          <a:p>
            <a:pPr marL="1090613" indent="-1090613"/>
            <a:r>
              <a:rPr lang="en-US" dirty="0"/>
              <a:t>       Calculate the Percentage of Title IV Aid Earned</a:t>
            </a:r>
          </a:p>
        </p:txBody>
      </p:sp>
      <p:sp>
        <p:nvSpPr>
          <p:cNvPr id="4" name="Content Placeholder 3"/>
          <p:cNvSpPr>
            <a:spLocks noGrp="1"/>
          </p:cNvSpPr>
          <p:nvPr>
            <p:ph idx="1"/>
          </p:nvPr>
        </p:nvSpPr>
        <p:spPr/>
        <p:txBody>
          <a:bodyPr/>
          <a:lstStyle/>
          <a:p>
            <a:r>
              <a:rPr lang="en-US" dirty="0"/>
              <a:t>Title IV aid is earned based on percentage of period completed</a:t>
            </a:r>
          </a:p>
          <a:p>
            <a:endParaRPr lang="en-US" dirty="0"/>
          </a:p>
          <a:p>
            <a:endParaRPr lang="en-US" dirty="0"/>
          </a:p>
          <a:p>
            <a:endParaRPr lang="en-US" sz="4400" dirty="0"/>
          </a:p>
          <a:p>
            <a:r>
              <a:rPr lang="en-US" dirty="0"/>
              <a:t>When rounding, carry the decimal out to four places</a:t>
            </a:r>
          </a:p>
          <a:p>
            <a:pPr lvl="1"/>
            <a:r>
              <a:rPr lang="en-US" dirty="0"/>
              <a:t>Earned all aid for any decimal above 0.6000</a:t>
            </a:r>
          </a:p>
        </p:txBody>
      </p:sp>
      <p:sp>
        <p:nvSpPr>
          <p:cNvPr id="2" name="Rectangle 1"/>
          <p:cNvSpPr/>
          <p:nvPr/>
        </p:nvSpPr>
        <p:spPr>
          <a:xfrm>
            <a:off x="434165" y="2590800"/>
            <a:ext cx="8135282" cy="1066800"/>
          </a:xfrm>
          <a:prstGeom prst="rect">
            <a:avLst/>
          </a:prstGeom>
          <a:solidFill>
            <a:srgbClr val="005B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p:txBody>
      </p:sp>
      <p:sp>
        <p:nvSpPr>
          <p:cNvPr id="8" name="Down Arrow 7"/>
          <p:cNvSpPr/>
          <p:nvPr/>
        </p:nvSpPr>
        <p:spPr>
          <a:xfrm rot="16200000">
            <a:off x="2499536" y="571500"/>
            <a:ext cx="974664" cy="5105399"/>
          </a:xfrm>
          <a:prstGeom prst="downArrow">
            <a:avLst/>
          </a:prstGeom>
          <a:solidFill>
            <a:srgbClr val="DE7E26"/>
          </a:solidFill>
          <a:ln>
            <a:no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2400" dirty="0">
                <a:latin typeface="Arial" panose="020B0604020202020204" pitchFamily="34" charset="0"/>
                <a:cs typeface="Arial" panose="020B0604020202020204" pitchFamily="34" charset="0"/>
              </a:rPr>
              <a:t>Earned a portion of aid</a:t>
            </a:r>
          </a:p>
        </p:txBody>
      </p:sp>
      <p:sp>
        <p:nvSpPr>
          <p:cNvPr id="6" name="Rectangle 5"/>
          <p:cNvSpPr/>
          <p:nvPr/>
        </p:nvSpPr>
        <p:spPr>
          <a:xfrm>
            <a:off x="5539566" y="2612064"/>
            <a:ext cx="3029881" cy="1051560"/>
          </a:xfrm>
          <a:prstGeom prst="rect">
            <a:avLst/>
          </a:prstGeom>
          <a:solidFill>
            <a:srgbClr val="6DBE4B"/>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400" dirty="0">
                <a:latin typeface="Arial" panose="020B0604020202020204" pitchFamily="34" charset="0"/>
                <a:cs typeface="Arial" panose="020B0604020202020204" pitchFamily="34" charset="0"/>
              </a:rPr>
              <a:t>Earned all aid</a:t>
            </a:r>
          </a:p>
        </p:txBody>
      </p:sp>
      <p:sp>
        <p:nvSpPr>
          <p:cNvPr id="9" name="Rectangle 8"/>
          <p:cNvSpPr/>
          <p:nvPr/>
        </p:nvSpPr>
        <p:spPr>
          <a:xfrm>
            <a:off x="4701365" y="3732198"/>
            <a:ext cx="3868082" cy="461665"/>
          </a:xfrm>
          <a:prstGeom prst="rect">
            <a:avLst/>
          </a:prstGeom>
        </p:spPr>
        <p:txBody>
          <a:bodyPr wrap="square">
            <a:spAutoFit/>
          </a:bodyPr>
          <a:lstStyle/>
          <a:p>
            <a:r>
              <a:rPr lang="en-US" sz="2400" dirty="0">
                <a:latin typeface="Arial" panose="020B0604020202020204" pitchFamily="34" charset="0"/>
                <a:cs typeface="Arial" panose="020B0604020202020204" pitchFamily="34" charset="0"/>
              </a:rPr>
              <a:t>60%                           100%</a:t>
            </a:r>
            <a:endParaRPr lang="en-US" sz="2400" dirty="0"/>
          </a:p>
        </p:txBody>
      </p:sp>
      <p:cxnSp>
        <p:nvCxnSpPr>
          <p:cNvPr id="11" name="Straight Connector 10"/>
          <p:cNvCxnSpPr/>
          <p:nvPr/>
        </p:nvCxnSpPr>
        <p:spPr>
          <a:xfrm>
            <a:off x="5539566" y="2601432"/>
            <a:ext cx="0" cy="1645920"/>
          </a:xfrm>
          <a:prstGeom prst="line">
            <a:avLst/>
          </a:prstGeom>
          <a:ln w="28575">
            <a:solidFill>
              <a:srgbClr val="005B99"/>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8555666" y="2590800"/>
            <a:ext cx="0" cy="1645920"/>
          </a:xfrm>
          <a:prstGeom prst="line">
            <a:avLst/>
          </a:prstGeom>
          <a:ln w="28575">
            <a:solidFill>
              <a:srgbClr val="005B99"/>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46567" y="2590800"/>
            <a:ext cx="0" cy="1645920"/>
          </a:xfrm>
          <a:prstGeom prst="line">
            <a:avLst/>
          </a:prstGeom>
          <a:ln w="28575">
            <a:solidFill>
              <a:srgbClr val="005B99"/>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42D4CEA4-47F5-4D5E-92BC-E63B29E7C4EE}"/>
              </a:ext>
            </a:extLst>
          </p:cNvPr>
          <p:cNvGrpSpPr/>
          <p:nvPr/>
        </p:nvGrpSpPr>
        <p:grpSpPr>
          <a:xfrm>
            <a:off x="267478" y="232056"/>
            <a:ext cx="963887" cy="944810"/>
            <a:chOff x="462937" y="1600199"/>
            <a:chExt cx="963887" cy="944810"/>
          </a:xfrm>
        </p:grpSpPr>
        <p:sp>
          <p:nvSpPr>
            <p:cNvPr id="15" name="Rectangle 14">
              <a:extLst>
                <a:ext uri="{FF2B5EF4-FFF2-40B4-BE49-F238E27FC236}">
                  <a16:creationId xmlns:a16="http://schemas.microsoft.com/office/drawing/2014/main" id="{C46A3848-AF1D-4794-9262-73AD14CC6967}"/>
                </a:ext>
              </a:extLst>
            </p:cNvPr>
            <p:cNvSpPr/>
            <p:nvPr/>
          </p:nvSpPr>
          <p:spPr>
            <a:xfrm rot="2663583">
              <a:off x="487680" y="1600199"/>
              <a:ext cx="914400" cy="914400"/>
            </a:xfrm>
            <a:prstGeom prst="rect">
              <a:avLst/>
            </a:prstGeom>
            <a:solidFill>
              <a:srgbClr val="005B9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91440" rIns="0" rtlCol="0" anchor="ctr"/>
            <a:lstStyle/>
            <a:p>
              <a:pPr algn="ctr"/>
              <a:endParaRPr lang="en-US" sz="2400" dirty="0">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E1E950BD-B54B-4C63-B6F0-BA0ADF4FC403}"/>
                </a:ext>
              </a:extLst>
            </p:cNvPr>
            <p:cNvSpPr/>
            <p:nvPr/>
          </p:nvSpPr>
          <p:spPr>
            <a:xfrm>
              <a:off x="462937" y="1714012"/>
              <a:ext cx="963887" cy="830997"/>
            </a:xfrm>
            <a:prstGeom prst="rect">
              <a:avLst/>
            </a:prstGeom>
          </p:spPr>
          <p:txBody>
            <a:bodyPr wrap="square">
              <a:spAutoFit/>
            </a:bodyPr>
            <a:lstStyle/>
            <a:p>
              <a:pPr algn="ctr"/>
              <a:r>
                <a:rPr lang="en-US" sz="2400" dirty="0">
                  <a:solidFill>
                    <a:schemeClr val="lt1"/>
                  </a:solidFill>
                  <a:latin typeface="Arial" panose="020B0604020202020204" pitchFamily="34" charset="0"/>
                  <a:cs typeface="Arial" panose="020B0604020202020204" pitchFamily="34" charset="0"/>
                </a:rPr>
                <a:t>Step 2</a:t>
              </a:r>
              <a:endParaRPr lang="en-US"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9056681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2">
            <a:extLst>
              <a:ext uri="{FF2B5EF4-FFF2-40B4-BE49-F238E27FC236}">
                <a16:creationId xmlns:a16="http://schemas.microsoft.com/office/drawing/2014/main" id="{FA19A782-6394-4E54-9604-3302A5EE8DCB}"/>
              </a:ext>
            </a:extLst>
          </p:cNvPr>
          <p:cNvSpPr>
            <a:spLocks noGrp="1"/>
          </p:cNvSpPr>
          <p:nvPr>
            <p:ph type="title"/>
          </p:nvPr>
        </p:nvSpPr>
        <p:spPr>
          <a:xfrm>
            <a:off x="304800" y="152400"/>
            <a:ext cx="8503920" cy="1066800"/>
          </a:xfrm>
        </p:spPr>
        <p:txBody>
          <a:bodyPr>
            <a:noAutofit/>
          </a:bodyPr>
          <a:lstStyle/>
          <a:p>
            <a:pPr marL="1090613" indent="-1090613"/>
            <a:r>
              <a:rPr lang="en-US" dirty="0"/>
              <a:t>       Calculate the Percentage of Title IV Aid Earned</a:t>
            </a:r>
          </a:p>
        </p:txBody>
      </p:sp>
      <p:sp>
        <p:nvSpPr>
          <p:cNvPr id="3" name="Content Placeholder 2">
            <a:extLst>
              <a:ext uri="{FF2B5EF4-FFF2-40B4-BE49-F238E27FC236}">
                <a16:creationId xmlns:a16="http://schemas.microsoft.com/office/drawing/2014/main" id="{D3DC14AA-52A6-403B-90AF-98409423EE1A}"/>
              </a:ext>
            </a:extLst>
          </p:cNvPr>
          <p:cNvSpPr>
            <a:spLocks noGrp="1"/>
          </p:cNvSpPr>
          <p:nvPr>
            <p:ph idx="1"/>
          </p:nvPr>
        </p:nvSpPr>
        <p:spPr/>
        <p:txBody>
          <a:bodyPr/>
          <a:lstStyle/>
          <a:p>
            <a:r>
              <a:rPr lang="en-US" dirty="0"/>
              <a:t>Calculation of percentage completed is the only difference between credit-hour and clock-hour program calculations</a:t>
            </a:r>
          </a:p>
        </p:txBody>
      </p:sp>
      <p:grpSp>
        <p:nvGrpSpPr>
          <p:cNvPr id="4" name="Group 3"/>
          <p:cNvGrpSpPr/>
          <p:nvPr/>
        </p:nvGrpSpPr>
        <p:grpSpPr>
          <a:xfrm>
            <a:off x="633082" y="3124200"/>
            <a:ext cx="3710318" cy="2667000"/>
            <a:chOff x="990600" y="1295400"/>
            <a:chExt cx="3543300" cy="4039362"/>
          </a:xfrm>
          <a:effectLst/>
        </p:grpSpPr>
        <p:sp>
          <p:nvSpPr>
            <p:cNvPr id="6" name="Freeform 5"/>
            <p:cNvSpPr/>
            <p:nvPr/>
          </p:nvSpPr>
          <p:spPr>
            <a:xfrm>
              <a:off x="990600" y="1295400"/>
              <a:ext cx="3543300" cy="1500336"/>
            </a:xfrm>
            <a:custGeom>
              <a:avLst/>
              <a:gdLst>
                <a:gd name="connsiteX0" fmla="*/ 0 w 7086600"/>
                <a:gd name="connsiteY0" fmla="*/ 0 h 1303020"/>
                <a:gd name="connsiteX1" fmla="*/ 7086600 w 7086600"/>
                <a:gd name="connsiteY1" fmla="*/ 0 h 1303020"/>
                <a:gd name="connsiteX2" fmla="*/ 7086600 w 7086600"/>
                <a:gd name="connsiteY2" fmla="*/ 1303020 h 1303020"/>
                <a:gd name="connsiteX3" fmla="*/ 0 w 7086600"/>
                <a:gd name="connsiteY3" fmla="*/ 1303020 h 1303020"/>
                <a:gd name="connsiteX4" fmla="*/ 0 w 7086600"/>
                <a:gd name="connsiteY4" fmla="*/ 0 h 1303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86600" h="1303020">
                  <a:moveTo>
                    <a:pt x="0" y="0"/>
                  </a:moveTo>
                  <a:lnTo>
                    <a:pt x="7086600" y="0"/>
                  </a:lnTo>
                  <a:lnTo>
                    <a:pt x="7086600" y="1303020"/>
                  </a:lnTo>
                  <a:lnTo>
                    <a:pt x="0" y="1303020"/>
                  </a:lnTo>
                  <a:lnTo>
                    <a:pt x="0" y="0"/>
                  </a:lnTo>
                  <a:close/>
                </a:path>
              </a:pathLst>
            </a:custGeom>
            <a:solidFill>
              <a:srgbClr val="004E7D"/>
            </a:solidFill>
            <a:ln w="19050">
              <a:solidFill>
                <a:srgbClr val="004E7D"/>
              </a:solidFill>
            </a:ln>
            <a:effectLst/>
            <a:scene3d>
              <a:camera prst="orthographicFront">
                <a:rot lat="0" lon="0" rev="0"/>
              </a:camera>
              <a:lightRig rig="threePt" dir="t">
                <a:rot lat="0" lon="0" rev="1200000"/>
              </a:lightRig>
            </a:scene3d>
            <a:sp3d/>
          </p:spPr>
          <p:style>
            <a:lnRef idx="0">
              <a:schemeClr val="accent1">
                <a:hueOff val="0"/>
                <a:satOff val="0"/>
                <a:lumOff val="0"/>
                <a:alphaOff val="0"/>
              </a:schemeClr>
            </a:lnRef>
            <a:fillRef idx="1">
              <a:schemeClr val="accent1">
                <a:shade val="80000"/>
                <a:hueOff val="0"/>
                <a:satOff val="0"/>
                <a:lumOff val="0"/>
                <a:alphaOff val="0"/>
              </a:schemeClr>
            </a:fillRef>
            <a:effectRef idx="3">
              <a:schemeClr val="accent1">
                <a:shade val="80000"/>
                <a:hueOff val="0"/>
                <a:satOff val="0"/>
                <a:lumOff val="0"/>
                <a:alphaOff val="0"/>
              </a:schemeClr>
            </a:effectRef>
            <a:fontRef idx="minor">
              <a:schemeClr val="lt1">
                <a:hueOff val="0"/>
                <a:satOff val="0"/>
                <a:lumOff val="0"/>
                <a:alphaOff val="0"/>
              </a:schemeClr>
            </a:fontRef>
          </p:style>
          <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200" kern="1200" dirty="0">
                  <a:latin typeface="Arial" panose="020B0604020202020204" pitchFamily="34" charset="0"/>
                  <a:cs typeface="Arial" panose="020B0604020202020204" pitchFamily="34" charset="0"/>
                </a:rPr>
                <a:t>Credit-hour          % Completed</a:t>
              </a:r>
            </a:p>
          </p:txBody>
        </p:sp>
        <p:sp>
          <p:nvSpPr>
            <p:cNvPr id="8" name="Freeform 7"/>
            <p:cNvSpPr/>
            <p:nvPr/>
          </p:nvSpPr>
          <p:spPr>
            <a:xfrm>
              <a:off x="990600" y="2795736"/>
              <a:ext cx="3543300" cy="2539026"/>
            </a:xfrm>
            <a:custGeom>
              <a:avLst/>
              <a:gdLst>
                <a:gd name="connsiteX0" fmla="*/ 0 w 3543300"/>
                <a:gd name="connsiteY0" fmla="*/ 0 h 2736342"/>
                <a:gd name="connsiteX1" fmla="*/ 3543300 w 3543300"/>
                <a:gd name="connsiteY1" fmla="*/ 0 h 2736342"/>
                <a:gd name="connsiteX2" fmla="*/ 3543300 w 3543300"/>
                <a:gd name="connsiteY2" fmla="*/ 2736342 h 2736342"/>
                <a:gd name="connsiteX3" fmla="*/ 0 w 3543300"/>
                <a:gd name="connsiteY3" fmla="*/ 2736342 h 2736342"/>
                <a:gd name="connsiteX4" fmla="*/ 0 w 3543300"/>
                <a:gd name="connsiteY4" fmla="*/ 0 h 27363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43300" h="2736342">
                  <a:moveTo>
                    <a:pt x="0" y="0"/>
                  </a:moveTo>
                  <a:lnTo>
                    <a:pt x="3543300" y="0"/>
                  </a:lnTo>
                  <a:lnTo>
                    <a:pt x="3543300" y="2736342"/>
                  </a:lnTo>
                  <a:lnTo>
                    <a:pt x="0" y="2736342"/>
                  </a:lnTo>
                  <a:lnTo>
                    <a:pt x="0" y="0"/>
                  </a:lnTo>
                  <a:close/>
                </a:path>
              </a:pathLst>
            </a:custGeom>
            <a:noFill/>
            <a:ln w="19050">
              <a:solidFill>
                <a:srgbClr val="004E7D"/>
              </a:solidFill>
            </a:ln>
            <a:effectLst/>
            <a:scene3d>
              <a:camera prst="orthographicFront">
                <a:rot lat="0" lon="0" rev="0"/>
              </a:camera>
              <a:lightRig rig="threePt" dir="t">
                <a:rot lat="0" lon="0" rev="1200000"/>
              </a:lightRig>
            </a:scene3d>
            <a:sp3d/>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32657" tIns="129540" rIns="182880" bIns="129540" numCol="1" spcCol="1270" anchor="ctr" anchorCtr="0">
              <a:noAutofit/>
            </a:bodyPr>
            <a:lstStyle/>
            <a:p>
              <a:pPr marL="0" lvl="0" indent="0" algn="ctr" defTabSz="1511300">
                <a:lnSpc>
                  <a:spcPct val="90000"/>
                </a:lnSpc>
                <a:spcBef>
                  <a:spcPct val="0"/>
                </a:spcBef>
                <a:spcAft>
                  <a:spcPct val="35000"/>
                </a:spcAft>
                <a:buNone/>
              </a:pPr>
              <a:r>
                <a:rPr lang="en-US" sz="3200" kern="1200" dirty="0">
                  <a:solidFill>
                    <a:srgbClr val="004E7D"/>
                  </a:solidFill>
                  <a:latin typeface="Arial" panose="020B0604020202020204" pitchFamily="34" charset="0"/>
                  <a:cs typeface="Arial" panose="020B0604020202020204" pitchFamily="34" charset="0"/>
                </a:rPr>
                <a:t>Days attended</a:t>
              </a:r>
            </a:p>
            <a:p>
              <a:pPr marL="0" lvl="0" indent="0" algn="ctr" defTabSz="1511300">
                <a:lnSpc>
                  <a:spcPct val="90000"/>
                </a:lnSpc>
                <a:spcBef>
                  <a:spcPct val="0"/>
                </a:spcBef>
                <a:spcAft>
                  <a:spcPct val="35000"/>
                </a:spcAft>
                <a:buNone/>
              </a:pPr>
              <a:r>
                <a:rPr lang="en-US" sz="3200" kern="1200" dirty="0">
                  <a:solidFill>
                    <a:srgbClr val="004E7D"/>
                  </a:solidFill>
                  <a:latin typeface="Arial" panose="020B0604020202020204" pitchFamily="34" charset="0"/>
                  <a:cs typeface="Arial" panose="020B0604020202020204" pitchFamily="34" charset="0"/>
                </a:rPr>
                <a:t>Days scheduled to attend in period</a:t>
              </a:r>
            </a:p>
          </p:txBody>
        </p:sp>
      </p:grpSp>
      <p:grpSp>
        <p:nvGrpSpPr>
          <p:cNvPr id="12" name="Group 11"/>
          <p:cNvGrpSpPr/>
          <p:nvPr/>
        </p:nvGrpSpPr>
        <p:grpSpPr>
          <a:xfrm>
            <a:off x="4648199" y="3124200"/>
            <a:ext cx="3868083" cy="2667000"/>
            <a:chOff x="990600" y="1295400"/>
            <a:chExt cx="3543300" cy="4039362"/>
          </a:xfrm>
          <a:effectLst/>
        </p:grpSpPr>
        <p:sp>
          <p:nvSpPr>
            <p:cNvPr id="13" name="Freeform 12"/>
            <p:cNvSpPr/>
            <p:nvPr/>
          </p:nvSpPr>
          <p:spPr>
            <a:xfrm>
              <a:off x="990600" y="1295400"/>
              <a:ext cx="3543300" cy="1500336"/>
            </a:xfrm>
            <a:custGeom>
              <a:avLst/>
              <a:gdLst>
                <a:gd name="connsiteX0" fmla="*/ 0 w 7086600"/>
                <a:gd name="connsiteY0" fmla="*/ 0 h 1303020"/>
                <a:gd name="connsiteX1" fmla="*/ 7086600 w 7086600"/>
                <a:gd name="connsiteY1" fmla="*/ 0 h 1303020"/>
                <a:gd name="connsiteX2" fmla="*/ 7086600 w 7086600"/>
                <a:gd name="connsiteY2" fmla="*/ 1303020 h 1303020"/>
                <a:gd name="connsiteX3" fmla="*/ 0 w 7086600"/>
                <a:gd name="connsiteY3" fmla="*/ 1303020 h 1303020"/>
                <a:gd name="connsiteX4" fmla="*/ 0 w 7086600"/>
                <a:gd name="connsiteY4" fmla="*/ 0 h 1303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86600" h="1303020">
                  <a:moveTo>
                    <a:pt x="0" y="0"/>
                  </a:moveTo>
                  <a:lnTo>
                    <a:pt x="7086600" y="0"/>
                  </a:lnTo>
                  <a:lnTo>
                    <a:pt x="7086600" y="1303020"/>
                  </a:lnTo>
                  <a:lnTo>
                    <a:pt x="0" y="1303020"/>
                  </a:lnTo>
                  <a:lnTo>
                    <a:pt x="0" y="0"/>
                  </a:lnTo>
                  <a:close/>
                </a:path>
              </a:pathLst>
            </a:custGeom>
            <a:solidFill>
              <a:srgbClr val="004E7D"/>
            </a:solidFill>
            <a:ln w="19050">
              <a:solidFill>
                <a:srgbClr val="005B99"/>
              </a:solidFill>
            </a:ln>
            <a:effectLst/>
            <a:scene3d>
              <a:camera prst="orthographicFront">
                <a:rot lat="0" lon="0" rev="0"/>
              </a:camera>
              <a:lightRig rig="threePt" dir="t">
                <a:rot lat="0" lon="0" rev="1200000"/>
              </a:lightRig>
            </a:scene3d>
            <a:sp3d/>
          </p:spPr>
          <p:style>
            <a:lnRef idx="0">
              <a:schemeClr val="accent1">
                <a:hueOff val="0"/>
                <a:satOff val="0"/>
                <a:lumOff val="0"/>
                <a:alphaOff val="0"/>
              </a:schemeClr>
            </a:lnRef>
            <a:fillRef idx="1">
              <a:schemeClr val="accent1">
                <a:shade val="80000"/>
                <a:hueOff val="0"/>
                <a:satOff val="0"/>
                <a:lumOff val="0"/>
                <a:alphaOff val="0"/>
              </a:schemeClr>
            </a:fillRef>
            <a:effectRef idx="3">
              <a:schemeClr val="accent1">
                <a:shade val="80000"/>
                <a:hueOff val="0"/>
                <a:satOff val="0"/>
                <a:lumOff val="0"/>
                <a:alphaOff val="0"/>
              </a:schemeClr>
            </a:effectRef>
            <a:fontRef idx="minor">
              <a:schemeClr val="lt1">
                <a:hueOff val="0"/>
                <a:satOff val="0"/>
                <a:lumOff val="0"/>
                <a:alphaOff val="0"/>
              </a:schemeClr>
            </a:fontRef>
          </p:style>
          <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200" kern="1200" dirty="0">
                  <a:latin typeface="Arial" panose="020B0604020202020204" pitchFamily="34" charset="0"/>
                  <a:cs typeface="Arial" panose="020B0604020202020204" pitchFamily="34" charset="0"/>
                </a:rPr>
                <a:t>Clock-hour            % Completed</a:t>
              </a:r>
            </a:p>
          </p:txBody>
        </p:sp>
        <p:sp>
          <p:nvSpPr>
            <p:cNvPr id="14" name="Freeform 13"/>
            <p:cNvSpPr/>
            <p:nvPr/>
          </p:nvSpPr>
          <p:spPr>
            <a:xfrm>
              <a:off x="990600" y="2795736"/>
              <a:ext cx="3543300" cy="2539026"/>
            </a:xfrm>
            <a:custGeom>
              <a:avLst/>
              <a:gdLst>
                <a:gd name="connsiteX0" fmla="*/ 0 w 3543300"/>
                <a:gd name="connsiteY0" fmla="*/ 0 h 2736342"/>
                <a:gd name="connsiteX1" fmla="*/ 3543300 w 3543300"/>
                <a:gd name="connsiteY1" fmla="*/ 0 h 2736342"/>
                <a:gd name="connsiteX2" fmla="*/ 3543300 w 3543300"/>
                <a:gd name="connsiteY2" fmla="*/ 2736342 h 2736342"/>
                <a:gd name="connsiteX3" fmla="*/ 0 w 3543300"/>
                <a:gd name="connsiteY3" fmla="*/ 2736342 h 2736342"/>
                <a:gd name="connsiteX4" fmla="*/ 0 w 3543300"/>
                <a:gd name="connsiteY4" fmla="*/ 0 h 27363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43300" h="2736342">
                  <a:moveTo>
                    <a:pt x="0" y="0"/>
                  </a:moveTo>
                  <a:lnTo>
                    <a:pt x="3543300" y="0"/>
                  </a:lnTo>
                  <a:lnTo>
                    <a:pt x="3543300" y="2736342"/>
                  </a:lnTo>
                  <a:lnTo>
                    <a:pt x="0" y="2736342"/>
                  </a:lnTo>
                  <a:lnTo>
                    <a:pt x="0" y="0"/>
                  </a:lnTo>
                  <a:close/>
                </a:path>
              </a:pathLst>
            </a:custGeom>
            <a:noFill/>
            <a:ln w="19050">
              <a:solidFill>
                <a:srgbClr val="004E7D"/>
              </a:solidFill>
            </a:ln>
            <a:effectLst/>
            <a:scene3d>
              <a:camera prst="orthographicFront">
                <a:rot lat="0" lon="0" rev="0"/>
              </a:camera>
              <a:lightRig rig="threePt" dir="t">
                <a:rot lat="0" lon="0" rev="1200000"/>
              </a:lightRig>
            </a:scene3d>
            <a:sp3d/>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32657" tIns="129540" rIns="182880" bIns="129540" numCol="1" spcCol="1270" anchor="ctr" anchorCtr="0">
              <a:noAutofit/>
            </a:bodyPr>
            <a:lstStyle/>
            <a:p>
              <a:pPr algn="ctr" defTabSz="1511300">
                <a:lnSpc>
                  <a:spcPct val="90000"/>
                </a:lnSpc>
                <a:spcBef>
                  <a:spcPct val="0"/>
                </a:spcBef>
                <a:spcAft>
                  <a:spcPct val="35000"/>
                </a:spcAft>
              </a:pPr>
              <a:r>
                <a:rPr lang="en-US" sz="3200" kern="1200" dirty="0">
                  <a:latin typeface="Arial" panose="020B0604020202020204" pitchFamily="34" charset="0"/>
                  <a:cs typeface="Arial" panose="020B0604020202020204" pitchFamily="34" charset="0"/>
                </a:rPr>
                <a:t> </a:t>
              </a:r>
              <a:r>
                <a:rPr lang="en-US" sz="3200" dirty="0">
                  <a:solidFill>
                    <a:srgbClr val="004E7D"/>
                  </a:solidFill>
                  <a:latin typeface="Arial" panose="020B0604020202020204" pitchFamily="34" charset="0"/>
                  <a:cs typeface="Arial" panose="020B0604020202020204" pitchFamily="34" charset="0"/>
                </a:rPr>
                <a:t>Scheduled hours   at withdrawal</a:t>
              </a:r>
            </a:p>
            <a:p>
              <a:pPr algn="ctr" defTabSz="1511300">
                <a:lnSpc>
                  <a:spcPct val="90000"/>
                </a:lnSpc>
                <a:spcBef>
                  <a:spcPct val="0"/>
                </a:spcBef>
                <a:spcAft>
                  <a:spcPct val="35000"/>
                </a:spcAft>
              </a:pPr>
              <a:r>
                <a:rPr lang="en-US" sz="3200" dirty="0">
                  <a:solidFill>
                    <a:srgbClr val="004E7D"/>
                  </a:solidFill>
                  <a:latin typeface="Arial" panose="020B0604020202020204" pitchFamily="34" charset="0"/>
                  <a:cs typeface="Arial" panose="020B0604020202020204" pitchFamily="34" charset="0"/>
                </a:rPr>
                <a:t> Hours in period</a:t>
              </a:r>
            </a:p>
          </p:txBody>
        </p:sp>
      </p:grpSp>
      <p:cxnSp>
        <p:nvCxnSpPr>
          <p:cNvPr id="17" name="Straight Connector 16"/>
          <p:cNvCxnSpPr/>
          <p:nvPr/>
        </p:nvCxnSpPr>
        <p:spPr>
          <a:xfrm>
            <a:off x="969334" y="4724400"/>
            <a:ext cx="3017520" cy="0"/>
          </a:xfrm>
          <a:prstGeom prst="line">
            <a:avLst/>
          </a:prstGeom>
          <a:ln w="31750">
            <a:solidFill>
              <a:srgbClr val="004E7D"/>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29200" y="5181600"/>
            <a:ext cx="3200400" cy="0"/>
          </a:xfrm>
          <a:prstGeom prst="line">
            <a:avLst/>
          </a:prstGeom>
          <a:ln w="31750">
            <a:solidFill>
              <a:srgbClr val="004E7D"/>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78B9E99B-278D-4CCD-B5D9-644B36A47940}"/>
              </a:ext>
            </a:extLst>
          </p:cNvPr>
          <p:cNvGrpSpPr/>
          <p:nvPr/>
        </p:nvGrpSpPr>
        <p:grpSpPr>
          <a:xfrm>
            <a:off x="267478" y="232056"/>
            <a:ext cx="963887" cy="944810"/>
            <a:chOff x="462937" y="1600199"/>
            <a:chExt cx="963887" cy="944810"/>
          </a:xfrm>
        </p:grpSpPr>
        <p:sp>
          <p:nvSpPr>
            <p:cNvPr id="21" name="Rectangle 20">
              <a:extLst>
                <a:ext uri="{FF2B5EF4-FFF2-40B4-BE49-F238E27FC236}">
                  <a16:creationId xmlns:a16="http://schemas.microsoft.com/office/drawing/2014/main" id="{8FF03CA1-13DD-4A50-8867-C2B78FF69763}"/>
                </a:ext>
              </a:extLst>
            </p:cNvPr>
            <p:cNvSpPr/>
            <p:nvPr/>
          </p:nvSpPr>
          <p:spPr>
            <a:xfrm rot="2663583">
              <a:off x="487680" y="1600199"/>
              <a:ext cx="914400" cy="914400"/>
            </a:xfrm>
            <a:prstGeom prst="rect">
              <a:avLst/>
            </a:prstGeom>
            <a:solidFill>
              <a:srgbClr val="005B9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91440" rIns="0" rtlCol="0" anchor="ctr"/>
            <a:lstStyle/>
            <a:p>
              <a:pPr algn="ctr"/>
              <a:endParaRPr lang="en-US" sz="2400" dirty="0">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3F53CAF2-387E-4F20-A6D1-4B1F599C501C}"/>
                </a:ext>
              </a:extLst>
            </p:cNvPr>
            <p:cNvSpPr/>
            <p:nvPr/>
          </p:nvSpPr>
          <p:spPr>
            <a:xfrm>
              <a:off x="462937" y="1714012"/>
              <a:ext cx="963887" cy="830997"/>
            </a:xfrm>
            <a:prstGeom prst="rect">
              <a:avLst/>
            </a:prstGeom>
          </p:spPr>
          <p:txBody>
            <a:bodyPr wrap="square">
              <a:spAutoFit/>
            </a:bodyPr>
            <a:lstStyle/>
            <a:p>
              <a:pPr algn="ctr"/>
              <a:r>
                <a:rPr lang="en-US" sz="2400" dirty="0">
                  <a:solidFill>
                    <a:schemeClr val="lt1"/>
                  </a:solidFill>
                  <a:latin typeface="Arial" panose="020B0604020202020204" pitchFamily="34" charset="0"/>
                  <a:cs typeface="Arial" panose="020B0604020202020204" pitchFamily="34" charset="0"/>
                </a:rPr>
                <a:t>Step 2</a:t>
              </a:r>
              <a:endParaRPr lang="en-US"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0898654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For credit-hour programs, use calendar days and exclude scheduled breaks of at least five consecutive days</a:t>
            </a:r>
          </a:p>
          <a:p>
            <a:pPr marL="0" indent="0">
              <a:buNone/>
            </a:pPr>
            <a:endParaRPr lang="en-US" dirty="0"/>
          </a:p>
          <a:p>
            <a:pPr marL="457200" lvl="1" indent="0">
              <a:buNone/>
            </a:pPr>
            <a:endParaRPr lang="en-US" dirty="0"/>
          </a:p>
        </p:txBody>
      </p:sp>
      <p:sp>
        <p:nvSpPr>
          <p:cNvPr id="23" name="Title 2">
            <a:extLst>
              <a:ext uri="{FF2B5EF4-FFF2-40B4-BE49-F238E27FC236}">
                <a16:creationId xmlns:a16="http://schemas.microsoft.com/office/drawing/2014/main" id="{428413AF-4480-4F49-A31A-E8E81B0382CB}"/>
              </a:ext>
            </a:extLst>
          </p:cNvPr>
          <p:cNvSpPr>
            <a:spLocks noGrp="1"/>
          </p:cNvSpPr>
          <p:nvPr>
            <p:ph type="title"/>
          </p:nvPr>
        </p:nvSpPr>
        <p:spPr>
          <a:xfrm>
            <a:off x="304800" y="152400"/>
            <a:ext cx="8503920" cy="1066800"/>
          </a:xfrm>
        </p:spPr>
        <p:txBody>
          <a:bodyPr>
            <a:noAutofit/>
          </a:bodyPr>
          <a:lstStyle/>
          <a:p>
            <a:pPr marL="1090613" indent="-1090613"/>
            <a:r>
              <a:rPr lang="en-US" dirty="0"/>
              <a:t>       Calculate the Percentage of Title IV Aid Earned</a:t>
            </a:r>
          </a:p>
        </p:txBody>
      </p:sp>
      <p:grpSp>
        <p:nvGrpSpPr>
          <p:cNvPr id="24" name="Group 23">
            <a:extLst>
              <a:ext uri="{FF2B5EF4-FFF2-40B4-BE49-F238E27FC236}">
                <a16:creationId xmlns:a16="http://schemas.microsoft.com/office/drawing/2014/main" id="{87FBF3D7-CBDB-4211-83D6-C105F959E530}"/>
              </a:ext>
            </a:extLst>
          </p:cNvPr>
          <p:cNvGrpSpPr/>
          <p:nvPr/>
        </p:nvGrpSpPr>
        <p:grpSpPr>
          <a:xfrm>
            <a:off x="267478" y="232056"/>
            <a:ext cx="963887" cy="944810"/>
            <a:chOff x="462937" y="1600199"/>
            <a:chExt cx="963887" cy="944810"/>
          </a:xfrm>
        </p:grpSpPr>
        <p:sp>
          <p:nvSpPr>
            <p:cNvPr id="25" name="Rectangle 24">
              <a:extLst>
                <a:ext uri="{FF2B5EF4-FFF2-40B4-BE49-F238E27FC236}">
                  <a16:creationId xmlns:a16="http://schemas.microsoft.com/office/drawing/2014/main" id="{A3B33883-608A-430E-B44A-B7E15B5B33C5}"/>
                </a:ext>
              </a:extLst>
            </p:cNvPr>
            <p:cNvSpPr/>
            <p:nvPr/>
          </p:nvSpPr>
          <p:spPr>
            <a:xfrm rot="2663583">
              <a:off x="487680" y="1600199"/>
              <a:ext cx="914400" cy="914400"/>
            </a:xfrm>
            <a:prstGeom prst="rect">
              <a:avLst/>
            </a:prstGeom>
            <a:solidFill>
              <a:srgbClr val="005B9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91440" rIns="0" rtlCol="0" anchor="ctr"/>
            <a:lstStyle/>
            <a:p>
              <a:pPr algn="ctr"/>
              <a:endParaRPr lang="en-US" sz="2400" dirty="0">
                <a:latin typeface="Arial" panose="020B0604020202020204" pitchFamily="34" charset="0"/>
                <a:cs typeface="Arial" panose="020B0604020202020204" pitchFamily="34" charset="0"/>
              </a:endParaRPr>
            </a:p>
          </p:txBody>
        </p:sp>
        <p:sp>
          <p:nvSpPr>
            <p:cNvPr id="26" name="Rectangle 25">
              <a:extLst>
                <a:ext uri="{FF2B5EF4-FFF2-40B4-BE49-F238E27FC236}">
                  <a16:creationId xmlns:a16="http://schemas.microsoft.com/office/drawing/2014/main" id="{B12814FA-E06C-43EF-BF7C-0ECE43B351BF}"/>
                </a:ext>
              </a:extLst>
            </p:cNvPr>
            <p:cNvSpPr/>
            <p:nvPr/>
          </p:nvSpPr>
          <p:spPr>
            <a:xfrm>
              <a:off x="462937" y="1714012"/>
              <a:ext cx="963887" cy="830997"/>
            </a:xfrm>
            <a:prstGeom prst="rect">
              <a:avLst/>
            </a:prstGeom>
          </p:spPr>
          <p:txBody>
            <a:bodyPr wrap="square">
              <a:spAutoFit/>
            </a:bodyPr>
            <a:lstStyle/>
            <a:p>
              <a:pPr algn="ctr"/>
              <a:r>
                <a:rPr lang="en-US" sz="2400" dirty="0">
                  <a:solidFill>
                    <a:schemeClr val="lt1"/>
                  </a:solidFill>
                  <a:latin typeface="Arial" panose="020B0604020202020204" pitchFamily="34" charset="0"/>
                  <a:cs typeface="Arial" panose="020B0604020202020204" pitchFamily="34" charset="0"/>
                </a:rPr>
                <a:t>Step 2</a:t>
              </a:r>
              <a:endParaRPr lang="en-US" dirty="0">
                <a:latin typeface="Arial" panose="020B0604020202020204" pitchFamily="34" charset="0"/>
                <a:cs typeface="Arial" panose="020B0604020202020204" pitchFamily="34" charset="0"/>
              </a:endParaRPr>
            </a:p>
          </p:txBody>
        </p:sp>
      </p:grpSp>
      <p:pic>
        <p:nvPicPr>
          <p:cNvPr id="27" name="Picture 26">
            <a:extLst>
              <a:ext uri="{FF2B5EF4-FFF2-40B4-BE49-F238E27FC236}">
                <a16:creationId xmlns:a16="http://schemas.microsoft.com/office/drawing/2014/main" id="{554FDB5E-9EC4-4B3D-B906-8F7A2490A902}"/>
              </a:ext>
            </a:extLst>
          </p:cNvPr>
          <p:cNvPicPr>
            <a:picLocks noChangeAspect="1"/>
          </p:cNvPicPr>
          <p:nvPr/>
        </p:nvPicPr>
        <p:blipFill>
          <a:blip r:embed="rId2"/>
          <a:stretch>
            <a:fillRect/>
          </a:stretch>
        </p:blipFill>
        <p:spPr>
          <a:xfrm>
            <a:off x="3175013" y="3041157"/>
            <a:ext cx="2793973" cy="2750043"/>
          </a:xfrm>
          <a:prstGeom prst="rect">
            <a:avLst/>
          </a:prstGeom>
        </p:spPr>
      </p:pic>
      <p:grpSp>
        <p:nvGrpSpPr>
          <p:cNvPr id="29" name="Group 28">
            <a:extLst>
              <a:ext uri="{FF2B5EF4-FFF2-40B4-BE49-F238E27FC236}">
                <a16:creationId xmlns:a16="http://schemas.microsoft.com/office/drawing/2014/main" id="{4609CF33-BE3E-4B4A-8C57-849680BF5DBA}"/>
              </a:ext>
            </a:extLst>
          </p:cNvPr>
          <p:cNvGrpSpPr/>
          <p:nvPr/>
        </p:nvGrpSpPr>
        <p:grpSpPr>
          <a:xfrm>
            <a:off x="3230860" y="4501492"/>
            <a:ext cx="2688341" cy="901865"/>
            <a:chOff x="2802235" y="4607992"/>
            <a:chExt cx="2688341" cy="901865"/>
          </a:xfrm>
        </p:grpSpPr>
        <p:grpSp>
          <p:nvGrpSpPr>
            <p:cNvPr id="30" name="Group 29">
              <a:extLst>
                <a:ext uri="{FF2B5EF4-FFF2-40B4-BE49-F238E27FC236}">
                  <a16:creationId xmlns:a16="http://schemas.microsoft.com/office/drawing/2014/main" id="{082479E8-A3C9-46C5-B72C-470BFDF6A54E}"/>
                </a:ext>
              </a:extLst>
            </p:cNvPr>
            <p:cNvGrpSpPr/>
            <p:nvPr/>
          </p:nvGrpSpPr>
          <p:grpSpPr>
            <a:xfrm>
              <a:off x="2802235" y="4607992"/>
              <a:ext cx="2688341" cy="901865"/>
              <a:chOff x="821035" y="4607992"/>
              <a:chExt cx="2688341" cy="901865"/>
            </a:xfrm>
          </p:grpSpPr>
          <p:sp>
            <p:nvSpPr>
              <p:cNvPr id="33" name="Rectangle 32">
                <a:extLst>
                  <a:ext uri="{FF2B5EF4-FFF2-40B4-BE49-F238E27FC236}">
                    <a16:creationId xmlns:a16="http://schemas.microsoft.com/office/drawing/2014/main" id="{96545FBB-6F8B-4382-932D-BFDDDC3C44AB}"/>
                  </a:ext>
                </a:extLst>
              </p:cNvPr>
              <p:cNvSpPr/>
              <p:nvPr/>
            </p:nvSpPr>
            <p:spPr>
              <a:xfrm>
                <a:off x="821035" y="4933544"/>
                <a:ext cx="2688336" cy="2743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6BAAC833-2FFF-474E-9912-5B9081050784}"/>
                  </a:ext>
                </a:extLst>
              </p:cNvPr>
              <p:cNvSpPr/>
              <p:nvPr/>
            </p:nvSpPr>
            <p:spPr>
              <a:xfrm>
                <a:off x="3180192" y="4607992"/>
                <a:ext cx="329184" cy="32555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64E48F66-D891-414A-AEF9-CC84DB27C02E}"/>
                  </a:ext>
                </a:extLst>
              </p:cNvPr>
              <p:cNvSpPr/>
              <p:nvPr/>
            </p:nvSpPr>
            <p:spPr>
              <a:xfrm>
                <a:off x="821035" y="5208105"/>
                <a:ext cx="338328" cy="30175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31" name="Straight Connector 30">
              <a:extLst>
                <a:ext uri="{FF2B5EF4-FFF2-40B4-BE49-F238E27FC236}">
                  <a16:creationId xmlns:a16="http://schemas.microsoft.com/office/drawing/2014/main" id="{C8C29049-486E-4871-A8F1-CFE6693806C5}"/>
                </a:ext>
              </a:extLst>
            </p:cNvPr>
            <p:cNvCxnSpPr>
              <a:cxnSpLocks/>
            </p:cNvCxnSpPr>
            <p:nvPr/>
          </p:nvCxnSpPr>
          <p:spPr>
            <a:xfrm>
              <a:off x="5178479" y="4933544"/>
              <a:ext cx="292608" cy="0"/>
            </a:xfrm>
            <a:prstGeom prst="line">
              <a:avLst/>
            </a:prstGeom>
            <a:ln w="38100">
              <a:solidFill>
                <a:srgbClr val="F0F0F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8D79B55-D80E-4989-8C17-68D7D7162C55}"/>
                </a:ext>
              </a:extLst>
            </p:cNvPr>
            <p:cNvCxnSpPr>
              <a:cxnSpLocks/>
            </p:cNvCxnSpPr>
            <p:nvPr/>
          </p:nvCxnSpPr>
          <p:spPr>
            <a:xfrm>
              <a:off x="2818994" y="5208949"/>
              <a:ext cx="301752" cy="0"/>
            </a:xfrm>
            <a:prstGeom prst="line">
              <a:avLst/>
            </a:prstGeom>
            <a:ln w="38100">
              <a:solidFill>
                <a:srgbClr val="F0F0F0"/>
              </a:solidFill>
            </a:ln>
          </p:spPr>
          <p:style>
            <a:lnRef idx="1">
              <a:schemeClr val="accent1"/>
            </a:lnRef>
            <a:fillRef idx="0">
              <a:schemeClr val="accent1"/>
            </a:fillRef>
            <a:effectRef idx="0">
              <a:schemeClr val="accent1"/>
            </a:effectRef>
            <a:fontRef idx="minor">
              <a:schemeClr val="tx1"/>
            </a:fontRef>
          </p:style>
        </p:cxnSp>
      </p:grpSp>
      <p:sp>
        <p:nvSpPr>
          <p:cNvPr id="36" name="Rectangle 35">
            <a:extLst>
              <a:ext uri="{FF2B5EF4-FFF2-40B4-BE49-F238E27FC236}">
                <a16:creationId xmlns:a16="http://schemas.microsoft.com/office/drawing/2014/main" id="{71A0D150-2A51-46E8-9A64-7E107D17F25B}"/>
              </a:ext>
            </a:extLst>
          </p:cNvPr>
          <p:cNvSpPr/>
          <p:nvPr/>
        </p:nvSpPr>
        <p:spPr>
          <a:xfrm>
            <a:off x="6378504" y="3845781"/>
            <a:ext cx="2147301" cy="1569660"/>
          </a:xfrm>
          <a:prstGeom prst="rect">
            <a:avLst/>
          </a:prstGeom>
        </p:spPr>
        <p:txBody>
          <a:bodyPr wrap="square">
            <a:spAutoFit/>
          </a:bodyPr>
          <a:lstStyle/>
          <a:p>
            <a:pPr algn="ctr"/>
            <a:r>
              <a:rPr lang="en-US" sz="3200" dirty="0">
                <a:latin typeface="Arial" panose="020B0604020202020204" pitchFamily="34" charset="0"/>
                <a:cs typeface="Arial" panose="020B0604020202020204" pitchFamily="34" charset="0"/>
              </a:rPr>
              <a:t>22 calendar days</a:t>
            </a:r>
          </a:p>
        </p:txBody>
      </p:sp>
      <p:sp>
        <p:nvSpPr>
          <p:cNvPr id="37" name="Right Bracket 36">
            <a:extLst>
              <a:ext uri="{FF2B5EF4-FFF2-40B4-BE49-F238E27FC236}">
                <a16:creationId xmlns:a16="http://schemas.microsoft.com/office/drawing/2014/main" id="{6C24CE29-B42D-47F8-A186-2E9009DCB4AD}"/>
              </a:ext>
            </a:extLst>
          </p:cNvPr>
          <p:cNvSpPr/>
          <p:nvPr/>
        </p:nvSpPr>
        <p:spPr>
          <a:xfrm>
            <a:off x="6125310" y="3864168"/>
            <a:ext cx="228600" cy="1600200"/>
          </a:xfrm>
          <a:prstGeom prst="rightBracke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sp>
        <p:nvSpPr>
          <p:cNvPr id="38" name="Rectangle 37">
            <a:extLst>
              <a:ext uri="{FF2B5EF4-FFF2-40B4-BE49-F238E27FC236}">
                <a16:creationId xmlns:a16="http://schemas.microsoft.com/office/drawing/2014/main" id="{8C5C2727-9FC2-4327-B926-1EB5DBAFBE2B}"/>
              </a:ext>
            </a:extLst>
          </p:cNvPr>
          <p:cNvSpPr/>
          <p:nvPr/>
        </p:nvSpPr>
        <p:spPr>
          <a:xfrm>
            <a:off x="685800" y="4641357"/>
            <a:ext cx="1809750" cy="1077218"/>
          </a:xfrm>
          <a:prstGeom prst="rect">
            <a:avLst/>
          </a:prstGeom>
        </p:spPr>
        <p:txBody>
          <a:bodyPr wrap="square">
            <a:spAutoFit/>
          </a:bodyPr>
          <a:lstStyle/>
          <a:p>
            <a:pPr algn="ctr"/>
            <a:r>
              <a:rPr lang="en-US" sz="3200" dirty="0">
                <a:latin typeface="Arial" panose="020B0604020202020204" pitchFamily="34" charset="0"/>
                <a:cs typeface="Arial" panose="020B0604020202020204" pitchFamily="34" charset="0"/>
              </a:rPr>
              <a:t>Spring Break</a:t>
            </a:r>
          </a:p>
        </p:txBody>
      </p:sp>
      <p:sp>
        <p:nvSpPr>
          <p:cNvPr id="39" name="Down Arrow 8">
            <a:extLst>
              <a:ext uri="{FF2B5EF4-FFF2-40B4-BE49-F238E27FC236}">
                <a16:creationId xmlns:a16="http://schemas.microsoft.com/office/drawing/2014/main" id="{A975445B-D3ED-43EC-83BB-F50254AC1DF3}"/>
              </a:ext>
            </a:extLst>
          </p:cNvPr>
          <p:cNvSpPr/>
          <p:nvPr/>
        </p:nvSpPr>
        <p:spPr>
          <a:xfrm rot="16200000">
            <a:off x="2540304" y="4874201"/>
            <a:ext cx="424180" cy="622384"/>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F1A3BC3F-E639-4C6A-97B5-B2AEE5E49BE5}"/>
              </a:ext>
            </a:extLst>
          </p:cNvPr>
          <p:cNvSpPr txBox="1"/>
          <p:nvPr/>
        </p:nvSpPr>
        <p:spPr>
          <a:xfrm>
            <a:off x="4122751" y="3283672"/>
            <a:ext cx="914400" cy="914400"/>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22044577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2">
            <a:extLst>
              <a:ext uri="{FF2B5EF4-FFF2-40B4-BE49-F238E27FC236}">
                <a16:creationId xmlns:a16="http://schemas.microsoft.com/office/drawing/2014/main" id="{25B3E45C-2247-44B1-8162-C7907296F660}"/>
              </a:ext>
            </a:extLst>
          </p:cNvPr>
          <p:cNvSpPr>
            <a:spLocks noGrp="1"/>
          </p:cNvSpPr>
          <p:nvPr>
            <p:ph type="title"/>
          </p:nvPr>
        </p:nvSpPr>
        <p:spPr>
          <a:xfrm>
            <a:off x="304800" y="152400"/>
            <a:ext cx="8503920" cy="1066800"/>
          </a:xfrm>
        </p:spPr>
        <p:txBody>
          <a:bodyPr>
            <a:noAutofit/>
          </a:bodyPr>
          <a:lstStyle/>
          <a:p>
            <a:pPr marL="1090613" indent="-1090613"/>
            <a:r>
              <a:rPr lang="en-US" dirty="0"/>
              <a:t>       Calculate the Percentage of Title IV Aid Earned</a:t>
            </a:r>
          </a:p>
        </p:txBody>
      </p:sp>
      <p:sp>
        <p:nvSpPr>
          <p:cNvPr id="3" name="Content Placeholder 2"/>
          <p:cNvSpPr>
            <a:spLocks noGrp="1"/>
          </p:cNvSpPr>
          <p:nvPr>
            <p:ph idx="1"/>
          </p:nvPr>
        </p:nvSpPr>
        <p:spPr/>
        <p:txBody>
          <a:bodyPr/>
          <a:lstStyle/>
          <a:p>
            <a:r>
              <a:rPr lang="en-US" dirty="0"/>
              <a:t>Nonterm credit-hour programs</a:t>
            </a:r>
          </a:p>
          <a:p>
            <a:pPr lvl="1"/>
            <a:r>
              <a:rPr lang="en-US" dirty="0"/>
              <a:t>Number of days in payment period depends on whether the program is self-paced</a:t>
            </a:r>
          </a:p>
          <a:p>
            <a:r>
              <a:rPr lang="en-US" dirty="0"/>
              <a:t>Clock-hour programs</a:t>
            </a:r>
          </a:p>
          <a:p>
            <a:pPr lvl="1"/>
            <a:r>
              <a:rPr lang="en-US" dirty="0"/>
              <a:t>Use scheduled hours only</a:t>
            </a:r>
          </a:p>
          <a:p>
            <a:pPr lvl="1"/>
            <a:r>
              <a:rPr lang="en-US" dirty="0"/>
              <a:t>Use modified scheduled hours only if modified before withdrawal</a:t>
            </a:r>
          </a:p>
          <a:p>
            <a:pPr lvl="2"/>
            <a:r>
              <a:rPr lang="en-US" dirty="0"/>
              <a:t>Any modifications must be in accordance with accrediting or licensing agency requirements</a:t>
            </a:r>
          </a:p>
          <a:p>
            <a:endParaRPr lang="en-US" dirty="0"/>
          </a:p>
          <a:p>
            <a:pPr marL="0" indent="0">
              <a:buNone/>
            </a:pPr>
            <a:endParaRPr lang="en-US" dirty="0"/>
          </a:p>
          <a:p>
            <a:pPr lvl="1"/>
            <a:endParaRPr lang="en-US" dirty="0"/>
          </a:p>
        </p:txBody>
      </p:sp>
      <p:grpSp>
        <p:nvGrpSpPr>
          <p:cNvPr id="9" name="Group 8">
            <a:extLst>
              <a:ext uri="{FF2B5EF4-FFF2-40B4-BE49-F238E27FC236}">
                <a16:creationId xmlns:a16="http://schemas.microsoft.com/office/drawing/2014/main" id="{6909C631-4EE4-442A-A020-03C312730994}"/>
              </a:ext>
            </a:extLst>
          </p:cNvPr>
          <p:cNvGrpSpPr/>
          <p:nvPr/>
        </p:nvGrpSpPr>
        <p:grpSpPr>
          <a:xfrm>
            <a:off x="267478" y="232056"/>
            <a:ext cx="963887" cy="944810"/>
            <a:chOff x="462937" y="1600199"/>
            <a:chExt cx="963887" cy="944810"/>
          </a:xfrm>
        </p:grpSpPr>
        <p:sp>
          <p:nvSpPr>
            <p:cNvPr id="10" name="Rectangle 9">
              <a:extLst>
                <a:ext uri="{FF2B5EF4-FFF2-40B4-BE49-F238E27FC236}">
                  <a16:creationId xmlns:a16="http://schemas.microsoft.com/office/drawing/2014/main" id="{CB855E12-1F86-484E-96A7-4433E0D6272D}"/>
                </a:ext>
              </a:extLst>
            </p:cNvPr>
            <p:cNvSpPr/>
            <p:nvPr/>
          </p:nvSpPr>
          <p:spPr>
            <a:xfrm rot="2663583">
              <a:off x="487680" y="1600199"/>
              <a:ext cx="914400" cy="914400"/>
            </a:xfrm>
            <a:prstGeom prst="rect">
              <a:avLst/>
            </a:prstGeom>
            <a:solidFill>
              <a:srgbClr val="005B9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91440" rIns="0" rtlCol="0" anchor="ctr"/>
            <a:lstStyle/>
            <a:p>
              <a:pPr algn="ctr"/>
              <a:endParaRPr lang="en-US" sz="2400" dirty="0">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01688DFE-8B26-4A33-838C-BDF74FE67AA3}"/>
                </a:ext>
              </a:extLst>
            </p:cNvPr>
            <p:cNvSpPr/>
            <p:nvPr/>
          </p:nvSpPr>
          <p:spPr>
            <a:xfrm>
              <a:off x="462937" y="1714012"/>
              <a:ext cx="963887" cy="830997"/>
            </a:xfrm>
            <a:prstGeom prst="rect">
              <a:avLst/>
            </a:prstGeom>
          </p:spPr>
          <p:txBody>
            <a:bodyPr wrap="square">
              <a:spAutoFit/>
            </a:bodyPr>
            <a:lstStyle/>
            <a:p>
              <a:pPr algn="ctr"/>
              <a:r>
                <a:rPr lang="en-US" sz="2400" dirty="0">
                  <a:solidFill>
                    <a:schemeClr val="lt1"/>
                  </a:solidFill>
                  <a:latin typeface="Arial" panose="020B0604020202020204" pitchFamily="34" charset="0"/>
                  <a:cs typeface="Arial" panose="020B0604020202020204" pitchFamily="34" charset="0"/>
                </a:rPr>
                <a:t>Step 2</a:t>
              </a:r>
              <a:endParaRPr lang="en-US"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1797093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2">
            <a:extLst>
              <a:ext uri="{FF2B5EF4-FFF2-40B4-BE49-F238E27FC236}">
                <a16:creationId xmlns:a16="http://schemas.microsoft.com/office/drawing/2014/main" id="{25B3E45C-2247-44B1-8162-C7907296F660}"/>
              </a:ext>
            </a:extLst>
          </p:cNvPr>
          <p:cNvSpPr>
            <a:spLocks noGrp="1"/>
          </p:cNvSpPr>
          <p:nvPr>
            <p:ph type="title"/>
          </p:nvPr>
        </p:nvSpPr>
        <p:spPr>
          <a:xfrm>
            <a:off x="304800" y="152400"/>
            <a:ext cx="8503920" cy="1066800"/>
          </a:xfrm>
        </p:spPr>
        <p:txBody>
          <a:bodyPr>
            <a:noAutofit/>
          </a:bodyPr>
          <a:lstStyle/>
          <a:p>
            <a:pPr marL="1090613" indent="-1090613"/>
            <a:r>
              <a:rPr lang="en-US" dirty="0"/>
              <a:t>       Calculate the Percentage of Title IV Aid Earned</a:t>
            </a:r>
          </a:p>
        </p:txBody>
      </p:sp>
      <p:sp>
        <p:nvSpPr>
          <p:cNvPr id="3" name="Content Placeholder 2"/>
          <p:cNvSpPr>
            <a:spLocks noGrp="1"/>
          </p:cNvSpPr>
          <p:nvPr>
            <p:ph idx="1"/>
          </p:nvPr>
        </p:nvSpPr>
        <p:spPr/>
        <p:txBody>
          <a:bodyPr>
            <a:normAutofit/>
          </a:bodyPr>
          <a:lstStyle/>
          <a:p>
            <a:r>
              <a:rPr lang="en-US" dirty="0"/>
              <a:t>Programs offered in modules</a:t>
            </a:r>
          </a:p>
          <a:p>
            <a:pPr lvl="1"/>
            <a:r>
              <a:rPr lang="en-US" dirty="0"/>
              <a:t>Only include completed days in numerator</a:t>
            </a:r>
          </a:p>
          <a:p>
            <a:pPr lvl="1"/>
            <a:r>
              <a:rPr lang="en-US" dirty="0"/>
              <a:t>Number of days in the denominator determined based on whether school uses an R2T4 Freeze Date (RFD)</a:t>
            </a:r>
          </a:p>
          <a:p>
            <a:pPr lvl="1"/>
            <a:r>
              <a:rPr lang="en-US" dirty="0"/>
              <a:t>Exclude days from denominator:</a:t>
            </a:r>
          </a:p>
          <a:p>
            <a:pPr lvl="2"/>
            <a:r>
              <a:rPr lang="en-US" dirty="0"/>
              <a:t>Approved LOA</a:t>
            </a:r>
          </a:p>
          <a:p>
            <a:pPr lvl="2"/>
            <a:r>
              <a:rPr lang="en-US" dirty="0"/>
              <a:t>Scheduled breaks of at least five consecutive days when not scheduled to attend</a:t>
            </a:r>
          </a:p>
          <a:p>
            <a:pPr marL="0" indent="0">
              <a:buNone/>
            </a:pPr>
            <a:endParaRPr lang="en-US" dirty="0"/>
          </a:p>
          <a:p>
            <a:pPr lvl="1"/>
            <a:endParaRPr lang="en-US" dirty="0"/>
          </a:p>
        </p:txBody>
      </p:sp>
      <p:grpSp>
        <p:nvGrpSpPr>
          <p:cNvPr id="9" name="Group 8">
            <a:extLst>
              <a:ext uri="{FF2B5EF4-FFF2-40B4-BE49-F238E27FC236}">
                <a16:creationId xmlns:a16="http://schemas.microsoft.com/office/drawing/2014/main" id="{6909C631-4EE4-442A-A020-03C312730994}"/>
              </a:ext>
            </a:extLst>
          </p:cNvPr>
          <p:cNvGrpSpPr/>
          <p:nvPr/>
        </p:nvGrpSpPr>
        <p:grpSpPr>
          <a:xfrm>
            <a:off x="267478" y="232056"/>
            <a:ext cx="963887" cy="944810"/>
            <a:chOff x="462937" y="1600199"/>
            <a:chExt cx="963887" cy="944810"/>
          </a:xfrm>
        </p:grpSpPr>
        <p:sp>
          <p:nvSpPr>
            <p:cNvPr id="10" name="Rectangle 9">
              <a:extLst>
                <a:ext uri="{FF2B5EF4-FFF2-40B4-BE49-F238E27FC236}">
                  <a16:creationId xmlns:a16="http://schemas.microsoft.com/office/drawing/2014/main" id="{CB855E12-1F86-484E-96A7-4433E0D6272D}"/>
                </a:ext>
              </a:extLst>
            </p:cNvPr>
            <p:cNvSpPr/>
            <p:nvPr/>
          </p:nvSpPr>
          <p:spPr>
            <a:xfrm rot="2663583">
              <a:off x="487680" y="1600199"/>
              <a:ext cx="914400" cy="914400"/>
            </a:xfrm>
            <a:prstGeom prst="rect">
              <a:avLst/>
            </a:prstGeom>
            <a:solidFill>
              <a:srgbClr val="005B9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91440" rIns="0" rtlCol="0" anchor="ctr"/>
            <a:lstStyle/>
            <a:p>
              <a:pPr algn="ctr"/>
              <a:endParaRPr lang="en-US" sz="2400" dirty="0">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01688DFE-8B26-4A33-838C-BDF74FE67AA3}"/>
                </a:ext>
              </a:extLst>
            </p:cNvPr>
            <p:cNvSpPr/>
            <p:nvPr/>
          </p:nvSpPr>
          <p:spPr>
            <a:xfrm>
              <a:off x="462937" y="1714012"/>
              <a:ext cx="963887" cy="830997"/>
            </a:xfrm>
            <a:prstGeom prst="rect">
              <a:avLst/>
            </a:prstGeom>
          </p:spPr>
          <p:txBody>
            <a:bodyPr wrap="square">
              <a:spAutoFit/>
            </a:bodyPr>
            <a:lstStyle/>
            <a:p>
              <a:pPr algn="ctr"/>
              <a:r>
                <a:rPr lang="en-US" sz="2400" dirty="0">
                  <a:solidFill>
                    <a:schemeClr val="lt1"/>
                  </a:solidFill>
                  <a:latin typeface="Arial" panose="020B0604020202020204" pitchFamily="34" charset="0"/>
                  <a:cs typeface="Arial" panose="020B0604020202020204" pitchFamily="34" charset="0"/>
                </a:rPr>
                <a:t>Step 2</a:t>
              </a:r>
              <a:endParaRPr lang="en-US"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3961082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03920" cy="1066800"/>
          </a:xfrm>
        </p:spPr>
        <p:txBody>
          <a:bodyPr>
            <a:noAutofit/>
          </a:bodyPr>
          <a:lstStyle/>
          <a:p>
            <a:r>
              <a:rPr lang="en-US" dirty="0"/>
              <a:t>       Determine the Amount of Earned</a:t>
            </a:r>
            <a:br>
              <a:rPr lang="en-US" dirty="0"/>
            </a:br>
            <a:r>
              <a:rPr lang="en-US" dirty="0"/>
              <a:t>       Aid</a:t>
            </a:r>
          </a:p>
        </p:txBody>
      </p:sp>
      <p:graphicFrame>
        <p:nvGraphicFramePr>
          <p:cNvPr id="4" name="Content Placeholder 3"/>
          <p:cNvGraphicFramePr>
            <a:graphicFrameLocks noGrp="1"/>
          </p:cNvGraphicFramePr>
          <p:nvPr>
            <p:ph idx="1"/>
          </p:nvPr>
        </p:nvGraphicFramePr>
        <p:xfrm>
          <a:off x="338470" y="1600200"/>
          <a:ext cx="8382000" cy="1676400"/>
        </p:xfrm>
        <a:graphic>
          <a:graphicData uri="http://schemas.openxmlformats.org/drawingml/2006/table">
            <a:tbl>
              <a:tblPr firstRow="1" firstCol="1" bandRow="1">
                <a:tableStyleId>{5C22544A-7EE6-4342-B048-85BDC9FD1C3A}</a:tableStyleId>
              </a:tblPr>
              <a:tblGrid>
                <a:gridCol w="1745327">
                  <a:extLst>
                    <a:ext uri="{9D8B030D-6E8A-4147-A177-3AD203B41FA5}">
                      <a16:colId xmlns:a16="http://schemas.microsoft.com/office/drawing/2014/main" val="20000"/>
                    </a:ext>
                  </a:extLst>
                </a:gridCol>
                <a:gridCol w="687551">
                  <a:extLst>
                    <a:ext uri="{9D8B030D-6E8A-4147-A177-3AD203B41FA5}">
                      <a16:colId xmlns:a16="http://schemas.microsoft.com/office/drawing/2014/main" val="20001"/>
                    </a:ext>
                  </a:extLst>
                </a:gridCol>
                <a:gridCol w="2833808">
                  <a:extLst>
                    <a:ext uri="{9D8B030D-6E8A-4147-A177-3AD203B41FA5}">
                      <a16:colId xmlns:a16="http://schemas.microsoft.com/office/drawing/2014/main" val="20002"/>
                    </a:ext>
                  </a:extLst>
                </a:gridCol>
                <a:gridCol w="921287">
                  <a:extLst>
                    <a:ext uri="{9D8B030D-6E8A-4147-A177-3AD203B41FA5}">
                      <a16:colId xmlns:a16="http://schemas.microsoft.com/office/drawing/2014/main" val="20003"/>
                    </a:ext>
                  </a:extLst>
                </a:gridCol>
                <a:gridCol w="2194027">
                  <a:extLst>
                    <a:ext uri="{9D8B030D-6E8A-4147-A177-3AD203B41FA5}">
                      <a16:colId xmlns:a16="http://schemas.microsoft.com/office/drawing/2014/main" val="20004"/>
                    </a:ext>
                  </a:extLst>
                </a:gridCol>
              </a:tblGrid>
              <a:tr h="1676400">
                <a:tc>
                  <a:txBody>
                    <a:bodyPr/>
                    <a:lstStyle/>
                    <a:p>
                      <a:pPr marL="0" marR="0" algn="ctr">
                        <a:spcBef>
                          <a:spcPts val="0"/>
                        </a:spcBef>
                        <a:spcAft>
                          <a:spcPts val="0"/>
                        </a:spcAft>
                        <a:tabLst>
                          <a:tab pos="228600" algn="l"/>
                        </a:tabLst>
                      </a:pPr>
                      <a:r>
                        <a:rPr lang="en-US" sz="3200" dirty="0">
                          <a:effectLst/>
                          <a:latin typeface="Arial" panose="020B0604020202020204" pitchFamily="34" charset="0"/>
                          <a:cs typeface="Arial" panose="020B0604020202020204" pitchFamily="34" charset="0"/>
                        </a:rPr>
                        <a:t>Total aid</a:t>
                      </a:r>
                      <a:endParaRPr lang="en-US" sz="3200" dirty="0">
                        <a:effectLst/>
                        <a:latin typeface="Arial" panose="020B0604020202020204" pitchFamily="34" charset="0"/>
                        <a:ea typeface="Times New Roman"/>
                        <a:cs typeface="Arial" panose="020B0604020202020204" pitchFamily="34"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E7E26"/>
                    </a:solidFill>
                  </a:tcPr>
                </a:tc>
                <a:tc>
                  <a:txBody>
                    <a:bodyPr/>
                    <a:lstStyle/>
                    <a:p>
                      <a:pPr marL="0" marR="0" algn="ctr">
                        <a:spcBef>
                          <a:spcPts val="0"/>
                        </a:spcBef>
                        <a:spcAft>
                          <a:spcPts val="0"/>
                        </a:spcAft>
                        <a:tabLst>
                          <a:tab pos="228600" algn="l"/>
                        </a:tabLst>
                      </a:pPr>
                      <a:r>
                        <a:rPr lang="en-US" sz="3200" dirty="0">
                          <a:effectLst/>
                          <a:latin typeface="Arial" panose="020B0604020202020204" pitchFamily="34" charset="0"/>
                          <a:cs typeface="Arial" panose="020B0604020202020204" pitchFamily="34" charset="0"/>
                        </a:rPr>
                        <a:t>x</a:t>
                      </a:r>
                      <a:endParaRPr lang="en-US" sz="3200" dirty="0">
                        <a:effectLst/>
                        <a:latin typeface="Arial" panose="020B0604020202020204" pitchFamily="34" charset="0"/>
                        <a:ea typeface="Times New Roman"/>
                        <a:cs typeface="Arial" panose="020B0604020202020204" pitchFamily="34"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E7E26"/>
                    </a:solidFill>
                  </a:tcPr>
                </a:tc>
                <a:tc>
                  <a:txBody>
                    <a:bodyPr/>
                    <a:lstStyle/>
                    <a:p>
                      <a:pPr marL="0" marR="0" algn="ctr">
                        <a:spcBef>
                          <a:spcPts val="0"/>
                        </a:spcBef>
                        <a:spcAft>
                          <a:spcPts val="0"/>
                        </a:spcAft>
                        <a:tabLst>
                          <a:tab pos="228600" algn="l"/>
                        </a:tabLst>
                      </a:pPr>
                      <a:r>
                        <a:rPr lang="en-US" sz="3200" dirty="0">
                          <a:effectLst/>
                          <a:latin typeface="Arial" panose="020B0604020202020204" pitchFamily="34" charset="0"/>
                          <a:cs typeface="Arial" panose="020B0604020202020204" pitchFamily="34" charset="0"/>
                        </a:rPr>
                        <a:t>%    completed</a:t>
                      </a:r>
                      <a:endParaRPr lang="en-US" sz="3200" dirty="0">
                        <a:effectLst/>
                        <a:latin typeface="Arial" panose="020B0604020202020204" pitchFamily="34" charset="0"/>
                        <a:ea typeface="Times New Roman"/>
                        <a:cs typeface="Arial" panose="020B0604020202020204" pitchFamily="34"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E7E26"/>
                    </a:solidFill>
                  </a:tcPr>
                </a:tc>
                <a:tc>
                  <a:txBody>
                    <a:bodyPr/>
                    <a:lstStyle/>
                    <a:p>
                      <a:pPr marL="0" marR="0" algn="ctr">
                        <a:spcBef>
                          <a:spcPts val="0"/>
                        </a:spcBef>
                        <a:spcAft>
                          <a:spcPts val="0"/>
                        </a:spcAft>
                        <a:tabLst>
                          <a:tab pos="228600" algn="l"/>
                        </a:tabLst>
                      </a:pPr>
                      <a:r>
                        <a:rPr lang="en-US" sz="3200" dirty="0">
                          <a:effectLst/>
                          <a:latin typeface="Arial" panose="020B0604020202020204" pitchFamily="34" charset="0"/>
                          <a:cs typeface="Arial" panose="020B0604020202020204" pitchFamily="34" charset="0"/>
                        </a:rPr>
                        <a:t>=</a:t>
                      </a:r>
                      <a:endParaRPr lang="en-US" sz="3200" dirty="0">
                        <a:effectLst/>
                        <a:latin typeface="Arial" panose="020B0604020202020204" pitchFamily="34" charset="0"/>
                        <a:ea typeface="Times New Roman"/>
                        <a:cs typeface="Arial" panose="020B0604020202020204" pitchFamily="34"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E7E26"/>
                    </a:solidFill>
                  </a:tcPr>
                </a:tc>
                <a:tc>
                  <a:txBody>
                    <a:bodyPr/>
                    <a:lstStyle/>
                    <a:p>
                      <a:pPr marL="0" marR="0" algn="ctr">
                        <a:spcBef>
                          <a:spcPts val="0"/>
                        </a:spcBef>
                        <a:spcAft>
                          <a:spcPts val="0"/>
                        </a:spcAft>
                        <a:tabLst>
                          <a:tab pos="228600" algn="l"/>
                        </a:tabLst>
                      </a:pPr>
                      <a:r>
                        <a:rPr lang="en-US" sz="3200" dirty="0">
                          <a:effectLst/>
                          <a:latin typeface="Arial" panose="020B0604020202020204" pitchFamily="34" charset="0"/>
                          <a:cs typeface="Arial" panose="020B0604020202020204" pitchFamily="34" charset="0"/>
                        </a:rPr>
                        <a:t>Earned aid</a:t>
                      </a:r>
                      <a:endParaRPr lang="en-US" sz="3200" dirty="0">
                        <a:effectLst/>
                        <a:latin typeface="Arial" panose="020B0604020202020204" pitchFamily="34" charset="0"/>
                        <a:ea typeface="Times New Roman"/>
                        <a:cs typeface="Arial" panose="020B0604020202020204" pitchFamily="34"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E7E26"/>
                    </a:solidFill>
                  </a:tcPr>
                </a:tc>
                <a:extLst>
                  <a:ext uri="{0D108BD9-81ED-4DB2-BD59-A6C34878D82A}">
                    <a16:rowId xmlns:a16="http://schemas.microsoft.com/office/drawing/2014/main" val="10000"/>
                  </a:ext>
                </a:extLst>
              </a:tr>
            </a:tbl>
          </a:graphicData>
        </a:graphic>
      </p:graphicFrame>
      <p:sp>
        <p:nvSpPr>
          <p:cNvPr id="5" name="Oval 4"/>
          <p:cNvSpPr/>
          <p:nvPr/>
        </p:nvSpPr>
        <p:spPr>
          <a:xfrm>
            <a:off x="228600" y="152400"/>
            <a:ext cx="1066800" cy="1066800"/>
          </a:xfrm>
          <a:prstGeom prst="ellipse">
            <a:avLst/>
          </a:prstGeom>
          <a:solidFill>
            <a:srgbClr val="005B9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91440" rIns="0" rtlCol="0" anchor="ctr"/>
          <a:lstStyle/>
          <a:p>
            <a:pPr algn="ctr"/>
            <a:r>
              <a:rPr lang="en-US" sz="2400" dirty="0">
                <a:latin typeface="Arial" panose="020B0604020202020204" pitchFamily="34" charset="0"/>
                <a:cs typeface="Arial" panose="020B0604020202020204" pitchFamily="34" charset="0"/>
              </a:rPr>
              <a:t>Step 2</a:t>
            </a:r>
          </a:p>
        </p:txBody>
      </p:sp>
      <p:grpSp>
        <p:nvGrpSpPr>
          <p:cNvPr id="3" name="Group 2">
            <a:extLst>
              <a:ext uri="{FF2B5EF4-FFF2-40B4-BE49-F238E27FC236}">
                <a16:creationId xmlns:a16="http://schemas.microsoft.com/office/drawing/2014/main" id="{DACB25C4-AE1B-45D4-9332-0CB33ED9AEA5}"/>
              </a:ext>
            </a:extLst>
          </p:cNvPr>
          <p:cNvGrpSpPr/>
          <p:nvPr/>
        </p:nvGrpSpPr>
        <p:grpSpPr>
          <a:xfrm>
            <a:off x="2133600" y="3707319"/>
            <a:ext cx="4876800" cy="1717042"/>
            <a:chOff x="2362200" y="3939027"/>
            <a:chExt cx="3352800" cy="516324"/>
          </a:xfrm>
        </p:grpSpPr>
        <p:sp>
          <p:nvSpPr>
            <p:cNvPr id="10" name="Rectangle 9">
              <a:extLst>
                <a:ext uri="{FF2B5EF4-FFF2-40B4-BE49-F238E27FC236}">
                  <a16:creationId xmlns:a16="http://schemas.microsoft.com/office/drawing/2014/main" id="{877DB90A-C77B-4458-A3C1-39A8D7C3542A}"/>
                </a:ext>
              </a:extLst>
            </p:cNvPr>
            <p:cNvSpPr/>
            <p:nvPr/>
          </p:nvSpPr>
          <p:spPr>
            <a:xfrm>
              <a:off x="2362200" y="3939027"/>
              <a:ext cx="3352800" cy="513460"/>
            </a:xfrm>
            <a:prstGeom prst="rect">
              <a:avLst/>
            </a:prstGeom>
            <a:ln>
              <a:solidFill>
                <a:srgbClr val="DBE5F1">
                  <a:alpha val="89804"/>
                </a:srgbClr>
              </a:solidFill>
            </a:ln>
            <a:effectLst/>
            <a:scene3d>
              <a:camera prst="orthographicFront"/>
              <a:lightRig rig="flat" dir="t"/>
            </a:scene3d>
            <a:sp3d extrusionH="12700" prstMaterial="plastic"/>
          </p:spPr>
          <p:style>
            <a:lnRef idx="1">
              <a:scrgbClr r="0" g="0" b="0"/>
            </a:lnRef>
            <a:fillRef idx="1">
              <a:schemeClr val="accent1">
                <a:alpha val="90000"/>
                <a:tint val="40000"/>
                <a:hueOff val="0"/>
                <a:satOff val="0"/>
                <a:lumOff val="0"/>
                <a:alphaOff val="0"/>
              </a:schemeClr>
            </a:fillRef>
            <a:effectRef idx="2">
              <a:scrgbClr r="0" g="0" b="0"/>
            </a:effectRef>
            <a:fontRef idx="minor">
              <a:schemeClr val="dk1">
                <a:hueOff val="0"/>
                <a:satOff val="0"/>
                <a:lumOff val="0"/>
                <a:alphaOff val="0"/>
              </a:schemeClr>
            </a:fontRef>
          </p:style>
          <p:txBody>
            <a:bodyPr/>
            <a:lstStyle/>
            <a:p>
              <a:endParaRPr lang="en-US"/>
            </a:p>
          </p:txBody>
        </p:sp>
        <p:sp>
          <p:nvSpPr>
            <p:cNvPr id="11" name="TextBox 10">
              <a:extLst>
                <a:ext uri="{FF2B5EF4-FFF2-40B4-BE49-F238E27FC236}">
                  <a16:creationId xmlns:a16="http://schemas.microsoft.com/office/drawing/2014/main" id="{C1BF2679-02CF-4FCE-8F21-4B42891089DD}"/>
                </a:ext>
              </a:extLst>
            </p:cNvPr>
            <p:cNvSpPr txBox="1"/>
            <p:nvPr/>
          </p:nvSpPr>
          <p:spPr>
            <a:xfrm>
              <a:off x="2362200" y="3941891"/>
              <a:ext cx="3352800" cy="513460"/>
            </a:xfrm>
            <a:prstGeom prst="rect">
              <a:avLst/>
            </a:prstGeom>
            <a:solidFill>
              <a:srgbClr val="6DBE4B"/>
            </a:solidFill>
            <a:scene3d>
              <a:camera prst="orthographicFront"/>
              <a:lightRig rig="flat" dir="t"/>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2682" tIns="122682" rIns="163576" bIns="184023" numCol="1" spcCol="1270" anchor="t" anchorCtr="0">
              <a:noAutofit/>
            </a:bodyPr>
            <a:lstStyle/>
            <a:p>
              <a:pPr marL="0" lvl="1" algn="ctr" defTabSz="1022350">
                <a:lnSpc>
                  <a:spcPct val="90000"/>
                </a:lnSpc>
                <a:spcBef>
                  <a:spcPct val="0"/>
                </a:spcBef>
                <a:spcAft>
                  <a:spcPct val="15000"/>
                </a:spcAft>
              </a:pPr>
              <a:r>
                <a:rPr lang="en-US" sz="2300" kern="1200" dirty="0">
                  <a:latin typeface="Arial" panose="020B0604020202020204" pitchFamily="34" charset="0"/>
                  <a:cs typeface="Arial" panose="020B0604020202020204" pitchFamily="34" charset="0"/>
                </a:rPr>
                <a:t>Disbursed aid</a:t>
              </a:r>
            </a:p>
            <a:p>
              <a:pPr marL="0" lvl="1" algn="ctr" defTabSz="1022350">
                <a:lnSpc>
                  <a:spcPct val="90000"/>
                </a:lnSpc>
                <a:spcBef>
                  <a:spcPct val="0"/>
                </a:spcBef>
                <a:spcAft>
                  <a:spcPct val="15000"/>
                </a:spcAft>
              </a:pPr>
              <a:endParaRPr lang="en-US" sz="2300" dirty="0">
                <a:latin typeface="Arial" panose="020B0604020202020204" pitchFamily="34" charset="0"/>
                <a:cs typeface="Arial" panose="020B0604020202020204" pitchFamily="34" charset="0"/>
              </a:endParaRPr>
            </a:p>
            <a:p>
              <a:pPr marL="0" lvl="1" algn="ctr" defTabSz="1022350">
                <a:lnSpc>
                  <a:spcPct val="90000"/>
                </a:lnSpc>
                <a:spcBef>
                  <a:spcPct val="0"/>
                </a:spcBef>
                <a:spcAft>
                  <a:spcPct val="15000"/>
                </a:spcAft>
              </a:pPr>
              <a:endParaRPr lang="en-US" sz="2300" kern="1200" dirty="0">
                <a:latin typeface="Arial" panose="020B0604020202020204" pitchFamily="34" charset="0"/>
                <a:cs typeface="Arial" panose="020B0604020202020204" pitchFamily="34" charset="0"/>
              </a:endParaRPr>
            </a:p>
            <a:p>
              <a:pPr marL="0" lvl="1" algn="ctr" defTabSz="1022350">
                <a:lnSpc>
                  <a:spcPct val="90000"/>
                </a:lnSpc>
                <a:spcBef>
                  <a:spcPct val="0"/>
                </a:spcBef>
                <a:spcAft>
                  <a:spcPct val="15000"/>
                </a:spcAft>
              </a:pPr>
              <a:r>
                <a:rPr lang="en-US" sz="2300" dirty="0">
                  <a:latin typeface="Arial" panose="020B0604020202020204" pitchFamily="34" charset="0"/>
                  <a:cs typeface="Arial" panose="020B0604020202020204" pitchFamily="34" charset="0"/>
                </a:rPr>
                <a:t>Aid that could have been disbursed</a:t>
              </a:r>
            </a:p>
            <a:p>
              <a:pPr marL="0" lvl="1" algn="ctr" defTabSz="1022350">
                <a:lnSpc>
                  <a:spcPct val="90000"/>
                </a:lnSpc>
                <a:spcBef>
                  <a:spcPct val="0"/>
                </a:spcBef>
                <a:spcAft>
                  <a:spcPct val="15000"/>
                </a:spcAft>
              </a:pPr>
              <a:endParaRPr lang="en-US" sz="2300" kern="1200" dirty="0">
                <a:latin typeface="Arial" panose="020B0604020202020204" pitchFamily="34" charset="0"/>
                <a:cs typeface="Arial" panose="020B0604020202020204" pitchFamily="34" charset="0"/>
              </a:endParaRPr>
            </a:p>
          </p:txBody>
        </p:sp>
      </p:grpSp>
      <p:sp>
        <p:nvSpPr>
          <p:cNvPr id="15" name="Cross 14">
            <a:extLst>
              <a:ext uri="{FF2B5EF4-FFF2-40B4-BE49-F238E27FC236}">
                <a16:creationId xmlns:a16="http://schemas.microsoft.com/office/drawing/2014/main" id="{88B02F5A-A3A0-45B6-B7B5-CFAE0DB99B12}"/>
              </a:ext>
            </a:extLst>
          </p:cNvPr>
          <p:cNvSpPr/>
          <p:nvPr/>
        </p:nvSpPr>
        <p:spPr>
          <a:xfrm>
            <a:off x="4381500" y="4387919"/>
            <a:ext cx="381000" cy="361060"/>
          </a:xfrm>
          <a:prstGeom prst="plus">
            <a:avLst>
              <a:gd name="adj" fmla="val 3603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016CA9B4-5ED1-45B6-86E4-FBD5F3CB7488}"/>
              </a:ext>
            </a:extLst>
          </p:cNvPr>
          <p:cNvSpPr/>
          <p:nvPr/>
        </p:nvSpPr>
        <p:spPr>
          <a:xfrm>
            <a:off x="233030" y="5638800"/>
            <a:ext cx="8529970" cy="338554"/>
          </a:xfrm>
          <a:prstGeom prst="rect">
            <a:avLst/>
          </a:prstGeom>
        </p:spPr>
        <p:txBody>
          <a:bodyPr wrap="square">
            <a:spAutoFit/>
          </a:bodyPr>
          <a:lstStyle/>
          <a:p>
            <a:pPr marL="114300" indent="0"/>
            <a:r>
              <a:rPr lang="en-US" sz="1600" b="1" dirty="0">
                <a:latin typeface="Arial" panose="020B0604020202020204" pitchFamily="34" charset="0"/>
                <a:cs typeface="Arial" panose="020B0604020202020204" pitchFamily="34" charset="0"/>
              </a:rPr>
              <a:t>Note</a:t>
            </a:r>
            <a:r>
              <a:rPr lang="en-US" sz="1600" dirty="0">
                <a:latin typeface="Arial" panose="020B0604020202020204" pitchFamily="34" charset="0"/>
                <a:cs typeface="Arial" panose="020B0604020202020204" pitchFamily="34" charset="0"/>
              </a:rPr>
              <a:t>: The amount earned should be rounded to the nearest penny</a:t>
            </a:r>
          </a:p>
        </p:txBody>
      </p:sp>
      <p:sp>
        <p:nvSpPr>
          <p:cNvPr id="8" name="Bent-Up Arrow 7">
            <a:extLst>
              <a:ext uri="{FF2B5EF4-FFF2-40B4-BE49-F238E27FC236}">
                <a16:creationId xmlns:a16="http://schemas.microsoft.com/office/drawing/2014/main" id="{AEA544CE-9C3F-21D7-957A-2B6540BBEC6D}"/>
              </a:ext>
            </a:extLst>
          </p:cNvPr>
          <p:cNvSpPr/>
          <p:nvPr/>
        </p:nvSpPr>
        <p:spPr>
          <a:xfrm flipH="1">
            <a:off x="914400" y="3289249"/>
            <a:ext cx="1188720" cy="1554480"/>
          </a:xfrm>
          <a:prstGeom prst="bentUpArrow">
            <a:avLst/>
          </a:prstGeom>
          <a:solidFill>
            <a:srgbClr val="005B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573577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Disbursed Aid and Aid That Could Have Been Disbursed</a:t>
            </a:r>
          </a:p>
        </p:txBody>
      </p:sp>
      <p:sp>
        <p:nvSpPr>
          <p:cNvPr id="5" name="Content Placeholder 4"/>
          <p:cNvSpPr>
            <a:spLocks noGrp="1"/>
          </p:cNvSpPr>
          <p:nvPr>
            <p:ph idx="1"/>
          </p:nvPr>
        </p:nvSpPr>
        <p:spPr/>
        <p:txBody>
          <a:bodyPr>
            <a:normAutofit/>
          </a:bodyPr>
          <a:lstStyle/>
          <a:p>
            <a:r>
              <a:rPr lang="en-US" dirty="0"/>
              <a:t>Both used in the R2T4 calculation as a snapshot of student eligibility</a:t>
            </a:r>
          </a:p>
          <a:p>
            <a:r>
              <a:rPr lang="en-US" dirty="0"/>
              <a:t>Aid that could have been disbursed is undisbursed aid for which student is eligible</a:t>
            </a:r>
          </a:p>
          <a:p>
            <a:pPr lvl="1"/>
            <a:r>
              <a:rPr lang="en-US" dirty="0"/>
              <a:t>Inadvertent late disbursements made before school was aware of student’s withdrawal</a:t>
            </a:r>
          </a:p>
          <a:p>
            <a:pPr lvl="1"/>
            <a:r>
              <a:rPr lang="en-US" dirty="0"/>
              <a:t>Funds the school cannot disburse</a:t>
            </a:r>
          </a:p>
          <a:p>
            <a:endParaRPr lang="en-US" dirty="0"/>
          </a:p>
        </p:txBody>
      </p:sp>
    </p:spTree>
    <p:extLst>
      <p:ext uri="{BB962C8B-B14F-4D97-AF65-F5344CB8AC3E}">
        <p14:creationId xmlns:p14="http://schemas.microsoft.com/office/powerpoint/2010/main" val="9498581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03920" cy="1066800"/>
          </a:xfrm>
        </p:spPr>
        <p:txBody>
          <a:bodyPr>
            <a:noAutofit/>
          </a:bodyPr>
          <a:lstStyle/>
          <a:p>
            <a:r>
              <a:rPr lang="en-US" dirty="0"/>
              <a:t>Example</a:t>
            </a:r>
          </a:p>
        </p:txBody>
      </p:sp>
      <p:sp>
        <p:nvSpPr>
          <p:cNvPr id="10" name="TextBox 9">
            <a:extLst>
              <a:ext uri="{FF2B5EF4-FFF2-40B4-BE49-F238E27FC236}">
                <a16:creationId xmlns:a16="http://schemas.microsoft.com/office/drawing/2014/main" id="{ED69A82D-94BF-4417-8C40-B41596A403E3}"/>
              </a:ext>
            </a:extLst>
          </p:cNvPr>
          <p:cNvSpPr txBox="1"/>
          <p:nvPr/>
        </p:nvSpPr>
        <p:spPr>
          <a:xfrm>
            <a:off x="304800" y="1113452"/>
            <a:ext cx="8349344" cy="5493812"/>
          </a:xfrm>
          <a:prstGeom prst="rect">
            <a:avLst/>
          </a:prstGeom>
          <a:noFill/>
        </p:spPr>
        <p:txBody>
          <a:bodyPr wrap="square" rtlCol="0">
            <a:spAutoFit/>
          </a:bodyPr>
          <a:lstStyle/>
          <a:p>
            <a:r>
              <a:rPr lang="en-US" sz="2100" dirty="0">
                <a:latin typeface="Arial" panose="020B0604020202020204" pitchFamily="34" charset="0"/>
                <a:cs typeface="Arial" panose="020B0604020202020204" pitchFamily="34" charset="0"/>
              </a:rPr>
              <a:t>John is enrolled at Brightside College for the spring semester, which begins on January 17 and ends of May 5. Brightside has a nine-day scheduled break in March. At the beginning of the semester, the school disbursed $3,247.50 in Federal Pell Grant</a:t>
            </a:r>
            <a:r>
              <a:rPr lang="en-US" sz="2100" baseline="30000" dirty="0">
                <a:latin typeface="Arial" panose="020B0604020202020204" pitchFamily="34" charset="0"/>
                <a:cs typeface="Arial" panose="020B0604020202020204" pitchFamily="34" charset="0"/>
              </a:rPr>
              <a:t>*</a:t>
            </a:r>
            <a:r>
              <a:rPr lang="en-US" sz="2100" dirty="0">
                <a:latin typeface="Arial" panose="020B0604020202020204" pitchFamily="34" charset="0"/>
                <a:cs typeface="Arial" panose="020B0604020202020204" pitchFamily="34" charset="0"/>
              </a:rPr>
              <a:t> and $1,000 FSEOG to his student ledger account. He has no undisbursed aid on February 10 when he begins the official withdrawal process. </a:t>
            </a:r>
          </a:p>
          <a:p>
            <a:endParaRPr lang="en-US" sz="2100" dirty="0">
              <a:latin typeface="Arial" panose="020B0604020202020204" pitchFamily="34" charset="0"/>
              <a:cs typeface="Arial" panose="020B0604020202020204" pitchFamily="34" charset="0"/>
            </a:endParaRPr>
          </a:p>
          <a:p>
            <a:r>
              <a:rPr lang="en-US" sz="2100" dirty="0">
                <a:latin typeface="Arial" panose="020B0604020202020204" pitchFamily="34" charset="0"/>
                <a:cs typeface="Arial" panose="020B0604020202020204" pitchFamily="34" charset="0"/>
              </a:rPr>
              <a:t>The school determines he completed 25 percent of the payment period, earning 25 percent of his Title IV aid.</a:t>
            </a:r>
          </a:p>
          <a:p>
            <a:endParaRPr lang="en-US" sz="2100" dirty="0">
              <a:latin typeface="Arial" panose="020B0604020202020204" pitchFamily="34" charset="0"/>
              <a:cs typeface="Arial" panose="020B0604020202020204" pitchFamily="34" charset="0"/>
            </a:endParaRPr>
          </a:p>
          <a:p>
            <a:endParaRPr lang="en-US" sz="2100" dirty="0">
              <a:latin typeface="Arial" panose="020B0604020202020204" pitchFamily="34" charset="0"/>
              <a:cs typeface="Arial" panose="020B0604020202020204" pitchFamily="34" charset="0"/>
            </a:endParaRPr>
          </a:p>
          <a:p>
            <a:endParaRPr lang="en-US" sz="2100" dirty="0">
              <a:latin typeface="Arial" panose="020B0604020202020204" pitchFamily="34" charset="0"/>
              <a:cs typeface="Arial" panose="020B0604020202020204" pitchFamily="34" charset="0"/>
            </a:endParaRPr>
          </a:p>
          <a:p>
            <a:endParaRPr lang="en-US" sz="2100" dirty="0">
              <a:latin typeface="Arial" panose="020B0604020202020204" pitchFamily="34" charset="0"/>
              <a:cs typeface="Arial" panose="020B0604020202020204" pitchFamily="34" charset="0"/>
            </a:endParaRPr>
          </a:p>
          <a:p>
            <a:endParaRPr lang="en-US" sz="2100" dirty="0">
              <a:latin typeface="Arial" panose="020B0604020202020204" pitchFamily="34" charset="0"/>
              <a:cs typeface="Arial" panose="020B0604020202020204" pitchFamily="34" charset="0"/>
            </a:endParaRPr>
          </a:p>
          <a:p>
            <a:pPr marL="111125" marR="0" lvl="0" indent="0" algn="l" defTabSz="914400" rtl="0" eaLnBrk="1" fontAlgn="auto" latinLnBrk="0" hangingPunct="1">
              <a:lnSpc>
                <a:spcPct val="100000"/>
              </a:lnSpc>
              <a:spcBef>
                <a:spcPts val="0"/>
              </a:spcBef>
              <a:spcAft>
                <a:spcPts val="0"/>
              </a:spcAft>
              <a:buClrTx/>
              <a:buSzTx/>
              <a:buFontTx/>
              <a:buNone/>
              <a:tabLst/>
              <a:defRPr/>
            </a:pPr>
            <a:r>
              <a:rPr lang="en-US" sz="1000" i="1" dirty="0">
                <a:effectLst/>
                <a:latin typeface="Arial" panose="020B0604020202020204" pitchFamily="34" charset="0"/>
                <a:ea typeface="Calibri" panose="020F0502020204030204" pitchFamily="34" charset="0"/>
                <a:cs typeface="Arial" panose="020B0604020202020204" pitchFamily="34" charset="0"/>
              </a:rPr>
              <a:t>*</a:t>
            </a:r>
            <a:r>
              <a:rPr kumimoji="0" lang="en-US" sz="12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Amount listed is for training purposes and may not correspond to the actual amount the student is eligible for according to the most recent maximum and/or minimum Pell for the award year represented. </a:t>
            </a:r>
          </a:p>
          <a:p>
            <a:endParaRPr lang="en-US" sz="2100" dirty="0">
              <a:latin typeface="Arial" panose="020B0604020202020204" pitchFamily="34" charset="0"/>
              <a:cs typeface="Arial" panose="020B0604020202020204" pitchFamily="34" charset="0"/>
            </a:endParaRPr>
          </a:p>
        </p:txBody>
      </p:sp>
      <p:graphicFrame>
        <p:nvGraphicFramePr>
          <p:cNvPr id="13" name="Table 12">
            <a:extLst>
              <a:ext uri="{FF2B5EF4-FFF2-40B4-BE49-F238E27FC236}">
                <a16:creationId xmlns:a16="http://schemas.microsoft.com/office/drawing/2014/main" id="{94FDE527-CE9F-4CE1-87A0-14D7E0F5DBFE}"/>
              </a:ext>
            </a:extLst>
          </p:cNvPr>
          <p:cNvGraphicFramePr>
            <a:graphicFrameLocks noGrp="1"/>
          </p:cNvGraphicFramePr>
          <p:nvPr>
            <p:extLst>
              <p:ext uri="{D42A27DB-BD31-4B8C-83A1-F6EECF244321}">
                <p14:modId xmlns:p14="http://schemas.microsoft.com/office/powerpoint/2010/main" val="2078145202"/>
              </p:ext>
            </p:extLst>
          </p:nvPr>
        </p:nvGraphicFramePr>
        <p:xfrm>
          <a:off x="489856" y="4114800"/>
          <a:ext cx="8349344" cy="1539136"/>
        </p:xfrm>
        <a:graphic>
          <a:graphicData uri="http://schemas.openxmlformats.org/drawingml/2006/table">
            <a:tbl>
              <a:tblPr firstRow="1" bandRow="1">
                <a:tableStyleId>{5C22544A-7EE6-4342-B048-85BDC9FD1C3A}</a:tableStyleId>
              </a:tblPr>
              <a:tblGrid>
                <a:gridCol w="1751922">
                  <a:extLst>
                    <a:ext uri="{9D8B030D-6E8A-4147-A177-3AD203B41FA5}">
                      <a16:colId xmlns:a16="http://schemas.microsoft.com/office/drawing/2014/main" val="517761343"/>
                    </a:ext>
                  </a:extLst>
                </a:gridCol>
                <a:gridCol w="577622">
                  <a:extLst>
                    <a:ext uri="{9D8B030D-6E8A-4147-A177-3AD203B41FA5}">
                      <a16:colId xmlns:a16="http://schemas.microsoft.com/office/drawing/2014/main" val="674330434"/>
                    </a:ext>
                  </a:extLst>
                </a:gridCol>
                <a:gridCol w="1981200">
                  <a:extLst>
                    <a:ext uri="{9D8B030D-6E8A-4147-A177-3AD203B41FA5}">
                      <a16:colId xmlns:a16="http://schemas.microsoft.com/office/drawing/2014/main" val="2097171414"/>
                    </a:ext>
                  </a:extLst>
                </a:gridCol>
                <a:gridCol w="533400">
                  <a:extLst>
                    <a:ext uri="{9D8B030D-6E8A-4147-A177-3AD203B41FA5}">
                      <a16:colId xmlns:a16="http://schemas.microsoft.com/office/drawing/2014/main" val="762360064"/>
                    </a:ext>
                  </a:extLst>
                </a:gridCol>
                <a:gridCol w="1371600">
                  <a:extLst>
                    <a:ext uri="{9D8B030D-6E8A-4147-A177-3AD203B41FA5}">
                      <a16:colId xmlns:a16="http://schemas.microsoft.com/office/drawing/2014/main" val="3993796715"/>
                    </a:ext>
                  </a:extLst>
                </a:gridCol>
                <a:gridCol w="304800">
                  <a:extLst>
                    <a:ext uri="{9D8B030D-6E8A-4147-A177-3AD203B41FA5}">
                      <a16:colId xmlns:a16="http://schemas.microsoft.com/office/drawing/2014/main" val="2069384245"/>
                    </a:ext>
                  </a:extLst>
                </a:gridCol>
                <a:gridCol w="1828800">
                  <a:extLst>
                    <a:ext uri="{9D8B030D-6E8A-4147-A177-3AD203B41FA5}">
                      <a16:colId xmlns:a16="http://schemas.microsoft.com/office/drawing/2014/main" val="64329508"/>
                    </a:ext>
                  </a:extLst>
                </a:gridCol>
              </a:tblGrid>
              <a:tr h="400050">
                <a:tc gridSpan="7">
                  <a:txBody>
                    <a:bodyPr/>
                    <a:lstStyle/>
                    <a:p>
                      <a:r>
                        <a:rPr lang="en-US" dirty="0">
                          <a:latin typeface="Arial" panose="020B0604020202020204" pitchFamily="34" charset="0"/>
                          <a:cs typeface="Arial" panose="020B0604020202020204" pitchFamily="34" charset="0"/>
                        </a:rPr>
                        <a:t>Earned Aid</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84317531"/>
                  </a:ext>
                </a:extLst>
              </a:tr>
              <a:tr h="514350">
                <a:tc>
                  <a:txBody>
                    <a:bodyPr/>
                    <a:lstStyle/>
                    <a:p>
                      <a:r>
                        <a:rPr lang="en-US" sz="2400" b="1" dirty="0">
                          <a:latin typeface="Arial" panose="020B0604020202020204" pitchFamily="34" charset="0"/>
                          <a:cs typeface="Arial" panose="020B0604020202020204" pitchFamily="34" charset="0"/>
                        </a:rPr>
                        <a:t>$________</a:t>
                      </a:r>
                    </a:p>
                  </a:txBody>
                  <a:tcPr>
                    <a:lnR w="9525" cap="flat" cmpd="sng" algn="ctr">
                      <a:noFill/>
                      <a:prstDash val="solid"/>
                      <a:round/>
                      <a:headEnd type="none" w="med" len="med"/>
                      <a:tailEnd type="none" w="med" len="med"/>
                    </a:lnR>
                    <a:lnB w="9525" cap="flat" cmpd="sng" algn="ctr">
                      <a:noFill/>
                      <a:prstDash val="solid"/>
                      <a:round/>
                      <a:headEnd type="none" w="med" len="med"/>
                      <a:tailEnd type="none" w="med" len="med"/>
                    </a:lnB>
                  </a:tcPr>
                </a:tc>
                <a:tc>
                  <a:txBody>
                    <a:bodyPr/>
                    <a:lstStyle/>
                    <a:p>
                      <a:pPr algn="ctr"/>
                      <a:r>
                        <a:rPr lang="en-US" sz="2400" b="0" dirty="0">
                          <a:latin typeface="Arial" panose="020B0604020202020204" pitchFamily="34" charset="0"/>
                          <a:cs typeface="Arial" panose="020B0604020202020204" pitchFamily="34" charset="0"/>
                        </a:rPr>
                        <a:t>+</a:t>
                      </a:r>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B w="9525" cap="flat" cmpd="sng" algn="ctr">
                      <a:noFill/>
                      <a:prstDash val="solid"/>
                      <a:round/>
                      <a:headEnd type="none" w="med" len="med"/>
                      <a:tailEnd type="none" w="med" len="med"/>
                    </a:lnB>
                  </a:tcPr>
                </a:tc>
                <a:tc>
                  <a:txBody>
                    <a:bodyPr/>
                    <a:lstStyle/>
                    <a:p>
                      <a:r>
                        <a:rPr lang="en-US" sz="2400" b="1" dirty="0">
                          <a:latin typeface="Arial" panose="020B0604020202020204" pitchFamily="34" charset="0"/>
                          <a:cs typeface="Arial" panose="020B0604020202020204" pitchFamily="34" charset="0"/>
                        </a:rPr>
                        <a:t> $________</a:t>
                      </a:r>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B w="9525" cap="flat" cmpd="sng" algn="ctr">
                      <a:noFill/>
                      <a:prstDash val="solid"/>
                      <a:round/>
                      <a:headEnd type="none" w="med" len="med"/>
                      <a:tailEnd type="none" w="med" len="med"/>
                    </a:lnB>
                  </a:tcPr>
                </a:tc>
                <a:tc>
                  <a:txBody>
                    <a:bodyPr/>
                    <a:lstStyle/>
                    <a:p>
                      <a:pPr algn="ctr"/>
                      <a:r>
                        <a:rPr lang="en-US" sz="2400" b="0" dirty="0">
                          <a:latin typeface="Arial" panose="020B0604020202020204" pitchFamily="34" charset="0"/>
                          <a:cs typeface="Arial" panose="020B0604020202020204" pitchFamily="34" charset="0"/>
                        </a:rPr>
                        <a:t>x</a:t>
                      </a:r>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B w="9525" cap="flat" cmpd="sng" algn="ctr">
                      <a:noFill/>
                      <a:prstDash val="solid"/>
                      <a:round/>
                      <a:headEnd type="none" w="med" len="med"/>
                      <a:tailEnd type="none" w="med" len="med"/>
                    </a:lnB>
                  </a:tcPr>
                </a:tc>
                <a:tc>
                  <a:txBody>
                    <a:bodyPr/>
                    <a:lstStyle/>
                    <a:p>
                      <a:r>
                        <a:rPr lang="en-US" sz="2400" b="1" dirty="0">
                          <a:latin typeface="Arial" panose="020B0604020202020204" pitchFamily="34" charset="0"/>
                          <a:cs typeface="Arial" panose="020B0604020202020204" pitchFamily="34" charset="0"/>
                        </a:rPr>
                        <a:t>_____%</a:t>
                      </a:r>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B w="9525" cap="flat" cmpd="sng" algn="ctr">
                      <a:noFill/>
                      <a:prstDash val="solid"/>
                      <a:round/>
                      <a:headEnd type="none" w="med" len="med"/>
                      <a:tailEnd type="none" w="med" len="med"/>
                    </a:lnB>
                  </a:tcPr>
                </a:tc>
                <a:tc>
                  <a:txBody>
                    <a:bodyPr/>
                    <a:lstStyle/>
                    <a:p>
                      <a:r>
                        <a:rPr lang="en-US" sz="2400" b="0" dirty="0">
                          <a:latin typeface="Arial" panose="020B0604020202020204" pitchFamily="34" charset="0"/>
                          <a:cs typeface="Arial" panose="020B0604020202020204" pitchFamily="34" charset="0"/>
                        </a:rPr>
                        <a:t>=</a:t>
                      </a:r>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B w="9525" cap="flat" cmpd="sng" algn="ctr">
                      <a:noFill/>
                      <a:prstDash val="solid"/>
                      <a:round/>
                      <a:headEnd type="none" w="med" len="med"/>
                      <a:tailEnd type="none" w="med" len="med"/>
                    </a:lnB>
                  </a:tcPr>
                </a:tc>
                <a:tc>
                  <a:txBody>
                    <a:bodyPr/>
                    <a:lstStyle/>
                    <a:p>
                      <a:r>
                        <a:rPr lang="en-US" sz="2400" b="1" dirty="0">
                          <a:latin typeface="Arial" panose="020B0604020202020204" pitchFamily="34" charset="0"/>
                          <a:cs typeface="Arial" panose="020B0604020202020204" pitchFamily="34" charset="0"/>
                        </a:rPr>
                        <a:t>$________</a:t>
                      </a:r>
                    </a:p>
                  </a:txBody>
                  <a:tcPr>
                    <a:lnL w="9525" cap="flat" cmpd="sng" algn="ctr">
                      <a:noFill/>
                      <a:prstDash val="solid"/>
                      <a:round/>
                      <a:headEnd type="none" w="med" len="med"/>
                      <a:tailEnd type="none" w="med" len="med"/>
                    </a:lnL>
                    <a:lnB w="9525" cap="flat" cmpd="sng" algn="ctr">
                      <a:noFill/>
                      <a:prstDash val="solid"/>
                      <a:round/>
                      <a:headEnd type="none" w="med" len="med"/>
                      <a:tailEnd type="none" w="med" len="med"/>
                    </a:lnB>
                  </a:tcPr>
                </a:tc>
                <a:extLst>
                  <a:ext uri="{0D108BD9-81ED-4DB2-BD59-A6C34878D82A}">
                    <a16:rowId xmlns:a16="http://schemas.microsoft.com/office/drawing/2014/main" val="444134912"/>
                  </a:ext>
                </a:extLst>
              </a:tr>
              <a:tr h="624736">
                <a:tc>
                  <a:txBody>
                    <a:bodyPr/>
                    <a:lstStyle/>
                    <a:p>
                      <a:pPr algn="ctr"/>
                      <a:r>
                        <a:rPr lang="en-US" sz="1600" dirty="0">
                          <a:latin typeface="Arial" panose="020B0604020202020204" pitchFamily="34" charset="0"/>
                          <a:cs typeface="Arial" panose="020B0604020202020204" pitchFamily="34" charset="0"/>
                        </a:rPr>
                        <a:t> </a:t>
                      </a:r>
                      <a:r>
                        <a:rPr lang="en-US" sz="1500" dirty="0">
                          <a:latin typeface="Arial" panose="020B0604020202020204" pitchFamily="34" charset="0"/>
                          <a:cs typeface="Arial" panose="020B0604020202020204" pitchFamily="34" charset="0"/>
                        </a:rPr>
                        <a:t>Disbursed aid</a:t>
                      </a:r>
                    </a:p>
                  </a:txBody>
                  <a:tcPr>
                    <a:lnR w="9525" cap="flat" cmpd="sng" algn="ctr">
                      <a:noFill/>
                      <a:prstDash val="solid"/>
                      <a:round/>
                      <a:headEnd type="none" w="med" len="med"/>
                      <a:tailEnd type="none" w="med" len="med"/>
                    </a:lnR>
                    <a:lnT w="9525" cap="flat" cmpd="sng" algn="ctr">
                      <a:noFill/>
                      <a:prstDash val="solid"/>
                      <a:round/>
                      <a:headEnd type="none" w="med" len="med"/>
                      <a:tailEnd type="none" w="med" len="med"/>
                    </a:lnT>
                    <a:solidFill>
                      <a:srgbClr val="D0D8E8"/>
                    </a:solidFill>
                  </a:tcPr>
                </a:tc>
                <a:tc>
                  <a:txBody>
                    <a:bodyPr/>
                    <a:lstStyle/>
                    <a:p>
                      <a:pPr algn="ctr"/>
                      <a:endParaRPr lang="en-US" sz="1600" dirty="0">
                        <a:latin typeface="Arial" panose="020B0604020202020204" pitchFamily="34" charset="0"/>
                        <a:cs typeface="Arial" panose="020B0604020202020204" pitchFamily="34" charset="0"/>
                      </a:endParaRPr>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solidFill>
                      <a:srgbClr val="D0D8E8"/>
                    </a:solidFill>
                  </a:tcPr>
                </a:tc>
                <a:tc>
                  <a:txBody>
                    <a:bodyPr/>
                    <a:lstStyle/>
                    <a:p>
                      <a:pPr algn="ctr">
                        <a:spcAft>
                          <a:spcPts val="600"/>
                        </a:spcAft>
                      </a:pPr>
                      <a:r>
                        <a:rPr lang="en-US" sz="1500" dirty="0">
                          <a:latin typeface="Arial" panose="020B0604020202020204" pitchFamily="34" charset="0"/>
                          <a:cs typeface="Arial" panose="020B0604020202020204" pitchFamily="34" charset="0"/>
                        </a:rPr>
                        <a:t>Aid that could have been disbursed</a:t>
                      </a:r>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solidFill>
                      <a:srgbClr val="D0D8E8"/>
                    </a:solidFill>
                  </a:tcPr>
                </a:tc>
                <a:tc>
                  <a:txBody>
                    <a:bodyPr/>
                    <a:lstStyle/>
                    <a:p>
                      <a:pPr algn="ctr"/>
                      <a:endParaRPr lang="en-US" sz="1600" dirty="0">
                        <a:latin typeface="Arial" panose="020B0604020202020204" pitchFamily="34" charset="0"/>
                        <a:cs typeface="Arial" panose="020B0604020202020204" pitchFamily="34" charset="0"/>
                      </a:endParaRPr>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solidFill>
                      <a:srgbClr val="D0D8E8"/>
                    </a:solidFill>
                  </a:tcPr>
                </a:tc>
                <a:tc>
                  <a:txBody>
                    <a:bodyPr/>
                    <a:lstStyle/>
                    <a:p>
                      <a:pPr algn="ctr"/>
                      <a:r>
                        <a:rPr lang="en-US" sz="1500" dirty="0">
                          <a:latin typeface="Arial" panose="020B0604020202020204" pitchFamily="34" charset="0"/>
                          <a:cs typeface="Arial" panose="020B0604020202020204" pitchFamily="34" charset="0"/>
                        </a:rPr>
                        <a:t>Percentage completed</a:t>
                      </a:r>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solidFill>
                      <a:srgbClr val="D0D8E8"/>
                    </a:solidFill>
                  </a:tcPr>
                </a:tc>
                <a:tc>
                  <a:txBody>
                    <a:bodyPr/>
                    <a:lstStyle/>
                    <a:p>
                      <a:pPr algn="ctr"/>
                      <a:endParaRPr lang="en-US" sz="1600">
                        <a:latin typeface="Arial" panose="020B0604020202020204" pitchFamily="34" charset="0"/>
                        <a:cs typeface="Arial" panose="020B0604020202020204" pitchFamily="34" charset="0"/>
                      </a:endParaRPr>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solidFill>
                      <a:srgbClr val="D0D8E8"/>
                    </a:solidFill>
                  </a:tcPr>
                </a:tc>
                <a:tc>
                  <a:txBody>
                    <a:bodyPr/>
                    <a:lstStyle/>
                    <a:p>
                      <a:pPr algn="ctr"/>
                      <a:r>
                        <a:rPr lang="en-US" sz="1500" dirty="0">
                          <a:latin typeface="Arial" panose="020B0604020202020204" pitchFamily="34" charset="0"/>
                          <a:cs typeface="Arial" panose="020B0604020202020204" pitchFamily="34" charset="0"/>
                        </a:rPr>
                        <a:t>Earned aid</a:t>
                      </a:r>
                    </a:p>
                  </a:txBody>
                  <a:tcPr>
                    <a:lnL w="9525" cap="flat" cmpd="sng" algn="ctr">
                      <a:noFill/>
                      <a:prstDash val="solid"/>
                      <a:round/>
                      <a:headEnd type="none" w="med" len="med"/>
                      <a:tailEnd type="none" w="med" len="med"/>
                    </a:lnL>
                    <a:lnT w="9525" cap="flat" cmpd="sng" algn="ctr">
                      <a:noFill/>
                      <a:prstDash val="solid"/>
                      <a:round/>
                      <a:headEnd type="none" w="med" len="med"/>
                      <a:tailEnd type="none" w="med" len="med"/>
                    </a:lnT>
                    <a:solidFill>
                      <a:srgbClr val="D0D8E8"/>
                    </a:solidFill>
                  </a:tcPr>
                </a:tc>
                <a:extLst>
                  <a:ext uri="{0D108BD9-81ED-4DB2-BD59-A6C34878D82A}">
                    <a16:rowId xmlns:a16="http://schemas.microsoft.com/office/drawing/2014/main" val="3023416406"/>
                  </a:ext>
                </a:extLst>
              </a:tr>
            </a:tbl>
          </a:graphicData>
        </a:graphic>
      </p:graphicFrame>
      <p:sp>
        <p:nvSpPr>
          <p:cNvPr id="17" name="Rectangle 16">
            <a:extLst>
              <a:ext uri="{FF2B5EF4-FFF2-40B4-BE49-F238E27FC236}">
                <a16:creationId xmlns:a16="http://schemas.microsoft.com/office/drawing/2014/main" id="{E845715D-8D85-49D8-A27B-3BACB26DB157}"/>
              </a:ext>
            </a:extLst>
          </p:cNvPr>
          <p:cNvSpPr/>
          <p:nvPr/>
        </p:nvSpPr>
        <p:spPr>
          <a:xfrm>
            <a:off x="3505200" y="4491335"/>
            <a:ext cx="609600" cy="461665"/>
          </a:xfrm>
          <a:prstGeom prst="rect">
            <a:avLst/>
          </a:prstGeom>
        </p:spPr>
        <p:txBody>
          <a:bodyPr wrap="square">
            <a:spAutoFit/>
          </a:bodyPr>
          <a:lstStyle/>
          <a:p>
            <a:r>
              <a:rPr lang="en-US" sz="2400" b="1" i="1" dirty="0">
                <a:solidFill>
                  <a:srgbClr val="005B99"/>
                </a:solidFill>
                <a:latin typeface="Arial" panose="020B0604020202020204" pitchFamily="34" charset="0"/>
                <a:cs typeface="Arial" panose="020B0604020202020204" pitchFamily="34" charset="0"/>
              </a:rPr>
              <a:t>  0</a:t>
            </a:r>
            <a:endParaRPr lang="en-US" sz="2400" dirty="0">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1D54E976-A8CB-4FB3-8F69-ED2BCBB89666}"/>
              </a:ext>
            </a:extLst>
          </p:cNvPr>
          <p:cNvSpPr/>
          <p:nvPr/>
        </p:nvSpPr>
        <p:spPr>
          <a:xfrm>
            <a:off x="770097" y="4491335"/>
            <a:ext cx="1383599" cy="461665"/>
          </a:xfrm>
          <a:prstGeom prst="rect">
            <a:avLst/>
          </a:prstGeom>
        </p:spPr>
        <p:txBody>
          <a:bodyPr wrap="square">
            <a:spAutoFit/>
          </a:bodyPr>
          <a:lstStyle/>
          <a:p>
            <a:r>
              <a:rPr lang="en-US" sz="2400" b="1" i="1" dirty="0">
                <a:solidFill>
                  <a:srgbClr val="005B99"/>
                </a:solidFill>
                <a:latin typeface="Arial" panose="020B0604020202020204" pitchFamily="34" charset="0"/>
                <a:cs typeface="Arial" panose="020B0604020202020204" pitchFamily="34" charset="0"/>
              </a:rPr>
              <a:t>4,247.50</a:t>
            </a:r>
            <a:endParaRPr lang="en-US" sz="2400" dirty="0">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2CC64FD1-4989-44A5-8335-165B32B25719}"/>
              </a:ext>
            </a:extLst>
          </p:cNvPr>
          <p:cNvSpPr/>
          <p:nvPr/>
        </p:nvSpPr>
        <p:spPr>
          <a:xfrm>
            <a:off x="5638799" y="4491335"/>
            <a:ext cx="609600" cy="461665"/>
          </a:xfrm>
          <a:prstGeom prst="rect">
            <a:avLst/>
          </a:prstGeom>
        </p:spPr>
        <p:txBody>
          <a:bodyPr wrap="square">
            <a:spAutoFit/>
          </a:bodyPr>
          <a:lstStyle/>
          <a:p>
            <a:r>
              <a:rPr lang="en-US" sz="2400" b="1" i="1" dirty="0">
                <a:solidFill>
                  <a:srgbClr val="005B99"/>
                </a:solidFill>
                <a:latin typeface="Arial" panose="020B0604020202020204" pitchFamily="34" charset="0"/>
                <a:cs typeface="Arial" panose="020B0604020202020204" pitchFamily="34" charset="0"/>
              </a:rPr>
              <a:t>25</a:t>
            </a:r>
            <a:endParaRPr lang="en-US" sz="2400" dirty="0">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821A4AE9-3F74-424A-8B7D-F209296CCCE9}"/>
              </a:ext>
            </a:extLst>
          </p:cNvPr>
          <p:cNvSpPr/>
          <p:nvPr/>
        </p:nvSpPr>
        <p:spPr>
          <a:xfrm>
            <a:off x="7239000" y="4491335"/>
            <a:ext cx="1517470" cy="461665"/>
          </a:xfrm>
          <a:prstGeom prst="rect">
            <a:avLst/>
          </a:prstGeom>
        </p:spPr>
        <p:txBody>
          <a:bodyPr wrap="square">
            <a:spAutoFit/>
          </a:bodyPr>
          <a:lstStyle/>
          <a:p>
            <a:r>
              <a:rPr lang="en-US" sz="2400" b="1" i="1" dirty="0">
                <a:solidFill>
                  <a:srgbClr val="005B99"/>
                </a:solidFill>
                <a:latin typeface="Arial" panose="020B0604020202020204" pitchFamily="34" charset="0"/>
                <a:cs typeface="Arial" panose="020B0604020202020204" pitchFamily="34" charset="0"/>
              </a:rPr>
              <a:t> 1,061.87</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1017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500"/>
                                        <p:tgtEl>
                                          <p:spTgt spid="18"/>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wipe(left)">
                                      <p:cBhvr>
                                        <p:cTn id="10" dur="500"/>
                                        <p:tgtEl>
                                          <p:spTgt spid="17"/>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wipe(left)">
                                      <p:cBhvr>
                                        <p:cTn id="13" dur="500"/>
                                        <p:tgtEl>
                                          <p:spTgt spid="19"/>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wipe(left)">
                                      <p:cBhvr>
                                        <p:cTn id="16"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p:bldP spid="20"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0BD58C90-A5E6-41DB-9E3C-D6209F180591}"/>
              </a:ext>
            </a:extLst>
          </p:cNvPr>
          <p:cNvSpPr>
            <a:spLocks noGrp="1"/>
          </p:cNvSpPr>
          <p:nvPr>
            <p:ph idx="1"/>
          </p:nvPr>
        </p:nvSpPr>
        <p:spPr>
          <a:xfrm>
            <a:off x="304800" y="1295400"/>
            <a:ext cx="8503920" cy="4724400"/>
          </a:xfrm>
        </p:spPr>
        <p:txBody>
          <a:bodyPr/>
          <a:lstStyle/>
          <a:p>
            <a:endParaRPr lang="en-US" dirty="0"/>
          </a:p>
          <a:p>
            <a:endParaRPr lang="en-US" dirty="0"/>
          </a:p>
          <a:p>
            <a:endParaRPr lang="en-US" dirty="0"/>
          </a:p>
          <a:p>
            <a:endParaRPr lang="en-US" dirty="0"/>
          </a:p>
          <a:p>
            <a:r>
              <a:rPr lang="en-US" dirty="0"/>
              <a:t>Return unearned Title IV aid</a:t>
            </a:r>
          </a:p>
          <a:p>
            <a:r>
              <a:rPr lang="en-US" dirty="0"/>
              <a:t>Resolve any inadvertent late disbursements</a:t>
            </a:r>
          </a:p>
          <a:p>
            <a:r>
              <a:rPr lang="en-US" dirty="0"/>
              <a:t>Round final payment amount to nearest whole dollar</a:t>
            </a:r>
          </a:p>
          <a:p>
            <a:endParaRPr lang="en-US" dirty="0"/>
          </a:p>
        </p:txBody>
      </p:sp>
      <p:sp>
        <p:nvSpPr>
          <p:cNvPr id="2" name="Title 1"/>
          <p:cNvSpPr>
            <a:spLocks noGrp="1"/>
          </p:cNvSpPr>
          <p:nvPr>
            <p:ph type="title"/>
          </p:nvPr>
        </p:nvSpPr>
        <p:spPr>
          <a:xfrm>
            <a:off x="304800" y="152400"/>
            <a:ext cx="8503920" cy="1066800"/>
          </a:xfrm>
        </p:spPr>
        <p:txBody>
          <a:bodyPr>
            <a:noAutofit/>
          </a:bodyPr>
          <a:lstStyle/>
          <a:p>
            <a:r>
              <a:rPr lang="en-US" dirty="0"/>
              <a:t>       Determine the Amount of Aid to</a:t>
            </a:r>
            <a:br>
              <a:rPr lang="en-US" dirty="0"/>
            </a:br>
            <a:r>
              <a:rPr lang="en-US" dirty="0"/>
              <a:t>       Be Disbursed or Returned</a:t>
            </a:r>
          </a:p>
        </p:txBody>
      </p:sp>
      <p:graphicFrame>
        <p:nvGraphicFramePr>
          <p:cNvPr id="4" name="Content Placeholder 3"/>
          <p:cNvGraphicFramePr>
            <a:graphicFrameLocks/>
          </p:cNvGraphicFramePr>
          <p:nvPr>
            <p:extLst>
              <p:ext uri="{D42A27DB-BD31-4B8C-83A1-F6EECF244321}">
                <p14:modId xmlns:p14="http://schemas.microsoft.com/office/powerpoint/2010/main" val="1166703400"/>
              </p:ext>
            </p:extLst>
          </p:nvPr>
        </p:nvGraphicFramePr>
        <p:xfrm>
          <a:off x="372291" y="1789611"/>
          <a:ext cx="8382000" cy="1676400"/>
        </p:xfrm>
        <a:graphic>
          <a:graphicData uri="http://schemas.openxmlformats.org/drawingml/2006/table">
            <a:tbl>
              <a:tblPr firstRow="1" firstCol="1" bandRow="1">
                <a:tableStyleId>{5C22544A-7EE6-4342-B048-85BDC9FD1C3A}</a:tableStyleId>
              </a:tblPr>
              <a:tblGrid>
                <a:gridCol w="2438401">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2066285">
                  <a:extLst>
                    <a:ext uri="{9D8B030D-6E8A-4147-A177-3AD203B41FA5}">
                      <a16:colId xmlns:a16="http://schemas.microsoft.com/office/drawing/2014/main" val="20002"/>
                    </a:ext>
                  </a:extLst>
                </a:gridCol>
                <a:gridCol w="921287">
                  <a:extLst>
                    <a:ext uri="{9D8B030D-6E8A-4147-A177-3AD203B41FA5}">
                      <a16:colId xmlns:a16="http://schemas.microsoft.com/office/drawing/2014/main" val="20003"/>
                    </a:ext>
                  </a:extLst>
                </a:gridCol>
                <a:gridCol w="2194027">
                  <a:extLst>
                    <a:ext uri="{9D8B030D-6E8A-4147-A177-3AD203B41FA5}">
                      <a16:colId xmlns:a16="http://schemas.microsoft.com/office/drawing/2014/main" val="20004"/>
                    </a:ext>
                  </a:extLst>
                </a:gridCol>
              </a:tblGrid>
              <a:tr h="1676400">
                <a:tc>
                  <a:txBody>
                    <a:bodyPr/>
                    <a:lstStyle/>
                    <a:p>
                      <a:pPr marL="0" marR="0" algn="ctr">
                        <a:spcBef>
                          <a:spcPts val="0"/>
                        </a:spcBef>
                        <a:spcAft>
                          <a:spcPts val="0"/>
                        </a:spcAft>
                        <a:tabLst>
                          <a:tab pos="228600" algn="l"/>
                        </a:tabLst>
                      </a:pPr>
                      <a:r>
                        <a:rPr lang="en-US" sz="3200" dirty="0">
                          <a:effectLst/>
                          <a:latin typeface="Arial" panose="020B0604020202020204" pitchFamily="34" charset="0"/>
                          <a:cs typeface="Arial" panose="020B0604020202020204" pitchFamily="34" charset="0"/>
                        </a:rPr>
                        <a:t>Disbursed aid</a:t>
                      </a:r>
                      <a:endParaRPr lang="en-US" sz="3200" dirty="0">
                        <a:effectLst/>
                        <a:latin typeface="Arial" panose="020B0604020202020204" pitchFamily="34" charset="0"/>
                        <a:ea typeface="Times New Roman"/>
                        <a:cs typeface="Arial" panose="020B0604020202020204" pitchFamily="34"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6DBE4B"/>
                    </a:solidFill>
                  </a:tcPr>
                </a:tc>
                <a:tc>
                  <a:txBody>
                    <a:bodyPr/>
                    <a:lstStyle/>
                    <a:p>
                      <a:pPr marL="0" marR="0" algn="ctr">
                        <a:spcBef>
                          <a:spcPts val="0"/>
                        </a:spcBef>
                        <a:spcAft>
                          <a:spcPts val="0"/>
                        </a:spcAft>
                        <a:tabLst>
                          <a:tab pos="228600" algn="l"/>
                        </a:tabLst>
                      </a:pPr>
                      <a:r>
                        <a:rPr lang="en-US" sz="3200" dirty="0">
                          <a:effectLst/>
                          <a:latin typeface="Arial" panose="020B0604020202020204" pitchFamily="34" charset="0"/>
                          <a:ea typeface="Times New Roman"/>
                          <a:cs typeface="Arial" panose="020B0604020202020204" pitchFamily="34" charset="0"/>
                        </a:rPr>
                        <a:t>–</a:t>
                      </a: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6DBE4B"/>
                    </a:solidFill>
                  </a:tcPr>
                </a:tc>
                <a:tc>
                  <a:txBody>
                    <a:bodyPr/>
                    <a:lstStyle/>
                    <a:p>
                      <a:pPr marL="0" marR="0" algn="ctr">
                        <a:spcBef>
                          <a:spcPts val="0"/>
                        </a:spcBef>
                        <a:spcAft>
                          <a:spcPts val="0"/>
                        </a:spcAft>
                        <a:tabLst>
                          <a:tab pos="228600" algn="l"/>
                        </a:tabLst>
                      </a:pPr>
                      <a:r>
                        <a:rPr lang="en-US" sz="3200" dirty="0">
                          <a:effectLst/>
                          <a:latin typeface="Arial" panose="020B0604020202020204" pitchFamily="34" charset="0"/>
                          <a:cs typeface="Arial" panose="020B0604020202020204" pitchFamily="34" charset="0"/>
                        </a:rPr>
                        <a:t>Earned aid</a:t>
                      </a:r>
                      <a:endParaRPr lang="en-US" sz="3200" dirty="0">
                        <a:effectLst/>
                        <a:latin typeface="Arial" panose="020B0604020202020204" pitchFamily="34" charset="0"/>
                        <a:ea typeface="Times New Roman"/>
                        <a:cs typeface="Arial" panose="020B0604020202020204" pitchFamily="34"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6DBE4B"/>
                    </a:solidFill>
                  </a:tcPr>
                </a:tc>
                <a:tc>
                  <a:txBody>
                    <a:bodyPr/>
                    <a:lstStyle/>
                    <a:p>
                      <a:pPr marL="0" marR="0" algn="ctr">
                        <a:spcBef>
                          <a:spcPts val="0"/>
                        </a:spcBef>
                        <a:spcAft>
                          <a:spcPts val="0"/>
                        </a:spcAft>
                        <a:tabLst>
                          <a:tab pos="228600" algn="l"/>
                        </a:tabLst>
                      </a:pPr>
                      <a:r>
                        <a:rPr lang="en-US" sz="3200" dirty="0">
                          <a:effectLst/>
                          <a:latin typeface="Arial" panose="020B0604020202020204" pitchFamily="34" charset="0"/>
                          <a:cs typeface="Arial" panose="020B0604020202020204" pitchFamily="34" charset="0"/>
                        </a:rPr>
                        <a:t>=</a:t>
                      </a:r>
                      <a:endParaRPr lang="en-US" sz="3200" dirty="0">
                        <a:effectLst/>
                        <a:latin typeface="Arial" panose="020B0604020202020204" pitchFamily="34" charset="0"/>
                        <a:ea typeface="Times New Roman"/>
                        <a:cs typeface="Arial" panose="020B0604020202020204" pitchFamily="34"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6DBE4B"/>
                    </a:solidFill>
                  </a:tcPr>
                </a:tc>
                <a:tc>
                  <a:txBody>
                    <a:bodyPr/>
                    <a:lstStyle/>
                    <a:p>
                      <a:pPr marL="0" marR="0" algn="ctr">
                        <a:spcBef>
                          <a:spcPts val="0"/>
                        </a:spcBef>
                        <a:spcAft>
                          <a:spcPts val="0"/>
                        </a:spcAft>
                        <a:tabLst>
                          <a:tab pos="228600" algn="l"/>
                        </a:tabLst>
                      </a:pPr>
                      <a:r>
                        <a:rPr lang="en-US" sz="3200" dirty="0">
                          <a:effectLst/>
                          <a:latin typeface="Arial" panose="020B0604020202020204" pitchFamily="34" charset="0"/>
                          <a:cs typeface="Arial" panose="020B0604020202020204" pitchFamily="34" charset="0"/>
                        </a:rPr>
                        <a:t>Unearned aid</a:t>
                      </a:r>
                      <a:endParaRPr lang="en-US" sz="3200" dirty="0">
                        <a:effectLst/>
                        <a:latin typeface="Arial" panose="020B0604020202020204" pitchFamily="34" charset="0"/>
                        <a:ea typeface="Times New Roman"/>
                        <a:cs typeface="Arial" panose="020B0604020202020204" pitchFamily="34"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6DBE4B"/>
                    </a:solidFill>
                  </a:tcPr>
                </a:tc>
                <a:extLst>
                  <a:ext uri="{0D108BD9-81ED-4DB2-BD59-A6C34878D82A}">
                    <a16:rowId xmlns:a16="http://schemas.microsoft.com/office/drawing/2014/main" val="10000"/>
                  </a:ext>
                </a:extLst>
              </a:tr>
            </a:tbl>
          </a:graphicData>
        </a:graphic>
      </p:graphicFrame>
      <p:grpSp>
        <p:nvGrpSpPr>
          <p:cNvPr id="7" name="Group 6">
            <a:extLst>
              <a:ext uri="{FF2B5EF4-FFF2-40B4-BE49-F238E27FC236}">
                <a16:creationId xmlns:a16="http://schemas.microsoft.com/office/drawing/2014/main" id="{E6CE1938-146D-4CFD-A878-FD20C2602F85}"/>
              </a:ext>
            </a:extLst>
          </p:cNvPr>
          <p:cNvGrpSpPr/>
          <p:nvPr/>
        </p:nvGrpSpPr>
        <p:grpSpPr>
          <a:xfrm>
            <a:off x="267478" y="232056"/>
            <a:ext cx="963887" cy="944810"/>
            <a:chOff x="462937" y="1600199"/>
            <a:chExt cx="963887" cy="944810"/>
          </a:xfrm>
        </p:grpSpPr>
        <p:sp>
          <p:nvSpPr>
            <p:cNvPr id="8" name="Rectangle 7">
              <a:extLst>
                <a:ext uri="{FF2B5EF4-FFF2-40B4-BE49-F238E27FC236}">
                  <a16:creationId xmlns:a16="http://schemas.microsoft.com/office/drawing/2014/main" id="{647B82EB-AF8E-4ADF-8647-BAA338665F03}"/>
                </a:ext>
              </a:extLst>
            </p:cNvPr>
            <p:cNvSpPr/>
            <p:nvPr/>
          </p:nvSpPr>
          <p:spPr>
            <a:xfrm rot="2663583">
              <a:off x="487680" y="1600199"/>
              <a:ext cx="914400" cy="914400"/>
            </a:xfrm>
            <a:prstGeom prst="rect">
              <a:avLst/>
            </a:prstGeom>
            <a:solidFill>
              <a:srgbClr val="005B9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91440" rIns="0" rtlCol="0" anchor="ctr"/>
            <a:lstStyle/>
            <a:p>
              <a:pPr algn="ctr"/>
              <a:endParaRPr lang="en-US" sz="2400"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EDDEFEFB-8F70-4E1D-BBD1-DED30613775E}"/>
                </a:ext>
              </a:extLst>
            </p:cNvPr>
            <p:cNvSpPr/>
            <p:nvPr/>
          </p:nvSpPr>
          <p:spPr>
            <a:xfrm>
              <a:off x="462937" y="1714012"/>
              <a:ext cx="963887" cy="830997"/>
            </a:xfrm>
            <a:prstGeom prst="rect">
              <a:avLst/>
            </a:prstGeom>
          </p:spPr>
          <p:txBody>
            <a:bodyPr wrap="square">
              <a:spAutoFit/>
            </a:bodyPr>
            <a:lstStyle/>
            <a:p>
              <a:pPr algn="ctr"/>
              <a:r>
                <a:rPr lang="en-US" sz="2400" dirty="0">
                  <a:solidFill>
                    <a:schemeClr val="lt1"/>
                  </a:solidFill>
                  <a:latin typeface="Arial" panose="020B0604020202020204" pitchFamily="34" charset="0"/>
                  <a:cs typeface="Arial" panose="020B0604020202020204" pitchFamily="34" charset="0"/>
                </a:rPr>
                <a:t>Step 4</a:t>
              </a:r>
              <a:endParaRPr lang="en-US"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40872999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03920" cy="1066800"/>
          </a:xfrm>
        </p:spPr>
        <p:txBody>
          <a:bodyPr>
            <a:noAutofit/>
          </a:bodyPr>
          <a:lstStyle/>
          <a:p>
            <a:r>
              <a:rPr lang="en-US" dirty="0"/>
              <a:t>       Determine the School and</a:t>
            </a:r>
            <a:br>
              <a:rPr lang="en-US" dirty="0"/>
            </a:br>
            <a:r>
              <a:rPr lang="en-US" dirty="0"/>
              <a:t>       Student Shares</a:t>
            </a:r>
          </a:p>
        </p:txBody>
      </p:sp>
      <p:sp>
        <p:nvSpPr>
          <p:cNvPr id="3" name="Content Placeholder 2"/>
          <p:cNvSpPr>
            <a:spLocks noGrp="1"/>
          </p:cNvSpPr>
          <p:nvPr>
            <p:ph idx="1"/>
          </p:nvPr>
        </p:nvSpPr>
        <p:spPr/>
        <p:txBody>
          <a:bodyPr/>
          <a:lstStyle/>
          <a:p>
            <a:r>
              <a:rPr lang="en-US" dirty="0"/>
              <a:t>School’s share</a:t>
            </a:r>
          </a:p>
          <a:p>
            <a:pPr lvl="1"/>
            <a:r>
              <a:rPr lang="en-US" dirty="0"/>
              <a:t>Lesser of the total amount of unearned aid or amount equal to institutional charges multiplied by percentage unearned</a:t>
            </a:r>
          </a:p>
          <a:p>
            <a:pPr lvl="1"/>
            <a:r>
              <a:rPr lang="en-US" dirty="0"/>
              <a:t>Institutional charges:</a:t>
            </a:r>
          </a:p>
          <a:p>
            <a:pPr lvl="2"/>
            <a:r>
              <a:rPr lang="en-US" dirty="0"/>
              <a:t>As originally assessed; or</a:t>
            </a:r>
          </a:p>
          <a:p>
            <a:pPr lvl="2"/>
            <a:r>
              <a:rPr lang="en-US" dirty="0"/>
              <a:t>Adjusted prior to date of withdrawal</a:t>
            </a:r>
          </a:p>
          <a:p>
            <a:pPr lvl="1"/>
            <a:r>
              <a:rPr lang="en-US" dirty="0"/>
              <a:t>Do not use reductions based on withdrawal made under school’s institutional refund policy</a:t>
            </a:r>
          </a:p>
        </p:txBody>
      </p:sp>
      <p:grpSp>
        <p:nvGrpSpPr>
          <p:cNvPr id="5" name="Group 4">
            <a:extLst>
              <a:ext uri="{FF2B5EF4-FFF2-40B4-BE49-F238E27FC236}">
                <a16:creationId xmlns:a16="http://schemas.microsoft.com/office/drawing/2014/main" id="{F89646B8-2AB9-45C0-95E6-C8CEEBE15A84}"/>
              </a:ext>
            </a:extLst>
          </p:cNvPr>
          <p:cNvGrpSpPr/>
          <p:nvPr/>
        </p:nvGrpSpPr>
        <p:grpSpPr>
          <a:xfrm>
            <a:off x="267478" y="232056"/>
            <a:ext cx="963887" cy="944810"/>
            <a:chOff x="462937" y="1600199"/>
            <a:chExt cx="963887" cy="944810"/>
          </a:xfrm>
        </p:grpSpPr>
        <p:sp>
          <p:nvSpPr>
            <p:cNvPr id="6" name="Rectangle 5">
              <a:extLst>
                <a:ext uri="{FF2B5EF4-FFF2-40B4-BE49-F238E27FC236}">
                  <a16:creationId xmlns:a16="http://schemas.microsoft.com/office/drawing/2014/main" id="{1DC7A610-02FE-484B-A296-46DB6C3E3A0F}"/>
                </a:ext>
              </a:extLst>
            </p:cNvPr>
            <p:cNvSpPr/>
            <p:nvPr/>
          </p:nvSpPr>
          <p:spPr>
            <a:xfrm rot="2663583">
              <a:off x="487680" y="1600199"/>
              <a:ext cx="914400" cy="914400"/>
            </a:xfrm>
            <a:prstGeom prst="rect">
              <a:avLst/>
            </a:prstGeom>
            <a:solidFill>
              <a:srgbClr val="005B9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91440" rIns="0" rtlCol="0" anchor="ctr"/>
            <a:lstStyle/>
            <a:p>
              <a:pPr algn="ctr"/>
              <a:endParaRPr lang="en-US" sz="2400"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FF0FE325-4062-4A5E-BF6C-B3426AD89EC3}"/>
                </a:ext>
              </a:extLst>
            </p:cNvPr>
            <p:cNvSpPr/>
            <p:nvPr/>
          </p:nvSpPr>
          <p:spPr>
            <a:xfrm>
              <a:off x="462937" y="1714012"/>
              <a:ext cx="963887" cy="830997"/>
            </a:xfrm>
            <a:prstGeom prst="rect">
              <a:avLst/>
            </a:prstGeom>
          </p:spPr>
          <p:txBody>
            <a:bodyPr wrap="square">
              <a:spAutoFit/>
            </a:bodyPr>
            <a:lstStyle/>
            <a:p>
              <a:pPr algn="ctr"/>
              <a:r>
                <a:rPr lang="en-US" sz="2400" dirty="0">
                  <a:solidFill>
                    <a:schemeClr val="lt1"/>
                  </a:solidFill>
                  <a:latin typeface="Arial" panose="020B0604020202020204" pitchFamily="34" charset="0"/>
                  <a:cs typeface="Arial" panose="020B0604020202020204" pitchFamily="34" charset="0"/>
                </a:rPr>
                <a:t>Step 5</a:t>
              </a:r>
              <a:endParaRPr lang="en-US"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635174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Concepts</a:t>
            </a:r>
          </a:p>
        </p:txBody>
      </p:sp>
      <p:graphicFrame>
        <p:nvGraphicFramePr>
          <p:cNvPr id="5" name="Content Placeholder 4"/>
          <p:cNvGraphicFramePr>
            <a:graphicFrameLocks noGrp="1"/>
          </p:cNvGraphicFramePr>
          <p:nvPr>
            <p:ph idx="1"/>
          </p:nvPr>
        </p:nvGraphicFramePr>
        <p:xfrm>
          <a:off x="304800" y="1295400"/>
          <a:ext cx="8504238" cy="472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25807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03920" cy="1066800"/>
          </a:xfrm>
        </p:spPr>
        <p:txBody>
          <a:bodyPr>
            <a:noAutofit/>
          </a:bodyPr>
          <a:lstStyle/>
          <a:p>
            <a:r>
              <a:rPr lang="en-US" dirty="0"/>
              <a:t>       Determine the School and</a:t>
            </a:r>
            <a:br>
              <a:rPr lang="en-US" dirty="0"/>
            </a:br>
            <a:r>
              <a:rPr lang="en-US" dirty="0"/>
              <a:t>       Student Shares</a:t>
            </a:r>
          </a:p>
        </p:txBody>
      </p:sp>
      <p:sp>
        <p:nvSpPr>
          <p:cNvPr id="3" name="Content Placeholder 2"/>
          <p:cNvSpPr>
            <a:spLocks noGrp="1"/>
          </p:cNvSpPr>
          <p:nvPr>
            <p:ph idx="1"/>
          </p:nvPr>
        </p:nvSpPr>
        <p:spPr/>
        <p:txBody>
          <a:bodyPr/>
          <a:lstStyle/>
          <a:p>
            <a:r>
              <a:rPr lang="en-US" dirty="0"/>
              <a:t>Student’s share</a:t>
            </a:r>
          </a:p>
          <a:p>
            <a:pPr lvl="1"/>
            <a:r>
              <a:rPr lang="en-US" dirty="0"/>
              <a:t>Difference between unearned aid and the school’s share</a:t>
            </a:r>
          </a:p>
          <a:p>
            <a:pPr lvl="1"/>
            <a:r>
              <a:rPr lang="en-US" dirty="0"/>
              <a:t>Student returns these funds</a:t>
            </a:r>
          </a:p>
        </p:txBody>
      </p:sp>
      <p:grpSp>
        <p:nvGrpSpPr>
          <p:cNvPr id="5" name="Group 4">
            <a:extLst>
              <a:ext uri="{FF2B5EF4-FFF2-40B4-BE49-F238E27FC236}">
                <a16:creationId xmlns:a16="http://schemas.microsoft.com/office/drawing/2014/main" id="{D842FBC8-4902-4130-9E63-41E50F705360}"/>
              </a:ext>
            </a:extLst>
          </p:cNvPr>
          <p:cNvGrpSpPr/>
          <p:nvPr/>
        </p:nvGrpSpPr>
        <p:grpSpPr>
          <a:xfrm>
            <a:off x="267478" y="232056"/>
            <a:ext cx="963887" cy="944810"/>
            <a:chOff x="462937" y="1600199"/>
            <a:chExt cx="963887" cy="944810"/>
          </a:xfrm>
        </p:grpSpPr>
        <p:sp>
          <p:nvSpPr>
            <p:cNvPr id="6" name="Rectangle 5">
              <a:extLst>
                <a:ext uri="{FF2B5EF4-FFF2-40B4-BE49-F238E27FC236}">
                  <a16:creationId xmlns:a16="http://schemas.microsoft.com/office/drawing/2014/main" id="{3587057E-3945-4FF3-89D0-8D7AA7860ED9}"/>
                </a:ext>
              </a:extLst>
            </p:cNvPr>
            <p:cNvSpPr/>
            <p:nvPr/>
          </p:nvSpPr>
          <p:spPr>
            <a:xfrm rot="2663583">
              <a:off x="487680" y="1600199"/>
              <a:ext cx="914400" cy="914400"/>
            </a:xfrm>
            <a:prstGeom prst="rect">
              <a:avLst/>
            </a:prstGeom>
            <a:solidFill>
              <a:srgbClr val="005B9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91440" rIns="0" rtlCol="0" anchor="ctr"/>
            <a:lstStyle/>
            <a:p>
              <a:pPr algn="ctr"/>
              <a:endParaRPr lang="en-US" sz="2400"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23890961-BE94-4DD1-AD93-6DDC3BF5B330}"/>
                </a:ext>
              </a:extLst>
            </p:cNvPr>
            <p:cNvSpPr/>
            <p:nvPr/>
          </p:nvSpPr>
          <p:spPr>
            <a:xfrm>
              <a:off x="462937" y="1714012"/>
              <a:ext cx="963887" cy="830997"/>
            </a:xfrm>
            <a:prstGeom prst="rect">
              <a:avLst/>
            </a:prstGeom>
          </p:spPr>
          <p:txBody>
            <a:bodyPr wrap="square">
              <a:spAutoFit/>
            </a:bodyPr>
            <a:lstStyle/>
            <a:p>
              <a:pPr algn="ctr"/>
              <a:r>
                <a:rPr lang="en-US" sz="2400" dirty="0">
                  <a:solidFill>
                    <a:schemeClr val="lt1"/>
                  </a:solidFill>
                  <a:latin typeface="Arial" panose="020B0604020202020204" pitchFamily="34" charset="0"/>
                  <a:cs typeface="Arial" panose="020B0604020202020204" pitchFamily="34" charset="0"/>
                </a:rPr>
                <a:t>Step 5</a:t>
              </a:r>
              <a:endParaRPr lang="en-US"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9902185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03920" cy="1066800"/>
          </a:xfrm>
        </p:spPr>
        <p:txBody>
          <a:bodyPr>
            <a:normAutofit/>
          </a:bodyPr>
          <a:lstStyle/>
          <a:p>
            <a:r>
              <a:rPr lang="en-US" dirty="0"/>
              <a:t>       Return of Funds by the School</a:t>
            </a:r>
          </a:p>
        </p:txBody>
      </p:sp>
      <p:sp>
        <p:nvSpPr>
          <p:cNvPr id="11" name="Freeform 10"/>
          <p:cNvSpPr/>
          <p:nvPr/>
        </p:nvSpPr>
        <p:spPr>
          <a:xfrm>
            <a:off x="533399" y="1524000"/>
            <a:ext cx="2286000" cy="1828800"/>
          </a:xfrm>
          <a:custGeom>
            <a:avLst/>
            <a:gdLst>
              <a:gd name="connsiteX0" fmla="*/ 0 w 1394495"/>
              <a:gd name="connsiteY0" fmla="*/ 0 h 1703288"/>
              <a:gd name="connsiteX1" fmla="*/ 1394495 w 1394495"/>
              <a:gd name="connsiteY1" fmla="*/ 0 h 1703288"/>
              <a:gd name="connsiteX2" fmla="*/ 1394495 w 1394495"/>
              <a:gd name="connsiteY2" fmla="*/ 1703288 h 1703288"/>
              <a:gd name="connsiteX3" fmla="*/ 0 w 1394495"/>
              <a:gd name="connsiteY3" fmla="*/ 1703288 h 1703288"/>
              <a:gd name="connsiteX4" fmla="*/ 0 w 1394495"/>
              <a:gd name="connsiteY4" fmla="*/ 0 h 17032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4495" h="1703288">
                <a:moveTo>
                  <a:pt x="0" y="0"/>
                </a:moveTo>
                <a:lnTo>
                  <a:pt x="1394495" y="0"/>
                </a:lnTo>
                <a:lnTo>
                  <a:pt x="1394495" y="1703288"/>
                </a:lnTo>
                <a:lnTo>
                  <a:pt x="0" y="1703288"/>
                </a:lnTo>
                <a:lnTo>
                  <a:pt x="0" y="0"/>
                </a:lnTo>
                <a:close/>
              </a:path>
            </a:pathLst>
          </a:custGeom>
          <a:solidFill>
            <a:srgbClr val="005B99"/>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2240" tIns="142240" rIns="142240" bIns="645072" numCol="1" spcCol="1270" anchor="t" anchorCtr="0">
            <a:noAutofit/>
          </a:bodyPr>
          <a:lstStyle/>
          <a:p>
            <a:pPr marL="457200" lvl="0" indent="-457200" algn="l" defTabSz="889000">
              <a:lnSpc>
                <a:spcPct val="90000"/>
              </a:lnSpc>
              <a:spcBef>
                <a:spcPct val="0"/>
              </a:spcBef>
              <a:spcAft>
                <a:spcPct val="35000"/>
              </a:spcAft>
              <a:buNone/>
            </a:pPr>
            <a:r>
              <a:rPr lang="en-US" sz="3200" kern="1200" dirty="0">
                <a:latin typeface="Arial" panose="020B0604020202020204" pitchFamily="34" charset="0"/>
                <a:cs typeface="Arial" panose="020B0604020202020204" pitchFamily="34" charset="0"/>
              </a:rPr>
              <a:t>1. Federal Loans</a:t>
            </a:r>
          </a:p>
        </p:txBody>
      </p:sp>
      <p:sp>
        <p:nvSpPr>
          <p:cNvPr id="12" name="Freeform 11"/>
          <p:cNvSpPr/>
          <p:nvPr/>
        </p:nvSpPr>
        <p:spPr>
          <a:xfrm>
            <a:off x="1156162" y="2743199"/>
            <a:ext cx="3408218" cy="1676399"/>
          </a:xfrm>
          <a:custGeom>
            <a:avLst/>
            <a:gdLst>
              <a:gd name="connsiteX0" fmla="*/ 0 w 1591817"/>
              <a:gd name="connsiteY0" fmla="*/ 0 h 3888000"/>
              <a:gd name="connsiteX1" fmla="*/ 1591817 w 1591817"/>
              <a:gd name="connsiteY1" fmla="*/ 0 h 3888000"/>
              <a:gd name="connsiteX2" fmla="*/ 1591817 w 1591817"/>
              <a:gd name="connsiteY2" fmla="*/ 3888000 h 3888000"/>
              <a:gd name="connsiteX3" fmla="*/ 0 w 1591817"/>
              <a:gd name="connsiteY3" fmla="*/ 3888000 h 3888000"/>
              <a:gd name="connsiteX4" fmla="*/ 0 w 1591817"/>
              <a:gd name="connsiteY4" fmla="*/ 0 h 388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1817" h="3888000">
                <a:moveTo>
                  <a:pt x="0" y="0"/>
                </a:moveTo>
                <a:lnTo>
                  <a:pt x="1591817" y="0"/>
                </a:lnTo>
                <a:lnTo>
                  <a:pt x="1591817" y="3888000"/>
                </a:lnTo>
                <a:lnTo>
                  <a:pt x="0" y="3888000"/>
                </a:lnTo>
                <a:lnTo>
                  <a:pt x="0" y="0"/>
                </a:lnTo>
                <a:close/>
              </a:path>
            </a:pathLst>
          </a:custGeom>
          <a:solidFill>
            <a:schemeClr val="bg1"/>
          </a:solidFill>
          <a:ln>
            <a:solidFill>
              <a:srgbClr val="005B99"/>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42240" tIns="142240" rIns="142240" bIns="142240" numCol="1" spcCol="1270" anchor="t" anchorCtr="0">
            <a:noAutofit/>
          </a:bodyPr>
          <a:lstStyle/>
          <a:p>
            <a:pPr marL="228600" lvl="1" indent="-228600" algn="l" defTabSz="889000">
              <a:lnSpc>
                <a:spcPct val="90000"/>
              </a:lnSpc>
              <a:spcBef>
                <a:spcPct val="0"/>
              </a:spcBef>
              <a:spcAft>
                <a:spcPct val="15000"/>
              </a:spcAft>
              <a:buChar char="•"/>
            </a:pPr>
            <a:r>
              <a:rPr lang="en-US" sz="2400" kern="1200" dirty="0">
                <a:latin typeface="Arial" panose="020B0604020202020204" pitchFamily="34" charset="0"/>
                <a:cs typeface="Arial" panose="020B0604020202020204" pitchFamily="34" charset="0"/>
              </a:rPr>
              <a:t>Direct Unsubsidized</a:t>
            </a:r>
          </a:p>
          <a:p>
            <a:pPr marL="228600" lvl="1" indent="-228600" algn="l" defTabSz="889000">
              <a:lnSpc>
                <a:spcPct val="90000"/>
              </a:lnSpc>
              <a:spcBef>
                <a:spcPct val="0"/>
              </a:spcBef>
              <a:spcAft>
                <a:spcPct val="15000"/>
              </a:spcAft>
              <a:buChar char="•"/>
            </a:pPr>
            <a:r>
              <a:rPr lang="en-US" sz="2400" kern="1200" dirty="0">
                <a:latin typeface="Arial" panose="020B0604020202020204" pitchFamily="34" charset="0"/>
                <a:cs typeface="Arial" panose="020B0604020202020204" pitchFamily="34" charset="0"/>
              </a:rPr>
              <a:t>Direct Subsidized</a:t>
            </a:r>
          </a:p>
          <a:p>
            <a:pPr marL="228600" lvl="1" indent="-228600" algn="l" defTabSz="889000">
              <a:lnSpc>
                <a:spcPct val="90000"/>
              </a:lnSpc>
              <a:spcBef>
                <a:spcPct val="0"/>
              </a:spcBef>
              <a:spcAft>
                <a:spcPct val="15000"/>
              </a:spcAft>
              <a:buChar char="•"/>
            </a:pPr>
            <a:r>
              <a:rPr lang="en-US" sz="2400" kern="1200" dirty="0">
                <a:latin typeface="Arial" panose="020B0604020202020204" pitchFamily="34" charset="0"/>
                <a:cs typeface="Arial" panose="020B0604020202020204" pitchFamily="34" charset="0"/>
              </a:rPr>
              <a:t>Federal PLUS</a:t>
            </a:r>
          </a:p>
        </p:txBody>
      </p:sp>
      <p:sp>
        <p:nvSpPr>
          <p:cNvPr id="14" name="Freeform 13"/>
          <p:cNvSpPr/>
          <p:nvPr/>
        </p:nvSpPr>
        <p:spPr>
          <a:xfrm>
            <a:off x="4914900" y="1524000"/>
            <a:ext cx="2286000" cy="1828800"/>
          </a:xfrm>
          <a:custGeom>
            <a:avLst/>
            <a:gdLst>
              <a:gd name="connsiteX0" fmla="*/ 0 w 1394495"/>
              <a:gd name="connsiteY0" fmla="*/ 0 h 1703288"/>
              <a:gd name="connsiteX1" fmla="*/ 1394495 w 1394495"/>
              <a:gd name="connsiteY1" fmla="*/ 0 h 1703288"/>
              <a:gd name="connsiteX2" fmla="*/ 1394495 w 1394495"/>
              <a:gd name="connsiteY2" fmla="*/ 1703288 h 1703288"/>
              <a:gd name="connsiteX3" fmla="*/ 0 w 1394495"/>
              <a:gd name="connsiteY3" fmla="*/ 1703288 h 1703288"/>
              <a:gd name="connsiteX4" fmla="*/ 0 w 1394495"/>
              <a:gd name="connsiteY4" fmla="*/ 0 h 17032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4495" h="1703288">
                <a:moveTo>
                  <a:pt x="0" y="0"/>
                </a:moveTo>
                <a:lnTo>
                  <a:pt x="1394495" y="0"/>
                </a:lnTo>
                <a:lnTo>
                  <a:pt x="1394495" y="1703288"/>
                </a:lnTo>
                <a:lnTo>
                  <a:pt x="0" y="1703288"/>
                </a:lnTo>
                <a:lnTo>
                  <a:pt x="0" y="0"/>
                </a:lnTo>
                <a:close/>
              </a:path>
            </a:pathLst>
          </a:custGeom>
          <a:solidFill>
            <a:srgbClr val="005B99"/>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2240" tIns="142240" rIns="142240" bIns="645072" numCol="1" spcCol="1270" anchor="t" anchorCtr="0">
            <a:noAutofit/>
          </a:bodyPr>
          <a:lstStyle/>
          <a:p>
            <a:pPr marL="457200" lvl="0" indent="-457200" algn="l" defTabSz="889000">
              <a:lnSpc>
                <a:spcPct val="90000"/>
              </a:lnSpc>
              <a:spcBef>
                <a:spcPct val="0"/>
              </a:spcBef>
              <a:spcAft>
                <a:spcPct val="35000"/>
              </a:spcAft>
              <a:buNone/>
            </a:pPr>
            <a:r>
              <a:rPr lang="en-US" sz="3200" kern="1200" dirty="0">
                <a:latin typeface="Arial" panose="020B0604020202020204" pitchFamily="34" charset="0"/>
                <a:cs typeface="Arial" panose="020B0604020202020204" pitchFamily="34" charset="0"/>
              </a:rPr>
              <a:t>2. Federal Grants</a:t>
            </a:r>
          </a:p>
        </p:txBody>
      </p:sp>
      <p:sp>
        <p:nvSpPr>
          <p:cNvPr id="15" name="Freeform 14"/>
          <p:cNvSpPr/>
          <p:nvPr/>
        </p:nvSpPr>
        <p:spPr>
          <a:xfrm>
            <a:off x="5524149" y="2743200"/>
            <a:ext cx="3284571" cy="1676399"/>
          </a:xfrm>
          <a:custGeom>
            <a:avLst/>
            <a:gdLst>
              <a:gd name="connsiteX0" fmla="*/ 0 w 1591817"/>
              <a:gd name="connsiteY0" fmla="*/ 0 h 3888000"/>
              <a:gd name="connsiteX1" fmla="*/ 1591817 w 1591817"/>
              <a:gd name="connsiteY1" fmla="*/ 0 h 3888000"/>
              <a:gd name="connsiteX2" fmla="*/ 1591817 w 1591817"/>
              <a:gd name="connsiteY2" fmla="*/ 3888000 h 3888000"/>
              <a:gd name="connsiteX3" fmla="*/ 0 w 1591817"/>
              <a:gd name="connsiteY3" fmla="*/ 3888000 h 3888000"/>
              <a:gd name="connsiteX4" fmla="*/ 0 w 1591817"/>
              <a:gd name="connsiteY4" fmla="*/ 0 h 388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1817" h="3888000">
                <a:moveTo>
                  <a:pt x="0" y="0"/>
                </a:moveTo>
                <a:lnTo>
                  <a:pt x="1591817" y="0"/>
                </a:lnTo>
                <a:lnTo>
                  <a:pt x="1591817" y="3888000"/>
                </a:lnTo>
                <a:lnTo>
                  <a:pt x="0" y="3888000"/>
                </a:lnTo>
                <a:lnTo>
                  <a:pt x="0" y="0"/>
                </a:lnTo>
                <a:close/>
              </a:path>
            </a:pathLst>
          </a:custGeom>
          <a:solidFill>
            <a:schemeClr val="bg1"/>
          </a:solidFill>
          <a:ln>
            <a:solidFill>
              <a:srgbClr val="005B99"/>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42240" tIns="142240" rIns="142240" bIns="142240" numCol="1" spcCol="1270" anchor="t" anchorCtr="0">
            <a:noAutofit/>
          </a:bodyPr>
          <a:lstStyle/>
          <a:p>
            <a:pPr marL="228600" lvl="1" indent="-228600" algn="l" defTabSz="889000">
              <a:lnSpc>
                <a:spcPct val="90000"/>
              </a:lnSpc>
              <a:spcBef>
                <a:spcPct val="0"/>
              </a:spcBef>
              <a:spcAft>
                <a:spcPct val="15000"/>
              </a:spcAft>
              <a:buChar char="•"/>
            </a:pPr>
            <a:r>
              <a:rPr lang="en-US" sz="2400" kern="1200" dirty="0">
                <a:latin typeface="Arial" panose="020B0604020202020204" pitchFamily="34" charset="0"/>
                <a:cs typeface="Arial" panose="020B0604020202020204" pitchFamily="34" charset="0"/>
              </a:rPr>
              <a:t>Federal Pell Grant</a:t>
            </a:r>
          </a:p>
          <a:p>
            <a:pPr marL="228600" lvl="1" indent="-228600" algn="l" defTabSz="889000">
              <a:lnSpc>
                <a:spcPct val="90000"/>
              </a:lnSpc>
              <a:spcBef>
                <a:spcPct val="0"/>
              </a:spcBef>
              <a:spcAft>
                <a:spcPct val="15000"/>
              </a:spcAft>
              <a:buChar char="•"/>
            </a:pPr>
            <a:r>
              <a:rPr lang="en-US" sz="2400" kern="1200" dirty="0">
                <a:latin typeface="Arial" panose="020B0604020202020204" pitchFamily="34" charset="0"/>
                <a:cs typeface="Arial" panose="020B0604020202020204" pitchFamily="34" charset="0"/>
              </a:rPr>
              <a:t>FSEOG</a:t>
            </a:r>
          </a:p>
          <a:p>
            <a:pPr marL="228600" lvl="1" indent="-228600" algn="l" defTabSz="889000">
              <a:lnSpc>
                <a:spcPct val="90000"/>
              </a:lnSpc>
              <a:spcBef>
                <a:spcPct val="0"/>
              </a:spcBef>
              <a:spcAft>
                <a:spcPct val="15000"/>
              </a:spcAft>
              <a:buChar char="•"/>
            </a:pPr>
            <a:r>
              <a:rPr lang="en-US" sz="2400" dirty="0">
                <a:latin typeface="Arial" panose="020B0604020202020204" pitchFamily="34" charset="0"/>
                <a:cs typeface="Arial" panose="020B0604020202020204" pitchFamily="34" charset="0"/>
              </a:rPr>
              <a:t>TEACH Grant</a:t>
            </a:r>
          </a:p>
        </p:txBody>
      </p:sp>
      <p:sp>
        <p:nvSpPr>
          <p:cNvPr id="18" name="Rounded Rectangle 17"/>
          <p:cNvSpPr/>
          <p:nvPr/>
        </p:nvSpPr>
        <p:spPr>
          <a:xfrm>
            <a:off x="5301665" y="2463546"/>
            <a:ext cx="1210608" cy="3481278"/>
          </a:xfrm>
          <a:prstGeom prst="roundRect">
            <a:avLst>
              <a:gd name="adj" fmla="val 10000"/>
            </a:avLst>
          </a:prstGeom>
          <a:noFill/>
          <a:ln>
            <a:no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21" name="Rounded Rectangle 20"/>
          <p:cNvSpPr/>
          <p:nvPr/>
        </p:nvSpPr>
        <p:spPr>
          <a:xfrm>
            <a:off x="7246208" y="2858184"/>
            <a:ext cx="1211992" cy="3481278"/>
          </a:xfrm>
          <a:prstGeom prst="roundRect">
            <a:avLst>
              <a:gd name="adj" fmla="val 10000"/>
            </a:avLst>
          </a:prstGeom>
          <a:noFill/>
          <a:ln>
            <a:no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a:p>
        </p:txBody>
      </p:sp>
      <p:grpSp>
        <p:nvGrpSpPr>
          <p:cNvPr id="13" name="Group 12">
            <a:extLst>
              <a:ext uri="{FF2B5EF4-FFF2-40B4-BE49-F238E27FC236}">
                <a16:creationId xmlns:a16="http://schemas.microsoft.com/office/drawing/2014/main" id="{4FFCF0D7-07C4-4CA7-8B58-867489A43E55}"/>
              </a:ext>
            </a:extLst>
          </p:cNvPr>
          <p:cNvGrpSpPr/>
          <p:nvPr/>
        </p:nvGrpSpPr>
        <p:grpSpPr>
          <a:xfrm>
            <a:off x="267478" y="232056"/>
            <a:ext cx="963887" cy="944810"/>
            <a:chOff x="462937" y="1600199"/>
            <a:chExt cx="963887" cy="944810"/>
          </a:xfrm>
        </p:grpSpPr>
        <p:sp>
          <p:nvSpPr>
            <p:cNvPr id="16" name="Rectangle 15">
              <a:extLst>
                <a:ext uri="{FF2B5EF4-FFF2-40B4-BE49-F238E27FC236}">
                  <a16:creationId xmlns:a16="http://schemas.microsoft.com/office/drawing/2014/main" id="{19341BA3-DCF7-4CF8-ADBD-7DF19B2FC2E9}"/>
                </a:ext>
              </a:extLst>
            </p:cNvPr>
            <p:cNvSpPr/>
            <p:nvPr/>
          </p:nvSpPr>
          <p:spPr>
            <a:xfrm rot="2663583">
              <a:off x="487680" y="1600199"/>
              <a:ext cx="914400" cy="914400"/>
            </a:xfrm>
            <a:prstGeom prst="rect">
              <a:avLst/>
            </a:prstGeom>
            <a:solidFill>
              <a:srgbClr val="005B9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91440" rIns="0" rtlCol="0" anchor="ctr"/>
            <a:lstStyle/>
            <a:p>
              <a:pPr algn="ctr"/>
              <a:endParaRPr lang="en-US" sz="2400"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DC5398F6-D85C-4ADF-B605-2CDD3D42377A}"/>
                </a:ext>
              </a:extLst>
            </p:cNvPr>
            <p:cNvSpPr/>
            <p:nvPr/>
          </p:nvSpPr>
          <p:spPr>
            <a:xfrm>
              <a:off x="462937" y="1714012"/>
              <a:ext cx="963887" cy="830997"/>
            </a:xfrm>
            <a:prstGeom prst="rect">
              <a:avLst/>
            </a:prstGeom>
          </p:spPr>
          <p:txBody>
            <a:bodyPr wrap="square">
              <a:spAutoFit/>
            </a:bodyPr>
            <a:lstStyle/>
            <a:p>
              <a:pPr algn="ctr"/>
              <a:r>
                <a:rPr lang="en-US" sz="2400" dirty="0">
                  <a:solidFill>
                    <a:schemeClr val="lt1"/>
                  </a:solidFill>
                  <a:latin typeface="Arial" panose="020B0604020202020204" pitchFamily="34" charset="0"/>
                  <a:cs typeface="Arial" panose="020B0604020202020204" pitchFamily="34" charset="0"/>
                </a:rPr>
                <a:t>Step 6</a:t>
              </a:r>
              <a:endParaRPr lang="en-US"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5787398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03920" cy="1066800"/>
          </a:xfrm>
        </p:spPr>
        <p:txBody>
          <a:bodyPr>
            <a:normAutofit/>
          </a:bodyPr>
          <a:lstStyle/>
          <a:p>
            <a:r>
              <a:rPr lang="en-US" dirty="0"/>
              <a:t>       Return of Funds by the Student</a:t>
            </a:r>
          </a:p>
        </p:txBody>
      </p:sp>
      <p:sp>
        <p:nvSpPr>
          <p:cNvPr id="18" name="Rounded Rectangle 17"/>
          <p:cNvSpPr/>
          <p:nvPr/>
        </p:nvSpPr>
        <p:spPr>
          <a:xfrm>
            <a:off x="5301665" y="2463546"/>
            <a:ext cx="1210608" cy="3481278"/>
          </a:xfrm>
          <a:prstGeom prst="roundRect">
            <a:avLst>
              <a:gd name="adj" fmla="val 10000"/>
            </a:avLst>
          </a:prstGeom>
          <a:noFill/>
          <a:ln>
            <a:no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21" name="Rounded Rectangle 20"/>
          <p:cNvSpPr/>
          <p:nvPr/>
        </p:nvSpPr>
        <p:spPr>
          <a:xfrm>
            <a:off x="7246208" y="2858184"/>
            <a:ext cx="1211992" cy="3481278"/>
          </a:xfrm>
          <a:prstGeom prst="roundRect">
            <a:avLst>
              <a:gd name="adj" fmla="val 10000"/>
            </a:avLst>
          </a:prstGeom>
          <a:noFill/>
          <a:ln>
            <a:no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5" name="Content Placeholder 4">
            <a:extLst>
              <a:ext uri="{FF2B5EF4-FFF2-40B4-BE49-F238E27FC236}">
                <a16:creationId xmlns:a16="http://schemas.microsoft.com/office/drawing/2014/main" id="{AA8480CC-95E4-4E79-9776-F99F7251CAF1}"/>
              </a:ext>
            </a:extLst>
          </p:cNvPr>
          <p:cNvSpPr>
            <a:spLocks noGrp="1"/>
          </p:cNvSpPr>
          <p:nvPr>
            <p:ph idx="1"/>
          </p:nvPr>
        </p:nvSpPr>
        <p:spPr/>
        <p:txBody>
          <a:bodyPr/>
          <a:lstStyle/>
          <a:p>
            <a:r>
              <a:rPr lang="en-US" dirty="0"/>
              <a:t>Student is responsible for any remaining amount of unearned aid not returned by the school</a:t>
            </a:r>
          </a:p>
        </p:txBody>
      </p:sp>
      <p:grpSp>
        <p:nvGrpSpPr>
          <p:cNvPr id="13" name="Group 12">
            <a:extLst>
              <a:ext uri="{FF2B5EF4-FFF2-40B4-BE49-F238E27FC236}">
                <a16:creationId xmlns:a16="http://schemas.microsoft.com/office/drawing/2014/main" id="{8289197F-CA9E-4FA6-82EF-3F0F4DBF8E1F}"/>
              </a:ext>
            </a:extLst>
          </p:cNvPr>
          <p:cNvGrpSpPr/>
          <p:nvPr/>
        </p:nvGrpSpPr>
        <p:grpSpPr>
          <a:xfrm>
            <a:off x="267478" y="232056"/>
            <a:ext cx="963887" cy="944810"/>
            <a:chOff x="462937" y="1600199"/>
            <a:chExt cx="963887" cy="944810"/>
          </a:xfrm>
        </p:grpSpPr>
        <p:sp>
          <p:nvSpPr>
            <p:cNvPr id="16" name="Rectangle 15">
              <a:extLst>
                <a:ext uri="{FF2B5EF4-FFF2-40B4-BE49-F238E27FC236}">
                  <a16:creationId xmlns:a16="http://schemas.microsoft.com/office/drawing/2014/main" id="{41ADB1D6-37DD-46EE-B56D-586F31B894E4}"/>
                </a:ext>
              </a:extLst>
            </p:cNvPr>
            <p:cNvSpPr/>
            <p:nvPr/>
          </p:nvSpPr>
          <p:spPr>
            <a:xfrm rot="2663583">
              <a:off x="487680" y="1600199"/>
              <a:ext cx="914400" cy="914400"/>
            </a:xfrm>
            <a:prstGeom prst="rect">
              <a:avLst/>
            </a:prstGeom>
            <a:solidFill>
              <a:srgbClr val="005B9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91440" rIns="0" rtlCol="0" anchor="ctr"/>
            <a:lstStyle/>
            <a:p>
              <a:pPr algn="ctr"/>
              <a:endParaRPr lang="en-US" sz="2400"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CD927B5A-21A9-4EB2-A950-5B10658C53A5}"/>
                </a:ext>
              </a:extLst>
            </p:cNvPr>
            <p:cNvSpPr/>
            <p:nvPr/>
          </p:nvSpPr>
          <p:spPr>
            <a:xfrm>
              <a:off x="462937" y="1714012"/>
              <a:ext cx="963887" cy="830997"/>
            </a:xfrm>
            <a:prstGeom prst="rect">
              <a:avLst/>
            </a:prstGeom>
          </p:spPr>
          <p:txBody>
            <a:bodyPr wrap="square">
              <a:spAutoFit/>
            </a:bodyPr>
            <a:lstStyle/>
            <a:p>
              <a:pPr algn="ctr"/>
              <a:r>
                <a:rPr lang="en-US" sz="2400" dirty="0">
                  <a:solidFill>
                    <a:schemeClr val="lt1"/>
                  </a:solidFill>
                  <a:latin typeface="Arial" panose="020B0604020202020204" pitchFamily="34" charset="0"/>
                  <a:cs typeface="Arial" panose="020B0604020202020204" pitchFamily="34" charset="0"/>
                </a:rPr>
                <a:t>Step 7</a:t>
              </a:r>
              <a:endParaRPr lang="en-US"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5128077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839200" cy="1066800"/>
          </a:xfrm>
        </p:spPr>
        <p:txBody>
          <a:bodyPr>
            <a:normAutofit/>
          </a:bodyPr>
          <a:lstStyle/>
          <a:p>
            <a:r>
              <a:rPr lang="en-US" dirty="0"/>
              <a:t>       Repayment of the Student’s Loans</a:t>
            </a:r>
          </a:p>
        </p:txBody>
      </p:sp>
      <p:sp>
        <p:nvSpPr>
          <p:cNvPr id="21" name="Rounded Rectangle 20"/>
          <p:cNvSpPr/>
          <p:nvPr/>
        </p:nvSpPr>
        <p:spPr>
          <a:xfrm>
            <a:off x="7246208" y="2858184"/>
            <a:ext cx="1211992" cy="3481278"/>
          </a:xfrm>
          <a:prstGeom prst="roundRect">
            <a:avLst>
              <a:gd name="adj" fmla="val 10000"/>
            </a:avLst>
          </a:prstGeom>
          <a:noFill/>
          <a:ln>
            <a:no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5" name="Content Placeholder 4">
            <a:extLst>
              <a:ext uri="{FF2B5EF4-FFF2-40B4-BE49-F238E27FC236}">
                <a16:creationId xmlns:a16="http://schemas.microsoft.com/office/drawing/2014/main" id="{AA8480CC-95E4-4E79-9776-F99F7251CAF1}"/>
              </a:ext>
            </a:extLst>
          </p:cNvPr>
          <p:cNvSpPr>
            <a:spLocks noGrp="1"/>
          </p:cNvSpPr>
          <p:nvPr>
            <p:ph idx="1"/>
          </p:nvPr>
        </p:nvSpPr>
        <p:spPr/>
        <p:txBody>
          <a:bodyPr/>
          <a:lstStyle/>
          <a:p>
            <a:r>
              <a:rPr lang="en-US" dirty="0"/>
              <a:t>Student repays all or part of the loan funds received, using the terms of the master promissory note (MPN)</a:t>
            </a:r>
          </a:p>
        </p:txBody>
      </p:sp>
      <p:sp>
        <p:nvSpPr>
          <p:cNvPr id="10" name="Rectangle 9">
            <a:extLst>
              <a:ext uri="{FF2B5EF4-FFF2-40B4-BE49-F238E27FC236}">
                <a16:creationId xmlns:a16="http://schemas.microsoft.com/office/drawing/2014/main" id="{08E7EBAE-20D6-49AA-8F70-6621235218C2}"/>
              </a:ext>
            </a:extLst>
          </p:cNvPr>
          <p:cNvSpPr/>
          <p:nvPr/>
        </p:nvSpPr>
        <p:spPr>
          <a:xfrm>
            <a:off x="3573555" y="3134380"/>
            <a:ext cx="1996891" cy="954107"/>
          </a:xfrm>
          <a:prstGeom prst="rect">
            <a:avLst/>
          </a:prstGeom>
          <a:solidFill>
            <a:srgbClr val="DE7E26"/>
          </a:solidFill>
        </p:spPr>
        <p:txBody>
          <a:bodyPr wrap="square">
            <a:spAutoFit/>
          </a:bodyPr>
          <a:lstStyle/>
          <a:p>
            <a:pPr algn="ctr"/>
            <a:r>
              <a:rPr lang="en-US" sz="2800" dirty="0">
                <a:latin typeface="Arial" panose="020B0604020202020204" pitchFamily="34" charset="0"/>
                <a:cs typeface="Arial" panose="020B0604020202020204" pitchFamily="34" charset="0"/>
              </a:rPr>
              <a:t>$2,968.00</a:t>
            </a:r>
          </a:p>
          <a:p>
            <a:pPr algn="ctr"/>
            <a:r>
              <a:rPr lang="en-US" sz="2800" dirty="0">
                <a:latin typeface="Arial" panose="020B0604020202020204" pitchFamily="34" charset="0"/>
                <a:cs typeface="Arial" panose="020B0604020202020204" pitchFamily="34" charset="0"/>
              </a:rPr>
              <a:t>disbursed</a:t>
            </a:r>
          </a:p>
        </p:txBody>
      </p:sp>
      <p:sp>
        <p:nvSpPr>
          <p:cNvPr id="11" name="Rectangle 10">
            <a:extLst>
              <a:ext uri="{FF2B5EF4-FFF2-40B4-BE49-F238E27FC236}">
                <a16:creationId xmlns:a16="http://schemas.microsoft.com/office/drawing/2014/main" id="{33CA6822-96CE-4796-A27D-07388E92CCCA}"/>
              </a:ext>
            </a:extLst>
          </p:cNvPr>
          <p:cNvSpPr/>
          <p:nvPr/>
        </p:nvSpPr>
        <p:spPr>
          <a:xfrm>
            <a:off x="1139269" y="4336702"/>
            <a:ext cx="1996891" cy="1384995"/>
          </a:xfrm>
          <a:prstGeom prst="rect">
            <a:avLst/>
          </a:prstGeom>
          <a:solidFill>
            <a:srgbClr val="DE7E26"/>
          </a:solidFill>
        </p:spPr>
        <p:txBody>
          <a:bodyPr wrap="square">
            <a:spAutoFit/>
          </a:bodyPr>
          <a:lstStyle/>
          <a:p>
            <a:pPr algn="ctr"/>
            <a:r>
              <a:rPr lang="en-US" sz="2800" dirty="0">
                <a:latin typeface="Arial" panose="020B0604020202020204" pitchFamily="34" charset="0"/>
                <a:cs typeface="Arial" panose="020B0604020202020204" pitchFamily="34" charset="0"/>
              </a:rPr>
              <a:t>$1,317.00 school returns</a:t>
            </a:r>
          </a:p>
        </p:txBody>
      </p:sp>
      <p:sp>
        <p:nvSpPr>
          <p:cNvPr id="12" name="Rectangle 11">
            <a:extLst>
              <a:ext uri="{FF2B5EF4-FFF2-40B4-BE49-F238E27FC236}">
                <a16:creationId xmlns:a16="http://schemas.microsoft.com/office/drawing/2014/main" id="{287DC6CF-6BA3-4EE1-AF00-7A5E6FD08403}"/>
              </a:ext>
            </a:extLst>
          </p:cNvPr>
          <p:cNvSpPr/>
          <p:nvPr/>
        </p:nvSpPr>
        <p:spPr>
          <a:xfrm>
            <a:off x="5927909" y="4330005"/>
            <a:ext cx="1996891" cy="1384995"/>
          </a:xfrm>
          <a:prstGeom prst="rect">
            <a:avLst/>
          </a:prstGeom>
          <a:solidFill>
            <a:srgbClr val="DE7E26"/>
          </a:solidFill>
        </p:spPr>
        <p:txBody>
          <a:bodyPr wrap="square">
            <a:spAutoFit/>
          </a:bodyPr>
          <a:lstStyle/>
          <a:p>
            <a:pPr algn="ctr"/>
            <a:r>
              <a:rPr lang="en-US" sz="2800" dirty="0">
                <a:latin typeface="Arial" panose="020B0604020202020204" pitchFamily="34" charset="0"/>
                <a:cs typeface="Arial" panose="020B0604020202020204" pitchFamily="34" charset="0"/>
              </a:rPr>
              <a:t>$1,651.00 student repays</a:t>
            </a:r>
          </a:p>
        </p:txBody>
      </p:sp>
      <p:sp>
        <p:nvSpPr>
          <p:cNvPr id="14" name="Rectangle 13">
            <a:extLst>
              <a:ext uri="{FF2B5EF4-FFF2-40B4-BE49-F238E27FC236}">
                <a16:creationId xmlns:a16="http://schemas.microsoft.com/office/drawing/2014/main" id="{4054E428-6C6C-42FD-861E-FF73E7A32711}"/>
              </a:ext>
            </a:extLst>
          </p:cNvPr>
          <p:cNvSpPr/>
          <p:nvPr/>
        </p:nvSpPr>
        <p:spPr>
          <a:xfrm rot="16200000">
            <a:off x="4143384" y="4483194"/>
            <a:ext cx="863412" cy="228600"/>
          </a:xfrm>
          <a:prstGeom prst="rect">
            <a:avLst/>
          </a:prstGeom>
          <a:solidFill>
            <a:srgbClr val="6DB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a:extLst>
              <a:ext uri="{FF2B5EF4-FFF2-40B4-BE49-F238E27FC236}">
                <a16:creationId xmlns:a16="http://schemas.microsoft.com/office/drawing/2014/main" id="{2E48A441-1DC4-4AA3-8AB7-5572A37FA61B}"/>
              </a:ext>
            </a:extLst>
          </p:cNvPr>
          <p:cNvGrpSpPr/>
          <p:nvPr/>
        </p:nvGrpSpPr>
        <p:grpSpPr>
          <a:xfrm>
            <a:off x="267478" y="232056"/>
            <a:ext cx="963887" cy="944810"/>
            <a:chOff x="462937" y="1600199"/>
            <a:chExt cx="963887" cy="944810"/>
          </a:xfrm>
        </p:grpSpPr>
        <p:sp>
          <p:nvSpPr>
            <p:cNvPr id="17" name="Rectangle 16">
              <a:extLst>
                <a:ext uri="{FF2B5EF4-FFF2-40B4-BE49-F238E27FC236}">
                  <a16:creationId xmlns:a16="http://schemas.microsoft.com/office/drawing/2014/main" id="{BB665A70-0FFF-45EC-9185-E0EB9ED0A3EE}"/>
                </a:ext>
              </a:extLst>
            </p:cNvPr>
            <p:cNvSpPr/>
            <p:nvPr/>
          </p:nvSpPr>
          <p:spPr>
            <a:xfrm rot="2663583">
              <a:off x="487680" y="1600199"/>
              <a:ext cx="914400" cy="914400"/>
            </a:xfrm>
            <a:prstGeom prst="rect">
              <a:avLst/>
            </a:prstGeom>
            <a:solidFill>
              <a:srgbClr val="005B9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91440" rIns="0" rtlCol="0" anchor="ctr"/>
            <a:lstStyle/>
            <a:p>
              <a:pPr algn="ctr"/>
              <a:endParaRPr lang="en-US" sz="2400" dirty="0">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A12940E4-BBA2-44A1-8194-1633AB2596EA}"/>
                </a:ext>
              </a:extLst>
            </p:cNvPr>
            <p:cNvSpPr/>
            <p:nvPr/>
          </p:nvSpPr>
          <p:spPr>
            <a:xfrm>
              <a:off x="462937" y="1714012"/>
              <a:ext cx="963887" cy="830997"/>
            </a:xfrm>
            <a:prstGeom prst="rect">
              <a:avLst/>
            </a:prstGeom>
          </p:spPr>
          <p:txBody>
            <a:bodyPr wrap="square">
              <a:spAutoFit/>
            </a:bodyPr>
            <a:lstStyle/>
            <a:p>
              <a:pPr algn="ctr"/>
              <a:r>
                <a:rPr lang="en-US" sz="2400" dirty="0">
                  <a:solidFill>
                    <a:schemeClr val="lt1"/>
                  </a:solidFill>
                  <a:latin typeface="Arial" panose="020B0604020202020204" pitchFamily="34" charset="0"/>
                  <a:cs typeface="Arial" panose="020B0604020202020204" pitchFamily="34" charset="0"/>
                </a:rPr>
                <a:t>Step 8</a:t>
              </a:r>
              <a:endParaRPr lang="en-US" dirty="0">
                <a:latin typeface="Arial" panose="020B0604020202020204" pitchFamily="34" charset="0"/>
                <a:cs typeface="Arial" panose="020B0604020202020204" pitchFamily="34" charset="0"/>
              </a:endParaRPr>
            </a:p>
          </p:txBody>
        </p:sp>
      </p:grpSp>
      <p:sp>
        <p:nvSpPr>
          <p:cNvPr id="15" name="Down Arrow 8">
            <a:extLst>
              <a:ext uri="{FF2B5EF4-FFF2-40B4-BE49-F238E27FC236}">
                <a16:creationId xmlns:a16="http://schemas.microsoft.com/office/drawing/2014/main" id="{5111B865-83BC-4AC7-A751-D40D7BAA8033}"/>
              </a:ext>
            </a:extLst>
          </p:cNvPr>
          <p:cNvSpPr/>
          <p:nvPr/>
        </p:nvSpPr>
        <p:spPr>
          <a:xfrm rot="16200000">
            <a:off x="4885549" y="4300183"/>
            <a:ext cx="424180" cy="1388697"/>
          </a:xfrm>
          <a:prstGeom prst="downArrow">
            <a:avLst/>
          </a:prstGeom>
          <a:solidFill>
            <a:srgbClr val="6DB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Down Arrow 8">
            <a:extLst>
              <a:ext uri="{FF2B5EF4-FFF2-40B4-BE49-F238E27FC236}">
                <a16:creationId xmlns:a16="http://schemas.microsoft.com/office/drawing/2014/main" id="{078F3044-9552-4941-BB1C-79EAE8F1D701}"/>
              </a:ext>
            </a:extLst>
          </p:cNvPr>
          <p:cNvSpPr/>
          <p:nvPr/>
        </p:nvSpPr>
        <p:spPr>
          <a:xfrm rot="5400000">
            <a:off x="3636859" y="4440192"/>
            <a:ext cx="424180" cy="1108677"/>
          </a:xfrm>
          <a:prstGeom prst="downArrow">
            <a:avLst/>
          </a:prstGeom>
          <a:solidFill>
            <a:srgbClr val="6DB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7463683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03920" cy="1066800"/>
          </a:xfrm>
        </p:spPr>
        <p:txBody>
          <a:bodyPr>
            <a:normAutofit fontScale="90000"/>
          </a:bodyPr>
          <a:lstStyle/>
          <a:p>
            <a:pPr marL="1090613" indent="-1090613"/>
            <a:r>
              <a:rPr lang="en-US" dirty="0"/>
              <a:t>        Grant Funds for the Student to Return</a:t>
            </a:r>
          </a:p>
        </p:txBody>
      </p:sp>
      <p:sp>
        <p:nvSpPr>
          <p:cNvPr id="18" name="Rounded Rectangle 17"/>
          <p:cNvSpPr/>
          <p:nvPr/>
        </p:nvSpPr>
        <p:spPr>
          <a:xfrm>
            <a:off x="5301665" y="2463546"/>
            <a:ext cx="1210608" cy="3481278"/>
          </a:xfrm>
          <a:prstGeom prst="roundRect">
            <a:avLst>
              <a:gd name="adj" fmla="val 10000"/>
            </a:avLst>
          </a:prstGeom>
          <a:noFill/>
          <a:ln>
            <a:no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21" name="Rounded Rectangle 20"/>
          <p:cNvSpPr/>
          <p:nvPr/>
        </p:nvSpPr>
        <p:spPr>
          <a:xfrm>
            <a:off x="7246208" y="2858184"/>
            <a:ext cx="1211992" cy="3481278"/>
          </a:xfrm>
          <a:prstGeom prst="roundRect">
            <a:avLst>
              <a:gd name="adj" fmla="val 10000"/>
            </a:avLst>
          </a:prstGeom>
          <a:noFill/>
          <a:ln>
            <a:no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5" name="Content Placeholder 4">
            <a:extLst>
              <a:ext uri="{FF2B5EF4-FFF2-40B4-BE49-F238E27FC236}">
                <a16:creationId xmlns:a16="http://schemas.microsoft.com/office/drawing/2014/main" id="{AA8480CC-95E4-4E79-9776-F99F7251CAF1}"/>
              </a:ext>
            </a:extLst>
          </p:cNvPr>
          <p:cNvSpPr>
            <a:spLocks noGrp="1"/>
          </p:cNvSpPr>
          <p:nvPr>
            <p:ph idx="1"/>
          </p:nvPr>
        </p:nvSpPr>
        <p:spPr/>
        <p:txBody>
          <a:bodyPr/>
          <a:lstStyle/>
          <a:p>
            <a:r>
              <a:rPr lang="en-US" dirty="0"/>
              <a:t>Student is responsible for any remaining amount of unearned aid not returned by the school</a:t>
            </a:r>
          </a:p>
          <a:p>
            <a:r>
              <a:rPr lang="en-US" dirty="0"/>
              <a:t>Prior to allocation of student’s share, 50% grant protection allowance applied</a:t>
            </a:r>
          </a:p>
          <a:p>
            <a:pPr marL="457200" lvl="1" indent="0">
              <a:buNone/>
            </a:pPr>
            <a:endParaRPr lang="en-US" dirty="0"/>
          </a:p>
        </p:txBody>
      </p:sp>
      <p:sp>
        <p:nvSpPr>
          <p:cNvPr id="7" name="Content Placeholder 2">
            <a:extLst>
              <a:ext uri="{FF2B5EF4-FFF2-40B4-BE49-F238E27FC236}">
                <a16:creationId xmlns:a16="http://schemas.microsoft.com/office/drawing/2014/main" id="{6CDE35BA-C70F-4813-A502-F9CC6B4D6210}"/>
              </a:ext>
            </a:extLst>
          </p:cNvPr>
          <p:cNvSpPr txBox="1">
            <a:spLocks/>
          </p:cNvSpPr>
          <p:nvPr/>
        </p:nvSpPr>
        <p:spPr>
          <a:xfrm>
            <a:off x="304800" y="4529134"/>
            <a:ext cx="8503920" cy="72866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005B99"/>
              </a:buClr>
              <a:buFont typeface="Arial" pitchFamily="34" charset="0"/>
              <a:buChar char="•"/>
              <a:defRPr lang="en-US" sz="3200" kern="1200">
                <a:solidFill>
                  <a:schemeClr val="tx1"/>
                </a:solidFill>
                <a:latin typeface="Arial" pitchFamily="34" charset="0"/>
                <a:ea typeface="+mn-ea"/>
                <a:cs typeface="Arial" pitchFamily="34" charset="0"/>
              </a:defRPr>
            </a:lvl1pPr>
            <a:lvl2pPr marL="804863" indent="-347663" algn="l" defTabSz="914400" rtl="0" eaLnBrk="1" latinLnBrk="0" hangingPunct="1">
              <a:spcBef>
                <a:spcPct val="20000"/>
              </a:spcBef>
              <a:buClr>
                <a:srgbClr val="005B99"/>
              </a:buClr>
              <a:buFont typeface="Arial" pitchFamily="34" charset="0"/>
              <a:buChar char="–"/>
              <a:defRPr sz="2800" kern="1200">
                <a:solidFill>
                  <a:schemeClr val="tx1"/>
                </a:solidFill>
                <a:latin typeface="Arial" pitchFamily="34" charset="0"/>
                <a:ea typeface="+mn-ea"/>
                <a:cs typeface="Arial" pitchFamily="34" charset="0"/>
              </a:defRPr>
            </a:lvl2pPr>
            <a:lvl3pPr marL="1260475" indent="-346075" algn="l" defTabSz="914400" rtl="0" eaLnBrk="1" latinLnBrk="0" hangingPunct="1">
              <a:spcBef>
                <a:spcPct val="20000"/>
              </a:spcBef>
              <a:buClr>
                <a:srgbClr val="005B99"/>
              </a:buClr>
              <a:buSzPct val="85000"/>
              <a:buFont typeface="Wingdings" panose="05000000000000000000" pitchFamily="2" charset="2"/>
              <a:buChar char="Ø"/>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Clr>
                <a:srgbClr val="005B99"/>
              </a:buClr>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Clr>
                <a:srgbClr val="005B99"/>
              </a:buClr>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dirty="0"/>
          </a:p>
        </p:txBody>
      </p:sp>
      <p:grpSp>
        <p:nvGrpSpPr>
          <p:cNvPr id="8" name="Group 7">
            <a:extLst>
              <a:ext uri="{FF2B5EF4-FFF2-40B4-BE49-F238E27FC236}">
                <a16:creationId xmlns:a16="http://schemas.microsoft.com/office/drawing/2014/main" id="{5B66561A-ED0C-4048-B840-184A8460D169}"/>
              </a:ext>
            </a:extLst>
          </p:cNvPr>
          <p:cNvGrpSpPr/>
          <p:nvPr/>
        </p:nvGrpSpPr>
        <p:grpSpPr>
          <a:xfrm>
            <a:off x="267478" y="232056"/>
            <a:ext cx="963887" cy="944810"/>
            <a:chOff x="462937" y="1600199"/>
            <a:chExt cx="963887" cy="944810"/>
          </a:xfrm>
        </p:grpSpPr>
        <p:sp>
          <p:nvSpPr>
            <p:cNvPr id="9" name="Rectangle 8">
              <a:extLst>
                <a:ext uri="{FF2B5EF4-FFF2-40B4-BE49-F238E27FC236}">
                  <a16:creationId xmlns:a16="http://schemas.microsoft.com/office/drawing/2014/main" id="{A8EAB08C-90E5-4BF0-AE61-29A1FF6A0164}"/>
                </a:ext>
              </a:extLst>
            </p:cNvPr>
            <p:cNvSpPr/>
            <p:nvPr/>
          </p:nvSpPr>
          <p:spPr>
            <a:xfrm rot="2663583">
              <a:off x="487680" y="1600199"/>
              <a:ext cx="914400" cy="914400"/>
            </a:xfrm>
            <a:prstGeom prst="rect">
              <a:avLst/>
            </a:prstGeom>
            <a:solidFill>
              <a:srgbClr val="005B9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91440" rIns="0" rtlCol="0" anchor="ctr"/>
            <a:lstStyle/>
            <a:p>
              <a:pPr algn="ctr"/>
              <a:endParaRPr lang="en-US" sz="2400" dirty="0">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290AE6D7-7718-4892-8BEF-2837F268246E}"/>
                </a:ext>
              </a:extLst>
            </p:cNvPr>
            <p:cNvSpPr/>
            <p:nvPr/>
          </p:nvSpPr>
          <p:spPr>
            <a:xfrm>
              <a:off x="462937" y="1714012"/>
              <a:ext cx="963887" cy="830997"/>
            </a:xfrm>
            <a:prstGeom prst="rect">
              <a:avLst/>
            </a:prstGeom>
          </p:spPr>
          <p:txBody>
            <a:bodyPr wrap="square">
              <a:spAutoFit/>
            </a:bodyPr>
            <a:lstStyle/>
            <a:p>
              <a:pPr algn="ctr"/>
              <a:r>
                <a:rPr lang="en-US" sz="2400" dirty="0">
                  <a:solidFill>
                    <a:schemeClr val="lt1"/>
                  </a:solidFill>
                  <a:latin typeface="Arial" panose="020B0604020202020204" pitchFamily="34" charset="0"/>
                  <a:cs typeface="Arial" panose="020B0604020202020204" pitchFamily="34" charset="0"/>
                </a:rPr>
                <a:t>Step 9</a:t>
              </a:r>
              <a:endParaRPr lang="en-US"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6660071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03920" cy="1066800"/>
          </a:xfrm>
        </p:spPr>
        <p:txBody>
          <a:bodyPr>
            <a:normAutofit fontScale="90000"/>
          </a:bodyPr>
          <a:lstStyle/>
          <a:p>
            <a:pPr marL="1090613" indent="-1090613"/>
            <a:r>
              <a:rPr lang="en-US" dirty="0"/>
              <a:t>        Return of Grant Funds by the Student</a:t>
            </a:r>
          </a:p>
        </p:txBody>
      </p:sp>
      <p:sp>
        <p:nvSpPr>
          <p:cNvPr id="18" name="Rounded Rectangle 17"/>
          <p:cNvSpPr/>
          <p:nvPr/>
        </p:nvSpPr>
        <p:spPr>
          <a:xfrm>
            <a:off x="5301665" y="2463546"/>
            <a:ext cx="1210608" cy="3481278"/>
          </a:xfrm>
          <a:prstGeom prst="roundRect">
            <a:avLst>
              <a:gd name="adj" fmla="val 10000"/>
            </a:avLst>
          </a:prstGeom>
          <a:noFill/>
          <a:ln>
            <a:no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21" name="Rounded Rectangle 20"/>
          <p:cNvSpPr/>
          <p:nvPr/>
        </p:nvSpPr>
        <p:spPr>
          <a:xfrm>
            <a:off x="7246208" y="2858184"/>
            <a:ext cx="1211992" cy="3481278"/>
          </a:xfrm>
          <a:prstGeom prst="roundRect">
            <a:avLst>
              <a:gd name="adj" fmla="val 10000"/>
            </a:avLst>
          </a:prstGeom>
          <a:noFill/>
          <a:ln>
            <a:no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5" name="Content Placeholder 4">
            <a:extLst>
              <a:ext uri="{FF2B5EF4-FFF2-40B4-BE49-F238E27FC236}">
                <a16:creationId xmlns:a16="http://schemas.microsoft.com/office/drawing/2014/main" id="{AA8480CC-95E4-4E79-9776-F99F7251CAF1}"/>
              </a:ext>
            </a:extLst>
          </p:cNvPr>
          <p:cNvSpPr>
            <a:spLocks noGrp="1"/>
          </p:cNvSpPr>
          <p:nvPr>
            <p:ph idx="1"/>
          </p:nvPr>
        </p:nvSpPr>
        <p:spPr/>
        <p:txBody>
          <a:bodyPr/>
          <a:lstStyle/>
          <a:p>
            <a:r>
              <a:rPr lang="en-US" dirty="0"/>
              <a:t>Grant funds are repaid in priority order:</a:t>
            </a:r>
          </a:p>
          <a:p>
            <a:pPr marL="971550" lvl="1" indent="-514350">
              <a:buFont typeface="+mj-lt"/>
              <a:buAutoNum type="arabicPeriod"/>
            </a:pPr>
            <a:r>
              <a:rPr lang="en-US" dirty="0"/>
              <a:t>Federal Pell Grant</a:t>
            </a:r>
          </a:p>
          <a:p>
            <a:pPr marL="971550" lvl="1" indent="-514350">
              <a:buFont typeface="+mj-lt"/>
              <a:buAutoNum type="arabicPeriod"/>
            </a:pPr>
            <a:r>
              <a:rPr lang="en-US" dirty="0"/>
              <a:t>FSEOG</a:t>
            </a:r>
          </a:p>
          <a:p>
            <a:pPr marL="971550" lvl="1" indent="-514350">
              <a:buFont typeface="+mj-lt"/>
              <a:buAutoNum type="arabicPeriod"/>
            </a:pPr>
            <a:r>
              <a:rPr lang="en-US" dirty="0"/>
              <a:t>TEACH Grant</a:t>
            </a:r>
          </a:p>
          <a:p>
            <a:r>
              <a:rPr lang="en-US" dirty="0"/>
              <a:t>Not required to return $50 or less per program</a:t>
            </a:r>
          </a:p>
        </p:txBody>
      </p:sp>
      <p:sp>
        <p:nvSpPr>
          <p:cNvPr id="7" name="Content Placeholder 2">
            <a:extLst>
              <a:ext uri="{FF2B5EF4-FFF2-40B4-BE49-F238E27FC236}">
                <a16:creationId xmlns:a16="http://schemas.microsoft.com/office/drawing/2014/main" id="{6CDE35BA-C70F-4813-A502-F9CC6B4D6210}"/>
              </a:ext>
            </a:extLst>
          </p:cNvPr>
          <p:cNvSpPr txBox="1">
            <a:spLocks/>
          </p:cNvSpPr>
          <p:nvPr/>
        </p:nvSpPr>
        <p:spPr>
          <a:xfrm>
            <a:off x="304800" y="4529134"/>
            <a:ext cx="8503920" cy="72866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005B99"/>
              </a:buClr>
              <a:buFont typeface="Arial" pitchFamily="34" charset="0"/>
              <a:buChar char="•"/>
              <a:defRPr lang="en-US" sz="3200" kern="1200">
                <a:solidFill>
                  <a:schemeClr val="tx1"/>
                </a:solidFill>
                <a:latin typeface="Arial" pitchFamily="34" charset="0"/>
                <a:ea typeface="+mn-ea"/>
                <a:cs typeface="Arial" pitchFamily="34" charset="0"/>
              </a:defRPr>
            </a:lvl1pPr>
            <a:lvl2pPr marL="804863" indent="-347663" algn="l" defTabSz="914400" rtl="0" eaLnBrk="1" latinLnBrk="0" hangingPunct="1">
              <a:spcBef>
                <a:spcPct val="20000"/>
              </a:spcBef>
              <a:buClr>
                <a:srgbClr val="005B99"/>
              </a:buClr>
              <a:buFont typeface="Arial" pitchFamily="34" charset="0"/>
              <a:buChar char="–"/>
              <a:defRPr sz="2800" kern="1200">
                <a:solidFill>
                  <a:schemeClr val="tx1"/>
                </a:solidFill>
                <a:latin typeface="Arial" pitchFamily="34" charset="0"/>
                <a:ea typeface="+mn-ea"/>
                <a:cs typeface="Arial" pitchFamily="34" charset="0"/>
              </a:defRPr>
            </a:lvl2pPr>
            <a:lvl3pPr marL="1260475" indent="-346075" algn="l" defTabSz="914400" rtl="0" eaLnBrk="1" latinLnBrk="0" hangingPunct="1">
              <a:spcBef>
                <a:spcPct val="20000"/>
              </a:spcBef>
              <a:buClr>
                <a:srgbClr val="005B99"/>
              </a:buClr>
              <a:buSzPct val="85000"/>
              <a:buFont typeface="Wingdings" panose="05000000000000000000" pitchFamily="2" charset="2"/>
              <a:buChar char="Ø"/>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Clr>
                <a:srgbClr val="005B99"/>
              </a:buClr>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Clr>
                <a:srgbClr val="005B99"/>
              </a:buClr>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dirty="0"/>
          </a:p>
        </p:txBody>
      </p:sp>
      <p:grpSp>
        <p:nvGrpSpPr>
          <p:cNvPr id="8" name="Group 7">
            <a:extLst>
              <a:ext uri="{FF2B5EF4-FFF2-40B4-BE49-F238E27FC236}">
                <a16:creationId xmlns:a16="http://schemas.microsoft.com/office/drawing/2014/main" id="{6B2AB4B0-D35D-433E-9DA4-6D3C3A567F1D}"/>
              </a:ext>
            </a:extLst>
          </p:cNvPr>
          <p:cNvGrpSpPr/>
          <p:nvPr/>
        </p:nvGrpSpPr>
        <p:grpSpPr>
          <a:xfrm>
            <a:off x="267478" y="232056"/>
            <a:ext cx="963887" cy="944810"/>
            <a:chOff x="462937" y="1600199"/>
            <a:chExt cx="963887" cy="944810"/>
          </a:xfrm>
        </p:grpSpPr>
        <p:sp>
          <p:nvSpPr>
            <p:cNvPr id="9" name="Rectangle 8">
              <a:extLst>
                <a:ext uri="{FF2B5EF4-FFF2-40B4-BE49-F238E27FC236}">
                  <a16:creationId xmlns:a16="http://schemas.microsoft.com/office/drawing/2014/main" id="{92FCFDBA-BCD1-4B8B-8180-C2AB00735092}"/>
                </a:ext>
              </a:extLst>
            </p:cNvPr>
            <p:cNvSpPr/>
            <p:nvPr/>
          </p:nvSpPr>
          <p:spPr>
            <a:xfrm rot="2663583">
              <a:off x="487680" y="1600199"/>
              <a:ext cx="914400" cy="914400"/>
            </a:xfrm>
            <a:prstGeom prst="rect">
              <a:avLst/>
            </a:prstGeom>
            <a:solidFill>
              <a:srgbClr val="005B9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91440" rIns="0" rtlCol="0" anchor="ctr"/>
            <a:lstStyle/>
            <a:p>
              <a:pPr algn="ctr"/>
              <a:endParaRPr lang="en-US" sz="2400" dirty="0">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E36BD013-745C-4E9C-87E2-31A18E482A95}"/>
                </a:ext>
              </a:extLst>
            </p:cNvPr>
            <p:cNvSpPr/>
            <p:nvPr/>
          </p:nvSpPr>
          <p:spPr>
            <a:xfrm>
              <a:off x="462937" y="1714012"/>
              <a:ext cx="963887" cy="830997"/>
            </a:xfrm>
            <a:prstGeom prst="rect">
              <a:avLst/>
            </a:prstGeom>
          </p:spPr>
          <p:txBody>
            <a:bodyPr wrap="square">
              <a:spAutoFit/>
            </a:bodyPr>
            <a:lstStyle/>
            <a:p>
              <a:pPr algn="ctr"/>
              <a:r>
                <a:rPr lang="en-US" sz="2400" dirty="0">
                  <a:solidFill>
                    <a:schemeClr val="lt1"/>
                  </a:solidFill>
                  <a:latin typeface="Arial" panose="020B0604020202020204" pitchFamily="34" charset="0"/>
                  <a:cs typeface="Arial" panose="020B0604020202020204" pitchFamily="34" charset="0"/>
                </a:rPr>
                <a:t>Step 10</a:t>
              </a:r>
              <a:endParaRPr lang="en-US"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92934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Timeframes</a:t>
            </a:r>
          </a:p>
        </p:txBody>
      </p:sp>
      <p:sp>
        <p:nvSpPr>
          <p:cNvPr id="3" name="Content Placeholder 2"/>
          <p:cNvSpPr>
            <a:spLocks noGrp="1"/>
          </p:cNvSpPr>
          <p:nvPr>
            <p:ph idx="1"/>
          </p:nvPr>
        </p:nvSpPr>
        <p:spPr>
          <a:xfrm>
            <a:off x="304800" y="1295400"/>
            <a:ext cx="8503920" cy="4724400"/>
          </a:xfrm>
        </p:spPr>
        <p:txBody>
          <a:bodyPr/>
          <a:lstStyle/>
          <a:p>
            <a:r>
              <a:rPr lang="en-US" dirty="0"/>
              <a:t>Notifications</a:t>
            </a:r>
          </a:p>
          <a:p>
            <a:r>
              <a:rPr lang="en-US" dirty="0"/>
              <a:t>Aid student must repay </a:t>
            </a:r>
          </a:p>
          <a:p>
            <a:r>
              <a:rPr lang="en-US" dirty="0"/>
              <a:t>School’s return of funds</a:t>
            </a:r>
          </a:p>
          <a:p>
            <a:r>
              <a:rPr lang="en-US" dirty="0"/>
              <a:t>Post-withdrawal disbursements</a:t>
            </a:r>
          </a:p>
          <a:p>
            <a:r>
              <a:rPr lang="en-US"/>
              <a:t>Verification</a:t>
            </a:r>
            <a:endParaRPr lang="en-US" dirty="0"/>
          </a:p>
        </p:txBody>
      </p:sp>
    </p:spTree>
    <p:extLst>
      <p:ext uri="{BB962C8B-B14F-4D97-AF65-F5344CB8AC3E}">
        <p14:creationId xmlns:p14="http://schemas.microsoft.com/office/powerpoint/2010/main" val="9685543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914400"/>
          </a:xfrm>
        </p:spPr>
        <p:txBody>
          <a:bodyPr/>
          <a:lstStyle/>
          <a:p>
            <a:r>
              <a:rPr lang="en-US" dirty="0"/>
              <a:t>Timeframe for Return of Unearned Aid</a:t>
            </a:r>
          </a:p>
        </p:txBody>
      </p:sp>
      <p:grpSp>
        <p:nvGrpSpPr>
          <p:cNvPr id="10" name="Group 9">
            <a:extLst>
              <a:ext uri="{FF2B5EF4-FFF2-40B4-BE49-F238E27FC236}">
                <a16:creationId xmlns:a16="http://schemas.microsoft.com/office/drawing/2014/main" id="{20280BA0-B807-4F88-8A60-FA15E07DD93C}"/>
              </a:ext>
            </a:extLst>
          </p:cNvPr>
          <p:cNvGrpSpPr/>
          <p:nvPr/>
        </p:nvGrpSpPr>
        <p:grpSpPr>
          <a:xfrm>
            <a:off x="2286000" y="1493099"/>
            <a:ext cx="6400800" cy="4138350"/>
            <a:chOff x="2889503" y="1493099"/>
            <a:chExt cx="5492496" cy="4329000"/>
          </a:xfrm>
        </p:grpSpPr>
        <p:sp>
          <p:nvSpPr>
            <p:cNvPr id="13" name="Freeform: Shape 12">
              <a:extLst>
                <a:ext uri="{FF2B5EF4-FFF2-40B4-BE49-F238E27FC236}">
                  <a16:creationId xmlns:a16="http://schemas.microsoft.com/office/drawing/2014/main" id="{18CD34FE-B200-47A5-AF34-576E9B042172}"/>
                </a:ext>
              </a:extLst>
            </p:cNvPr>
            <p:cNvSpPr/>
            <p:nvPr/>
          </p:nvSpPr>
          <p:spPr>
            <a:xfrm>
              <a:off x="2889503" y="1493099"/>
              <a:ext cx="5492496" cy="1287000"/>
            </a:xfrm>
            <a:custGeom>
              <a:avLst/>
              <a:gdLst>
                <a:gd name="connsiteX0" fmla="*/ 0 w 5492496"/>
                <a:gd name="connsiteY0" fmla="*/ 0 h 1287000"/>
                <a:gd name="connsiteX1" fmla="*/ 5492496 w 5492496"/>
                <a:gd name="connsiteY1" fmla="*/ 0 h 1287000"/>
                <a:gd name="connsiteX2" fmla="*/ 5492496 w 5492496"/>
                <a:gd name="connsiteY2" fmla="*/ 1287000 h 1287000"/>
                <a:gd name="connsiteX3" fmla="*/ 0 w 5492496"/>
                <a:gd name="connsiteY3" fmla="*/ 1287000 h 1287000"/>
                <a:gd name="connsiteX4" fmla="*/ 0 w 5492496"/>
                <a:gd name="connsiteY4" fmla="*/ 0 h 1287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92496" h="1287000">
                  <a:moveTo>
                    <a:pt x="0" y="0"/>
                  </a:moveTo>
                  <a:lnTo>
                    <a:pt x="5492496" y="0"/>
                  </a:lnTo>
                  <a:lnTo>
                    <a:pt x="5492496" y="1287000"/>
                  </a:lnTo>
                  <a:lnTo>
                    <a:pt x="0" y="1287000"/>
                  </a:lnTo>
                  <a:lnTo>
                    <a:pt x="0" y="0"/>
                  </a:lnTo>
                  <a:close/>
                </a:path>
              </a:pathLst>
            </a:custGeom>
            <a:solidFill>
              <a:srgbClr val="004E7D"/>
            </a:solidFill>
            <a:effectLst/>
            <a:scene3d>
              <a:camera prst="orthographicFront"/>
              <a:lightRig rig="threePt" dir="t">
                <a:rot lat="0" lon="0" rev="7500000"/>
              </a:lightRig>
            </a:scene3d>
            <a:sp3d prstMaterial="plastic"/>
          </p:spPr>
          <p:style>
            <a:lnRef idx="0">
              <a:schemeClr val="lt1">
                <a:hueOff val="0"/>
                <a:satOff val="0"/>
                <a:lumOff val="0"/>
                <a:alphaOff val="0"/>
              </a:schemeClr>
            </a:lnRef>
            <a:fillRef idx="3">
              <a:scrgbClr r="0" g="0" b="0"/>
            </a:fillRef>
            <a:effectRef idx="2">
              <a:scrgbClr r="0" g="0" b="0"/>
            </a:effectRef>
            <a:fontRef idx="minor">
              <a:schemeClr val="lt1"/>
            </a:fontRef>
          </p:style>
          <p:txBody>
            <a:bodyPr spcFirstLastPara="0" vert="horz" wrap="square" lIns="91440" tIns="91440" rIns="91440" bIns="91440" numCol="1" spcCol="1270" anchor="ctr" anchorCtr="0">
              <a:noAutofit/>
            </a:bodyPr>
            <a:lstStyle/>
            <a:p>
              <a:pPr marL="182563" lvl="1" algn="l" defTabSz="1066800">
                <a:lnSpc>
                  <a:spcPct val="90000"/>
                </a:lnSpc>
                <a:spcBef>
                  <a:spcPct val="0"/>
                </a:spcBef>
                <a:spcAft>
                  <a:spcPct val="15000"/>
                </a:spcAft>
              </a:pPr>
              <a:r>
                <a:rPr lang="en-US" sz="2400" kern="1200" dirty="0">
                  <a:latin typeface="Arial" panose="020B0604020202020204" pitchFamily="34" charset="0"/>
                  <a:cs typeface="Arial" panose="020B0604020202020204" pitchFamily="34" charset="0"/>
                </a:rPr>
                <a:t>Within 45 days, return unearned funds for which the school is responsible</a:t>
              </a:r>
            </a:p>
          </p:txBody>
        </p:sp>
        <p:sp>
          <p:nvSpPr>
            <p:cNvPr id="16" name="Freeform: Shape 15">
              <a:extLst>
                <a:ext uri="{FF2B5EF4-FFF2-40B4-BE49-F238E27FC236}">
                  <a16:creationId xmlns:a16="http://schemas.microsoft.com/office/drawing/2014/main" id="{D2E7F2C1-A444-4710-84B3-6BA2E9218FAD}"/>
                </a:ext>
              </a:extLst>
            </p:cNvPr>
            <p:cNvSpPr/>
            <p:nvPr/>
          </p:nvSpPr>
          <p:spPr>
            <a:xfrm>
              <a:off x="2889503" y="3014099"/>
              <a:ext cx="5492496" cy="1287000"/>
            </a:xfrm>
            <a:custGeom>
              <a:avLst/>
              <a:gdLst>
                <a:gd name="connsiteX0" fmla="*/ 0 w 5492496"/>
                <a:gd name="connsiteY0" fmla="*/ 0 h 1287000"/>
                <a:gd name="connsiteX1" fmla="*/ 5492496 w 5492496"/>
                <a:gd name="connsiteY1" fmla="*/ 0 h 1287000"/>
                <a:gd name="connsiteX2" fmla="*/ 5492496 w 5492496"/>
                <a:gd name="connsiteY2" fmla="*/ 1287000 h 1287000"/>
                <a:gd name="connsiteX3" fmla="*/ 0 w 5492496"/>
                <a:gd name="connsiteY3" fmla="*/ 1287000 h 1287000"/>
                <a:gd name="connsiteX4" fmla="*/ 0 w 5492496"/>
                <a:gd name="connsiteY4" fmla="*/ 0 h 1287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92496" h="1287000">
                  <a:moveTo>
                    <a:pt x="0" y="0"/>
                  </a:moveTo>
                  <a:lnTo>
                    <a:pt x="5492496" y="0"/>
                  </a:lnTo>
                  <a:lnTo>
                    <a:pt x="5492496" y="1287000"/>
                  </a:lnTo>
                  <a:lnTo>
                    <a:pt x="0" y="1287000"/>
                  </a:lnTo>
                  <a:lnTo>
                    <a:pt x="0" y="0"/>
                  </a:lnTo>
                  <a:close/>
                </a:path>
              </a:pathLst>
            </a:custGeom>
            <a:solidFill>
              <a:srgbClr val="004E7D"/>
            </a:solidFill>
            <a:effectLst/>
            <a:scene3d>
              <a:camera prst="orthographicFront"/>
              <a:lightRig rig="threePt" dir="t">
                <a:rot lat="0" lon="0" rev="7500000"/>
              </a:lightRig>
            </a:scene3d>
            <a:sp3d prstMaterial="plastic"/>
          </p:spPr>
          <p:style>
            <a:lnRef idx="0">
              <a:schemeClr val="lt1">
                <a:hueOff val="0"/>
                <a:satOff val="0"/>
                <a:lumOff val="0"/>
                <a:alphaOff val="0"/>
              </a:schemeClr>
            </a:lnRef>
            <a:fillRef idx="3">
              <a:scrgbClr r="0" g="0" b="0"/>
            </a:fillRef>
            <a:effectRef idx="2">
              <a:scrgbClr r="0" g="0" b="0"/>
            </a:effectRef>
            <a:fontRef idx="minor">
              <a:schemeClr val="lt1"/>
            </a:fontRef>
          </p:style>
          <p:txBody>
            <a:bodyPr spcFirstLastPara="0" vert="horz" wrap="square" lIns="91440" tIns="91440" rIns="91440" bIns="91440" numCol="1" spcCol="1270" anchor="ctr" anchorCtr="0">
              <a:noAutofit/>
            </a:bodyPr>
            <a:lstStyle/>
            <a:p>
              <a:pPr marL="182563" lvl="1" algn="l" defTabSz="1066800">
                <a:lnSpc>
                  <a:spcPct val="90000"/>
                </a:lnSpc>
                <a:spcBef>
                  <a:spcPct val="0"/>
                </a:spcBef>
                <a:spcAft>
                  <a:spcPct val="15000"/>
                </a:spcAft>
              </a:pPr>
              <a:r>
                <a:rPr lang="en-US" sz="2400" kern="1200" dirty="0">
                  <a:latin typeface="Arial" panose="020B0604020202020204" pitchFamily="34" charset="0"/>
                  <a:cs typeface="Arial" panose="020B0604020202020204" pitchFamily="34" charset="0"/>
                </a:rPr>
                <a:t>Borrower repays unearned loan funds under the terms of the master promissory note </a:t>
              </a:r>
            </a:p>
          </p:txBody>
        </p:sp>
        <p:sp>
          <p:nvSpPr>
            <p:cNvPr id="19" name="Freeform: Shape 18">
              <a:extLst>
                <a:ext uri="{FF2B5EF4-FFF2-40B4-BE49-F238E27FC236}">
                  <a16:creationId xmlns:a16="http://schemas.microsoft.com/office/drawing/2014/main" id="{D779AC7C-C11A-4151-B098-B6CD80E1EDAF}"/>
                </a:ext>
              </a:extLst>
            </p:cNvPr>
            <p:cNvSpPr/>
            <p:nvPr/>
          </p:nvSpPr>
          <p:spPr>
            <a:xfrm>
              <a:off x="2889503" y="4535099"/>
              <a:ext cx="5492496" cy="1287000"/>
            </a:xfrm>
            <a:custGeom>
              <a:avLst/>
              <a:gdLst>
                <a:gd name="connsiteX0" fmla="*/ 0 w 5492496"/>
                <a:gd name="connsiteY0" fmla="*/ 0 h 1287000"/>
                <a:gd name="connsiteX1" fmla="*/ 5492496 w 5492496"/>
                <a:gd name="connsiteY1" fmla="*/ 0 h 1287000"/>
                <a:gd name="connsiteX2" fmla="*/ 5492496 w 5492496"/>
                <a:gd name="connsiteY2" fmla="*/ 1287000 h 1287000"/>
                <a:gd name="connsiteX3" fmla="*/ 0 w 5492496"/>
                <a:gd name="connsiteY3" fmla="*/ 1287000 h 1287000"/>
                <a:gd name="connsiteX4" fmla="*/ 0 w 5492496"/>
                <a:gd name="connsiteY4" fmla="*/ 0 h 1287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92496" h="1287000">
                  <a:moveTo>
                    <a:pt x="0" y="0"/>
                  </a:moveTo>
                  <a:lnTo>
                    <a:pt x="5492496" y="0"/>
                  </a:lnTo>
                  <a:lnTo>
                    <a:pt x="5492496" y="1287000"/>
                  </a:lnTo>
                  <a:lnTo>
                    <a:pt x="0" y="1287000"/>
                  </a:lnTo>
                  <a:lnTo>
                    <a:pt x="0" y="0"/>
                  </a:lnTo>
                  <a:close/>
                </a:path>
              </a:pathLst>
            </a:custGeom>
            <a:solidFill>
              <a:srgbClr val="004E7D"/>
            </a:solidFill>
            <a:effectLst/>
            <a:scene3d>
              <a:camera prst="orthographicFront"/>
              <a:lightRig rig="threePt" dir="t">
                <a:rot lat="0" lon="0" rev="7500000"/>
              </a:lightRig>
            </a:scene3d>
            <a:sp3d prstMaterial="plastic"/>
          </p:spPr>
          <p:style>
            <a:lnRef idx="0">
              <a:schemeClr val="lt1">
                <a:hueOff val="0"/>
                <a:satOff val="0"/>
                <a:lumOff val="0"/>
                <a:alphaOff val="0"/>
              </a:schemeClr>
            </a:lnRef>
            <a:fillRef idx="3">
              <a:scrgbClr r="0" g="0" b="0"/>
            </a:fillRef>
            <a:effectRef idx="2">
              <a:scrgbClr r="0" g="0" b="0"/>
            </a:effectRef>
            <a:fontRef idx="minor">
              <a:schemeClr val="lt1"/>
            </a:fontRef>
          </p:style>
          <p:txBody>
            <a:bodyPr spcFirstLastPara="0" vert="horz" wrap="square" lIns="91440" tIns="91440" rIns="91440" bIns="91440" numCol="1" spcCol="1270" anchor="ctr" anchorCtr="0">
              <a:noAutofit/>
            </a:bodyPr>
            <a:lstStyle/>
            <a:p>
              <a:pPr marL="182563" lvl="1" algn="l" defTabSz="1066800">
                <a:lnSpc>
                  <a:spcPct val="90000"/>
                </a:lnSpc>
                <a:spcBef>
                  <a:spcPct val="0"/>
                </a:spcBef>
                <a:spcAft>
                  <a:spcPct val="15000"/>
                </a:spcAft>
              </a:pPr>
              <a:r>
                <a:rPr lang="en-US" sz="2400" kern="1200" dirty="0">
                  <a:latin typeface="Arial" panose="020B0604020202020204" pitchFamily="34" charset="0"/>
                  <a:cs typeface="Arial" panose="020B0604020202020204" pitchFamily="34" charset="0"/>
                </a:rPr>
                <a:t>Within 45 days, repay unearned grant funds or establish repayment agreement with ED</a:t>
              </a:r>
            </a:p>
          </p:txBody>
        </p:sp>
      </p:grpSp>
      <p:pic>
        <p:nvPicPr>
          <p:cNvPr id="5" name="Picture 4">
            <a:extLst>
              <a:ext uri="{FF2B5EF4-FFF2-40B4-BE49-F238E27FC236}">
                <a16:creationId xmlns:a16="http://schemas.microsoft.com/office/drawing/2014/main" id="{3E308BDB-0D51-4B0D-9FE0-2F39F4634D9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4400" y="3028874"/>
            <a:ext cx="1066800" cy="1066800"/>
          </a:xfrm>
          <a:prstGeom prst="rect">
            <a:avLst/>
          </a:prstGeom>
        </p:spPr>
      </p:pic>
      <p:pic>
        <p:nvPicPr>
          <p:cNvPr id="7" name="Picture 6">
            <a:extLst>
              <a:ext uri="{FF2B5EF4-FFF2-40B4-BE49-F238E27FC236}">
                <a16:creationId xmlns:a16="http://schemas.microsoft.com/office/drawing/2014/main" id="{380F5FC1-A68C-4C51-832B-B77CBC571E1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1565469"/>
            <a:ext cx="1143000" cy="1143000"/>
          </a:xfrm>
          <a:prstGeom prst="rect">
            <a:avLst/>
          </a:prstGeom>
        </p:spPr>
      </p:pic>
      <p:pic>
        <p:nvPicPr>
          <p:cNvPr id="9" name="Picture 8">
            <a:extLst>
              <a:ext uri="{FF2B5EF4-FFF2-40B4-BE49-F238E27FC236}">
                <a16:creationId xmlns:a16="http://schemas.microsoft.com/office/drawing/2014/main" id="{36D8D69E-77EB-4A38-AC5C-C661236DD8CD}"/>
              </a:ext>
            </a:extLst>
          </p:cNvPr>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762000" y="4416079"/>
            <a:ext cx="1066800" cy="1066800"/>
          </a:xfrm>
          <a:prstGeom prst="rect">
            <a:avLst/>
          </a:prstGeom>
        </p:spPr>
      </p:pic>
    </p:spTree>
    <p:extLst>
      <p:ext uri="{BB962C8B-B14F-4D97-AF65-F5344CB8AC3E}">
        <p14:creationId xmlns:p14="http://schemas.microsoft.com/office/powerpoint/2010/main" val="36297293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03920" cy="1066800"/>
          </a:xfrm>
        </p:spPr>
        <p:txBody>
          <a:bodyPr>
            <a:normAutofit/>
          </a:bodyPr>
          <a:lstStyle/>
          <a:p>
            <a:r>
              <a:rPr lang="en-US" dirty="0"/>
              <a:t>Post-Withdrawal Disbursements</a:t>
            </a:r>
          </a:p>
        </p:txBody>
      </p:sp>
      <p:sp>
        <p:nvSpPr>
          <p:cNvPr id="3" name="Content Placeholder 2"/>
          <p:cNvSpPr>
            <a:spLocks noGrp="1"/>
          </p:cNvSpPr>
          <p:nvPr>
            <p:ph idx="1"/>
          </p:nvPr>
        </p:nvSpPr>
        <p:spPr/>
        <p:txBody>
          <a:bodyPr/>
          <a:lstStyle/>
          <a:p>
            <a:r>
              <a:rPr lang="en-US" dirty="0"/>
              <a:t>Crediting student account</a:t>
            </a:r>
          </a:p>
          <a:p>
            <a:pPr lvl="1"/>
            <a:r>
              <a:rPr lang="en-US" dirty="0"/>
              <a:t>May credit grant funds</a:t>
            </a:r>
          </a:p>
          <a:p>
            <a:pPr lvl="1"/>
            <a:r>
              <a:rPr lang="en-US" dirty="0"/>
              <a:t>May not credit loan funds without borrower confirmation</a:t>
            </a:r>
          </a:p>
          <a:p>
            <a:r>
              <a:rPr lang="en-US" dirty="0"/>
              <a:t>Requirements</a:t>
            </a:r>
          </a:p>
          <a:p>
            <a:pPr lvl="1"/>
            <a:r>
              <a:rPr lang="en-US" dirty="0"/>
              <a:t>Disbursement notification</a:t>
            </a:r>
          </a:p>
          <a:p>
            <a:pPr lvl="1"/>
            <a:r>
              <a:rPr lang="en-US" dirty="0"/>
              <a:t>Authorization requirements</a:t>
            </a:r>
          </a:p>
          <a:p>
            <a:pPr lvl="1"/>
            <a:r>
              <a:rPr lang="en-US" dirty="0"/>
              <a:t>Other cash management restrictions</a:t>
            </a:r>
          </a:p>
        </p:txBody>
      </p:sp>
    </p:spTree>
    <p:extLst>
      <p:ext uri="{BB962C8B-B14F-4D97-AF65-F5344CB8AC3E}">
        <p14:creationId xmlns:p14="http://schemas.microsoft.com/office/powerpoint/2010/main" val="8630269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ChangeArrowheads="1"/>
          </p:cNvSpPr>
          <p:nvPr/>
        </p:nvSpPr>
        <p:spPr bwMode="auto">
          <a:xfrm>
            <a:off x="0" y="0"/>
            <a:ext cx="9144000" cy="6858000"/>
          </a:xfrm>
          <a:prstGeom prst="rect">
            <a:avLst/>
          </a:prstGeom>
          <a:solidFill>
            <a:schemeClr val="tx1"/>
          </a:solidFill>
          <a:ln w="9525">
            <a:solidFill>
              <a:schemeClr val="tx1"/>
            </a:solidFill>
            <a:miter lim="800000"/>
            <a:headEnd/>
            <a:tailEnd/>
          </a:ln>
        </p:spPr>
        <p:txBody>
          <a:bodyPr wrap="none" anchor="ctr"/>
          <a:lstStyle/>
          <a:p>
            <a:endParaRPr lang="en-US" dirty="0"/>
          </a:p>
        </p:txBody>
      </p:sp>
      <p:pic>
        <p:nvPicPr>
          <p:cNvPr id="2" name="Picture 1" descr="nasfaa_white.eps"/>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1429578" y="2438400"/>
            <a:ext cx="6419022" cy="1587500"/>
          </a:xfrm>
          <a:prstGeom prst="rect">
            <a:avLst/>
          </a:prstGeom>
        </p:spPr>
      </p:pic>
    </p:spTree>
    <p:extLst>
      <p:ext uri="{BB962C8B-B14F-4D97-AF65-F5344CB8AC3E}">
        <p14:creationId xmlns:p14="http://schemas.microsoft.com/office/powerpoint/2010/main" val="2414618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Concepts</a:t>
            </a:r>
          </a:p>
        </p:txBody>
      </p:sp>
      <p:grpSp>
        <p:nvGrpSpPr>
          <p:cNvPr id="6" name="Group 5"/>
          <p:cNvGrpSpPr/>
          <p:nvPr/>
        </p:nvGrpSpPr>
        <p:grpSpPr>
          <a:xfrm>
            <a:off x="419100" y="1239651"/>
            <a:ext cx="8162925" cy="4456299"/>
            <a:chOff x="447675" y="1087251"/>
            <a:chExt cx="8162925" cy="3669079"/>
          </a:xfrm>
        </p:grpSpPr>
        <p:sp>
          <p:nvSpPr>
            <p:cNvPr id="7" name="Freeform 6"/>
            <p:cNvSpPr/>
            <p:nvPr/>
          </p:nvSpPr>
          <p:spPr>
            <a:xfrm>
              <a:off x="457200" y="1087251"/>
              <a:ext cx="8153400" cy="494570"/>
            </a:xfrm>
            <a:custGeom>
              <a:avLst/>
              <a:gdLst>
                <a:gd name="connsiteX0" fmla="*/ 0 w 8153400"/>
                <a:gd name="connsiteY0" fmla="*/ 0 h 775399"/>
                <a:gd name="connsiteX1" fmla="*/ 8153400 w 8153400"/>
                <a:gd name="connsiteY1" fmla="*/ 0 h 775399"/>
                <a:gd name="connsiteX2" fmla="*/ 8153400 w 8153400"/>
                <a:gd name="connsiteY2" fmla="*/ 775399 h 775399"/>
                <a:gd name="connsiteX3" fmla="*/ 0 w 8153400"/>
                <a:gd name="connsiteY3" fmla="*/ 775399 h 775399"/>
                <a:gd name="connsiteX4" fmla="*/ 0 w 8153400"/>
                <a:gd name="connsiteY4" fmla="*/ 0 h 7753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3400" h="775399">
                  <a:moveTo>
                    <a:pt x="0" y="0"/>
                  </a:moveTo>
                  <a:lnTo>
                    <a:pt x="8153400" y="0"/>
                  </a:lnTo>
                  <a:lnTo>
                    <a:pt x="8153400" y="775399"/>
                  </a:lnTo>
                  <a:lnTo>
                    <a:pt x="0" y="775399"/>
                  </a:lnTo>
                  <a:lnTo>
                    <a:pt x="0" y="0"/>
                  </a:lnTo>
                  <a:close/>
                </a:path>
              </a:pathLst>
            </a:custGeom>
            <a:solidFill>
              <a:srgbClr val="DE7E26"/>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2800" kern="1200" dirty="0">
                  <a:latin typeface="Arial" panose="020B0604020202020204" pitchFamily="34" charset="0"/>
                  <a:cs typeface="Arial" panose="020B0604020202020204" pitchFamily="34" charset="0"/>
                </a:rPr>
                <a:t>Earned Aid</a:t>
              </a:r>
            </a:p>
          </p:txBody>
        </p:sp>
        <p:sp>
          <p:nvSpPr>
            <p:cNvPr id="8" name="Freeform 7"/>
            <p:cNvSpPr/>
            <p:nvPr/>
          </p:nvSpPr>
          <p:spPr>
            <a:xfrm>
              <a:off x="457200" y="1635064"/>
              <a:ext cx="8153400" cy="759884"/>
            </a:xfrm>
            <a:custGeom>
              <a:avLst/>
              <a:gdLst>
                <a:gd name="connsiteX0" fmla="*/ 0 w 8153400"/>
                <a:gd name="connsiteY0" fmla="*/ 0 h 80697"/>
                <a:gd name="connsiteX1" fmla="*/ 8153400 w 8153400"/>
                <a:gd name="connsiteY1" fmla="*/ 0 h 80697"/>
                <a:gd name="connsiteX2" fmla="*/ 8153400 w 8153400"/>
                <a:gd name="connsiteY2" fmla="*/ 80697 h 80697"/>
                <a:gd name="connsiteX3" fmla="*/ 0 w 8153400"/>
                <a:gd name="connsiteY3" fmla="*/ 80697 h 80697"/>
                <a:gd name="connsiteX4" fmla="*/ 0 w 8153400"/>
                <a:gd name="connsiteY4" fmla="*/ 0 h 806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3400" h="80697">
                  <a:moveTo>
                    <a:pt x="0" y="0"/>
                  </a:moveTo>
                  <a:lnTo>
                    <a:pt x="8153400" y="0"/>
                  </a:lnTo>
                  <a:lnTo>
                    <a:pt x="8153400" y="80697"/>
                  </a:lnTo>
                  <a:lnTo>
                    <a:pt x="0" y="8069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58870" tIns="6350" rIns="35560" bIns="6350" numCol="1" spcCol="1270" anchor="t" anchorCtr="0">
              <a:noAutofit/>
            </a:bodyPr>
            <a:lstStyle/>
            <a:p>
              <a:pPr marL="285750" lvl="1" indent="-285750" defTabSz="1600200">
                <a:lnSpc>
                  <a:spcPct val="90000"/>
                </a:lnSpc>
                <a:spcBef>
                  <a:spcPct val="0"/>
                </a:spcBef>
                <a:spcAft>
                  <a:spcPct val="20000"/>
                </a:spcAft>
                <a:buChar char="•"/>
              </a:pPr>
              <a:r>
                <a:rPr lang="en-US" sz="2400" dirty="0">
                  <a:latin typeface="Arial" panose="020B0604020202020204" pitchFamily="34" charset="0"/>
                  <a:cs typeface="Arial" panose="020B0604020202020204" pitchFamily="34" charset="0"/>
                </a:rPr>
                <a:t>Disbursed or undisbursed federal funds the withdrawn student may keep</a:t>
              </a:r>
            </a:p>
          </p:txBody>
        </p:sp>
        <p:sp>
          <p:nvSpPr>
            <p:cNvPr id="9" name="Freeform 8"/>
            <p:cNvSpPr/>
            <p:nvPr/>
          </p:nvSpPr>
          <p:spPr>
            <a:xfrm>
              <a:off x="457200" y="2412326"/>
              <a:ext cx="8153400" cy="494570"/>
            </a:xfrm>
            <a:custGeom>
              <a:avLst/>
              <a:gdLst>
                <a:gd name="connsiteX0" fmla="*/ 0 w 8153400"/>
                <a:gd name="connsiteY0" fmla="*/ 0 h 775399"/>
                <a:gd name="connsiteX1" fmla="*/ 8153400 w 8153400"/>
                <a:gd name="connsiteY1" fmla="*/ 0 h 775399"/>
                <a:gd name="connsiteX2" fmla="*/ 8153400 w 8153400"/>
                <a:gd name="connsiteY2" fmla="*/ 775399 h 775399"/>
                <a:gd name="connsiteX3" fmla="*/ 0 w 8153400"/>
                <a:gd name="connsiteY3" fmla="*/ 775399 h 775399"/>
                <a:gd name="connsiteX4" fmla="*/ 0 w 8153400"/>
                <a:gd name="connsiteY4" fmla="*/ 0 h 7753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3400" h="775399">
                  <a:moveTo>
                    <a:pt x="0" y="0"/>
                  </a:moveTo>
                  <a:lnTo>
                    <a:pt x="8153400" y="0"/>
                  </a:lnTo>
                  <a:lnTo>
                    <a:pt x="8153400" y="775399"/>
                  </a:lnTo>
                  <a:lnTo>
                    <a:pt x="0" y="775399"/>
                  </a:lnTo>
                  <a:lnTo>
                    <a:pt x="0" y="0"/>
                  </a:lnTo>
                  <a:close/>
                </a:path>
              </a:pathLst>
            </a:custGeom>
            <a:solidFill>
              <a:srgbClr val="004E7D"/>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2800" kern="1200" dirty="0">
                  <a:latin typeface="Arial" panose="020B0604020202020204" pitchFamily="34" charset="0"/>
                  <a:cs typeface="Arial" panose="020B0604020202020204" pitchFamily="34" charset="0"/>
                </a:rPr>
                <a:t>Post-Withdrawal Disbursement</a:t>
              </a:r>
            </a:p>
          </p:txBody>
        </p:sp>
        <p:sp>
          <p:nvSpPr>
            <p:cNvPr id="10" name="Freeform 9"/>
            <p:cNvSpPr/>
            <p:nvPr/>
          </p:nvSpPr>
          <p:spPr>
            <a:xfrm>
              <a:off x="447675" y="2952583"/>
              <a:ext cx="8153400" cy="673902"/>
            </a:xfrm>
            <a:custGeom>
              <a:avLst/>
              <a:gdLst>
                <a:gd name="connsiteX0" fmla="*/ 0 w 8153400"/>
                <a:gd name="connsiteY0" fmla="*/ 0 h 80697"/>
                <a:gd name="connsiteX1" fmla="*/ 8153400 w 8153400"/>
                <a:gd name="connsiteY1" fmla="*/ 0 h 80697"/>
                <a:gd name="connsiteX2" fmla="*/ 8153400 w 8153400"/>
                <a:gd name="connsiteY2" fmla="*/ 80697 h 80697"/>
                <a:gd name="connsiteX3" fmla="*/ 0 w 8153400"/>
                <a:gd name="connsiteY3" fmla="*/ 80697 h 80697"/>
                <a:gd name="connsiteX4" fmla="*/ 0 w 8153400"/>
                <a:gd name="connsiteY4" fmla="*/ 0 h 806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3400" h="80697">
                  <a:moveTo>
                    <a:pt x="0" y="0"/>
                  </a:moveTo>
                  <a:lnTo>
                    <a:pt x="8153400" y="0"/>
                  </a:lnTo>
                  <a:lnTo>
                    <a:pt x="8153400" y="80697"/>
                  </a:lnTo>
                  <a:lnTo>
                    <a:pt x="0" y="8069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58870" tIns="6350" rIns="35560" bIns="6350" numCol="1" spcCol="1270" anchor="t" anchorCtr="0">
              <a:noAutofit/>
            </a:bodyPr>
            <a:lstStyle/>
            <a:p>
              <a:pPr marL="285750" lvl="1" indent="-285750" defTabSz="1600200">
                <a:lnSpc>
                  <a:spcPct val="90000"/>
                </a:lnSpc>
                <a:spcBef>
                  <a:spcPct val="0"/>
                </a:spcBef>
                <a:spcAft>
                  <a:spcPct val="20000"/>
                </a:spcAft>
                <a:buChar char="•"/>
              </a:pPr>
              <a:r>
                <a:rPr lang="en-US" sz="2400" dirty="0">
                  <a:latin typeface="Arial" panose="020B0604020202020204" pitchFamily="34" charset="0"/>
                  <a:cs typeface="Arial" panose="020B0604020202020204" pitchFamily="34" charset="0"/>
                </a:rPr>
                <a:t>Undisbursed federal funds the withdrawn student earned and could receive</a:t>
              </a:r>
            </a:p>
          </p:txBody>
        </p:sp>
        <p:sp>
          <p:nvSpPr>
            <p:cNvPr id="11" name="Freeform 10"/>
            <p:cNvSpPr/>
            <p:nvPr/>
          </p:nvSpPr>
          <p:spPr>
            <a:xfrm>
              <a:off x="457200" y="3712793"/>
              <a:ext cx="8153400" cy="494570"/>
            </a:xfrm>
            <a:custGeom>
              <a:avLst/>
              <a:gdLst>
                <a:gd name="connsiteX0" fmla="*/ 0 w 8153400"/>
                <a:gd name="connsiteY0" fmla="*/ 0 h 775399"/>
                <a:gd name="connsiteX1" fmla="*/ 8153400 w 8153400"/>
                <a:gd name="connsiteY1" fmla="*/ 0 h 775399"/>
                <a:gd name="connsiteX2" fmla="*/ 8153400 w 8153400"/>
                <a:gd name="connsiteY2" fmla="*/ 775399 h 775399"/>
                <a:gd name="connsiteX3" fmla="*/ 0 w 8153400"/>
                <a:gd name="connsiteY3" fmla="*/ 775399 h 775399"/>
                <a:gd name="connsiteX4" fmla="*/ 0 w 8153400"/>
                <a:gd name="connsiteY4" fmla="*/ 0 h 7753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3400" h="775399">
                  <a:moveTo>
                    <a:pt x="0" y="0"/>
                  </a:moveTo>
                  <a:lnTo>
                    <a:pt x="8153400" y="0"/>
                  </a:lnTo>
                  <a:lnTo>
                    <a:pt x="8153400" y="775399"/>
                  </a:lnTo>
                  <a:lnTo>
                    <a:pt x="0" y="775399"/>
                  </a:lnTo>
                  <a:lnTo>
                    <a:pt x="0" y="0"/>
                  </a:lnTo>
                  <a:close/>
                </a:path>
              </a:pathLst>
            </a:custGeom>
            <a:solidFill>
              <a:srgbClr val="6DBE4B"/>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2800" kern="1200" dirty="0">
                  <a:latin typeface="Arial" panose="020B0604020202020204" pitchFamily="34" charset="0"/>
                  <a:cs typeface="Arial" panose="020B0604020202020204" pitchFamily="34" charset="0"/>
                </a:rPr>
                <a:t>Unearned Aid</a:t>
              </a:r>
            </a:p>
          </p:txBody>
        </p:sp>
        <p:sp>
          <p:nvSpPr>
            <p:cNvPr id="12" name="Freeform 11"/>
            <p:cNvSpPr/>
            <p:nvPr/>
          </p:nvSpPr>
          <p:spPr>
            <a:xfrm>
              <a:off x="457200" y="4254418"/>
              <a:ext cx="8153400" cy="501912"/>
            </a:xfrm>
            <a:custGeom>
              <a:avLst/>
              <a:gdLst>
                <a:gd name="connsiteX0" fmla="*/ 0 w 8153400"/>
                <a:gd name="connsiteY0" fmla="*/ 0 h 1573604"/>
                <a:gd name="connsiteX1" fmla="*/ 8153400 w 8153400"/>
                <a:gd name="connsiteY1" fmla="*/ 0 h 1573604"/>
                <a:gd name="connsiteX2" fmla="*/ 8153400 w 8153400"/>
                <a:gd name="connsiteY2" fmla="*/ 1573604 h 1573604"/>
                <a:gd name="connsiteX3" fmla="*/ 0 w 8153400"/>
                <a:gd name="connsiteY3" fmla="*/ 1573604 h 1573604"/>
                <a:gd name="connsiteX4" fmla="*/ 0 w 8153400"/>
                <a:gd name="connsiteY4" fmla="*/ 0 h 15736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3400" h="1573604">
                  <a:moveTo>
                    <a:pt x="0" y="0"/>
                  </a:moveTo>
                  <a:lnTo>
                    <a:pt x="8153400" y="0"/>
                  </a:lnTo>
                  <a:lnTo>
                    <a:pt x="8153400" y="1573604"/>
                  </a:lnTo>
                  <a:lnTo>
                    <a:pt x="0" y="157360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58870" tIns="45720" rIns="256032" bIns="45720" numCol="1" spcCol="1270" anchor="t" anchorCtr="0">
              <a:noAutofit/>
            </a:bodyPr>
            <a:lstStyle/>
            <a:p>
              <a:pPr marL="285750" lvl="1" indent="-285750" defTabSz="1600200">
                <a:lnSpc>
                  <a:spcPct val="90000"/>
                </a:lnSpc>
                <a:spcBef>
                  <a:spcPct val="0"/>
                </a:spcBef>
                <a:spcAft>
                  <a:spcPct val="20000"/>
                </a:spcAft>
                <a:buChar char="•"/>
              </a:pPr>
              <a:r>
                <a:rPr lang="en-US" sz="2400" dirty="0">
                  <a:latin typeface="Arial" panose="020B0604020202020204" pitchFamily="34" charset="0"/>
                  <a:cs typeface="Arial" panose="020B0604020202020204" pitchFamily="34" charset="0"/>
                </a:rPr>
                <a:t>Disbursed federal funds for which the withdrawn student does not qualify</a:t>
              </a:r>
            </a:p>
          </p:txBody>
        </p:sp>
      </p:grpSp>
    </p:spTree>
    <p:extLst>
      <p:ext uri="{BB962C8B-B14F-4D97-AF65-F5344CB8AC3E}">
        <p14:creationId xmlns:p14="http://schemas.microsoft.com/office/powerpoint/2010/main" val="144298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R2T4 Requirements Apply</a:t>
            </a:r>
          </a:p>
        </p:txBody>
      </p:sp>
      <p:graphicFrame>
        <p:nvGraphicFramePr>
          <p:cNvPr id="4" name="Content Placeholder 3"/>
          <p:cNvGraphicFramePr>
            <a:graphicFrameLocks/>
          </p:cNvGraphicFramePr>
          <p:nvPr/>
        </p:nvGraphicFramePr>
        <p:xfrm>
          <a:off x="304800" y="1600200"/>
          <a:ext cx="8504238"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80352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When R2T4 Requirements Do Not Apply</a:t>
            </a:r>
          </a:p>
        </p:txBody>
      </p:sp>
      <p:graphicFrame>
        <p:nvGraphicFramePr>
          <p:cNvPr id="3" name="Table 2"/>
          <p:cNvGraphicFramePr>
            <a:graphicFrameLocks noGrp="1"/>
          </p:cNvGraphicFramePr>
          <p:nvPr>
            <p:extLst>
              <p:ext uri="{D42A27DB-BD31-4B8C-83A1-F6EECF244321}">
                <p14:modId xmlns:p14="http://schemas.microsoft.com/office/powerpoint/2010/main" val="745126516"/>
              </p:ext>
            </p:extLst>
          </p:nvPr>
        </p:nvGraphicFramePr>
        <p:xfrm>
          <a:off x="609600" y="1219200"/>
          <a:ext cx="7924800" cy="4744076"/>
        </p:xfrm>
        <a:graphic>
          <a:graphicData uri="http://schemas.openxmlformats.org/drawingml/2006/table">
            <a:tbl>
              <a:tblPr firstRow="1" bandRow="1">
                <a:tableStyleId>{5C22544A-7EE6-4342-B048-85BDC9FD1C3A}</a:tableStyleId>
              </a:tblPr>
              <a:tblGrid>
                <a:gridCol w="2691442">
                  <a:extLst>
                    <a:ext uri="{9D8B030D-6E8A-4147-A177-3AD203B41FA5}">
                      <a16:colId xmlns:a16="http://schemas.microsoft.com/office/drawing/2014/main" val="3560454971"/>
                    </a:ext>
                  </a:extLst>
                </a:gridCol>
                <a:gridCol w="1719532">
                  <a:extLst>
                    <a:ext uri="{9D8B030D-6E8A-4147-A177-3AD203B41FA5}">
                      <a16:colId xmlns:a16="http://schemas.microsoft.com/office/drawing/2014/main" val="4259788318"/>
                    </a:ext>
                  </a:extLst>
                </a:gridCol>
                <a:gridCol w="1794294">
                  <a:extLst>
                    <a:ext uri="{9D8B030D-6E8A-4147-A177-3AD203B41FA5}">
                      <a16:colId xmlns:a16="http://schemas.microsoft.com/office/drawing/2014/main" val="3215421681"/>
                    </a:ext>
                  </a:extLst>
                </a:gridCol>
                <a:gridCol w="1719532">
                  <a:extLst>
                    <a:ext uri="{9D8B030D-6E8A-4147-A177-3AD203B41FA5}">
                      <a16:colId xmlns:a16="http://schemas.microsoft.com/office/drawing/2014/main" val="321644887"/>
                    </a:ext>
                  </a:extLst>
                </a:gridCol>
              </a:tblGrid>
              <a:tr h="1339743">
                <a:tc>
                  <a:txBody>
                    <a:bodyPr/>
                    <a:lstStyle/>
                    <a:p>
                      <a:pPr algn="ctr"/>
                      <a:r>
                        <a:rPr lang="en-US" sz="2400" b="0" dirty="0">
                          <a:latin typeface="Arial" panose="020B0604020202020204" pitchFamily="34" charset="0"/>
                          <a:cs typeface="Arial" panose="020B0604020202020204" pitchFamily="34" charset="0"/>
                        </a:rPr>
                        <a:t>Situation</a:t>
                      </a:r>
                    </a:p>
                  </a:txBody>
                  <a:tcPr anchor="ctr">
                    <a:lnL w="19050" cap="flat" cmpd="sng" algn="ctr">
                      <a:solidFill>
                        <a:srgbClr val="005B99"/>
                      </a:solidFill>
                      <a:prstDash val="solid"/>
                      <a:round/>
                      <a:headEnd type="none" w="med" len="med"/>
                      <a:tailEnd type="none" w="med" len="med"/>
                    </a:lnL>
                    <a:lnT w="19050" cap="flat" cmpd="sng" algn="ctr">
                      <a:solidFill>
                        <a:srgbClr val="005B99"/>
                      </a:solidFill>
                      <a:prstDash val="solid"/>
                      <a:round/>
                      <a:headEnd type="none" w="med" len="med"/>
                      <a:tailEnd type="none" w="med" len="med"/>
                    </a:lnT>
                    <a:lnB w="19050" cap="flat" cmpd="sng" algn="ctr">
                      <a:solidFill>
                        <a:srgbClr val="005B99"/>
                      </a:solidFill>
                      <a:prstDash val="solid"/>
                      <a:round/>
                      <a:headEnd type="none" w="med" len="med"/>
                      <a:tailEnd type="none" w="med" len="med"/>
                    </a:lnB>
                    <a:solidFill>
                      <a:srgbClr val="005B99"/>
                    </a:solidFill>
                  </a:tcPr>
                </a:tc>
                <a:tc>
                  <a:txBody>
                    <a:bodyPr/>
                    <a:lstStyle/>
                    <a:p>
                      <a:pPr algn="ctr"/>
                      <a:r>
                        <a:rPr lang="en-US" sz="2400" b="0" dirty="0">
                          <a:latin typeface="Arial" panose="020B0604020202020204" pitchFamily="34" charset="0"/>
                          <a:cs typeface="Arial" panose="020B0604020202020204" pitchFamily="34" charset="0"/>
                        </a:rPr>
                        <a:t>Perform R2T4 Calculation</a:t>
                      </a:r>
                    </a:p>
                  </a:txBody>
                  <a:tcPr anchor="ctr">
                    <a:lnT w="19050" cap="flat" cmpd="sng" algn="ctr">
                      <a:solidFill>
                        <a:srgbClr val="005B99"/>
                      </a:solidFill>
                      <a:prstDash val="solid"/>
                      <a:round/>
                      <a:headEnd type="none" w="med" len="med"/>
                      <a:tailEnd type="none" w="med" len="med"/>
                    </a:lnT>
                    <a:lnB w="19050" cap="flat" cmpd="sng" algn="ctr">
                      <a:solidFill>
                        <a:srgbClr val="005B99"/>
                      </a:solidFill>
                      <a:prstDash val="solid"/>
                      <a:round/>
                      <a:headEnd type="none" w="med" len="med"/>
                      <a:tailEnd type="none" w="med" len="med"/>
                    </a:lnB>
                    <a:solidFill>
                      <a:srgbClr val="005B99"/>
                    </a:solidFill>
                  </a:tcPr>
                </a:tc>
                <a:tc>
                  <a:txBody>
                    <a:bodyPr/>
                    <a:lstStyle/>
                    <a:p>
                      <a:pPr algn="ctr"/>
                      <a:r>
                        <a:rPr lang="en-US" sz="2400" b="0" dirty="0">
                          <a:latin typeface="Arial" panose="020B0604020202020204" pitchFamily="34" charset="0"/>
                          <a:cs typeface="Arial" panose="020B0604020202020204" pitchFamily="34" charset="0"/>
                        </a:rPr>
                        <a:t>School Returns Funds</a:t>
                      </a:r>
                    </a:p>
                  </a:txBody>
                  <a:tcPr anchor="ctr">
                    <a:lnT w="19050" cap="flat" cmpd="sng" algn="ctr">
                      <a:solidFill>
                        <a:srgbClr val="005B99"/>
                      </a:solidFill>
                      <a:prstDash val="solid"/>
                      <a:round/>
                      <a:headEnd type="none" w="med" len="med"/>
                      <a:tailEnd type="none" w="med" len="med"/>
                    </a:lnT>
                    <a:lnB w="19050" cap="flat" cmpd="sng" algn="ctr">
                      <a:solidFill>
                        <a:srgbClr val="005B99"/>
                      </a:solidFill>
                      <a:prstDash val="solid"/>
                      <a:round/>
                      <a:headEnd type="none" w="med" len="med"/>
                      <a:tailEnd type="none" w="med" len="med"/>
                    </a:lnB>
                    <a:solidFill>
                      <a:srgbClr val="005B99"/>
                    </a:solidFill>
                  </a:tcPr>
                </a:tc>
                <a:tc>
                  <a:txBody>
                    <a:bodyPr/>
                    <a:lstStyle/>
                    <a:p>
                      <a:pPr algn="ctr"/>
                      <a:r>
                        <a:rPr lang="en-US" sz="2400" b="0" dirty="0">
                          <a:latin typeface="Arial" panose="020B0604020202020204" pitchFamily="34" charset="0"/>
                          <a:cs typeface="Arial" panose="020B0604020202020204" pitchFamily="34" charset="0"/>
                        </a:rPr>
                        <a:t>Student Returns Funds</a:t>
                      </a:r>
                    </a:p>
                  </a:txBody>
                  <a:tcPr anchor="ctr">
                    <a:lnR w="19050" cap="flat" cmpd="sng" algn="ctr">
                      <a:solidFill>
                        <a:srgbClr val="005B99"/>
                      </a:solidFill>
                      <a:prstDash val="solid"/>
                      <a:round/>
                      <a:headEnd type="none" w="med" len="med"/>
                      <a:tailEnd type="none" w="med" len="med"/>
                    </a:lnR>
                    <a:lnT w="19050" cap="flat" cmpd="sng" algn="ctr">
                      <a:solidFill>
                        <a:srgbClr val="005B99"/>
                      </a:solidFill>
                      <a:prstDash val="solid"/>
                      <a:round/>
                      <a:headEnd type="none" w="med" len="med"/>
                      <a:tailEnd type="none" w="med" len="med"/>
                    </a:lnT>
                    <a:lnB w="19050" cap="flat" cmpd="sng" algn="ctr">
                      <a:solidFill>
                        <a:srgbClr val="005B99"/>
                      </a:solidFill>
                      <a:prstDash val="solid"/>
                      <a:round/>
                      <a:headEnd type="none" w="med" len="med"/>
                      <a:tailEnd type="none" w="med" len="med"/>
                    </a:lnB>
                    <a:solidFill>
                      <a:srgbClr val="005B99"/>
                    </a:solidFill>
                  </a:tcPr>
                </a:tc>
                <a:extLst>
                  <a:ext uri="{0D108BD9-81ED-4DB2-BD59-A6C34878D82A}">
                    <a16:rowId xmlns:a16="http://schemas.microsoft.com/office/drawing/2014/main" val="2988001849"/>
                  </a:ext>
                </a:extLst>
              </a:tr>
              <a:tr h="43212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a:latin typeface="Arial" panose="020B0604020202020204" pitchFamily="34" charset="0"/>
                          <a:cs typeface="Arial" panose="020B0604020202020204" pitchFamily="34" charset="0"/>
                        </a:rPr>
                        <a:t>Partial withdrawal</a:t>
                      </a:r>
                    </a:p>
                  </a:txBody>
                  <a:tcPr anchor="ctr">
                    <a:lnL w="19050" cap="flat" cmpd="sng" algn="ctr">
                      <a:solidFill>
                        <a:srgbClr val="005B99"/>
                      </a:solidFill>
                      <a:prstDash val="solid"/>
                      <a:round/>
                      <a:headEnd type="none" w="med" len="med"/>
                      <a:tailEnd type="none" w="med" len="med"/>
                    </a:lnL>
                    <a:lnR w="19050" cap="flat" cmpd="sng" algn="ctr">
                      <a:solidFill>
                        <a:srgbClr val="005B99"/>
                      </a:solidFill>
                      <a:prstDash val="solid"/>
                      <a:round/>
                      <a:headEnd type="none" w="med" len="med"/>
                      <a:tailEnd type="none" w="med" len="med"/>
                    </a:lnR>
                    <a:lnT w="19050" cap="flat" cmpd="sng" algn="ctr">
                      <a:solidFill>
                        <a:srgbClr val="005B99"/>
                      </a:solidFill>
                      <a:prstDash val="solid"/>
                      <a:round/>
                      <a:headEnd type="none" w="med" len="med"/>
                      <a:tailEnd type="none" w="med" len="med"/>
                    </a:lnT>
                    <a:lnB w="19050" cap="flat" cmpd="sng" algn="ctr">
                      <a:solidFill>
                        <a:srgbClr val="005B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dirty="0">
                          <a:latin typeface="Arial" panose="020B0604020202020204" pitchFamily="34" charset="0"/>
                          <a:cs typeface="Arial" panose="020B0604020202020204" pitchFamily="34" charset="0"/>
                        </a:rPr>
                        <a:t>No</a:t>
                      </a:r>
                    </a:p>
                  </a:txBody>
                  <a:tcPr anchor="ctr">
                    <a:lnL w="19050" cap="flat" cmpd="sng" algn="ctr">
                      <a:solidFill>
                        <a:srgbClr val="005B99"/>
                      </a:solidFill>
                      <a:prstDash val="solid"/>
                      <a:round/>
                      <a:headEnd type="none" w="med" len="med"/>
                      <a:tailEnd type="none" w="med" len="med"/>
                    </a:lnL>
                    <a:lnR w="19050" cap="flat" cmpd="sng" algn="ctr">
                      <a:solidFill>
                        <a:srgbClr val="005B99"/>
                      </a:solidFill>
                      <a:prstDash val="solid"/>
                      <a:round/>
                      <a:headEnd type="none" w="med" len="med"/>
                      <a:tailEnd type="none" w="med" len="med"/>
                    </a:lnR>
                    <a:lnT w="19050" cap="flat" cmpd="sng" algn="ctr">
                      <a:solidFill>
                        <a:srgbClr val="005B99"/>
                      </a:solidFill>
                      <a:prstDash val="solid"/>
                      <a:round/>
                      <a:headEnd type="none" w="med" len="med"/>
                      <a:tailEnd type="none" w="med" len="med"/>
                    </a:lnT>
                    <a:lnB w="19050" cap="flat" cmpd="sng" algn="ctr">
                      <a:solidFill>
                        <a:srgbClr val="005B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dirty="0">
                          <a:latin typeface="Arial" panose="020B0604020202020204" pitchFamily="34" charset="0"/>
                          <a:cs typeface="Arial" panose="020B0604020202020204" pitchFamily="34" charset="0"/>
                        </a:rPr>
                        <a:t>No</a:t>
                      </a:r>
                    </a:p>
                  </a:txBody>
                  <a:tcPr anchor="ctr">
                    <a:lnL w="19050" cap="flat" cmpd="sng" algn="ctr">
                      <a:solidFill>
                        <a:srgbClr val="005B99"/>
                      </a:solidFill>
                      <a:prstDash val="solid"/>
                      <a:round/>
                      <a:headEnd type="none" w="med" len="med"/>
                      <a:tailEnd type="none" w="med" len="med"/>
                    </a:lnL>
                    <a:lnR w="19050" cap="flat" cmpd="sng" algn="ctr">
                      <a:solidFill>
                        <a:srgbClr val="005B99"/>
                      </a:solidFill>
                      <a:prstDash val="solid"/>
                      <a:round/>
                      <a:headEnd type="none" w="med" len="med"/>
                      <a:tailEnd type="none" w="med" len="med"/>
                    </a:lnR>
                    <a:lnT w="19050" cap="flat" cmpd="sng" algn="ctr">
                      <a:solidFill>
                        <a:srgbClr val="005B99"/>
                      </a:solidFill>
                      <a:prstDash val="solid"/>
                      <a:round/>
                      <a:headEnd type="none" w="med" len="med"/>
                      <a:tailEnd type="none" w="med" len="med"/>
                    </a:lnT>
                    <a:lnB w="19050" cap="flat" cmpd="sng" algn="ctr">
                      <a:solidFill>
                        <a:srgbClr val="005B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dirty="0">
                          <a:latin typeface="Arial" panose="020B0604020202020204" pitchFamily="34" charset="0"/>
                          <a:cs typeface="Arial" panose="020B0604020202020204" pitchFamily="34" charset="0"/>
                        </a:rPr>
                        <a:t>No</a:t>
                      </a:r>
                    </a:p>
                  </a:txBody>
                  <a:tcPr anchor="ctr">
                    <a:lnL w="19050" cap="flat" cmpd="sng" algn="ctr">
                      <a:solidFill>
                        <a:srgbClr val="005B99"/>
                      </a:solidFill>
                      <a:prstDash val="solid"/>
                      <a:round/>
                      <a:headEnd type="none" w="med" len="med"/>
                      <a:tailEnd type="none" w="med" len="med"/>
                    </a:lnL>
                    <a:lnR w="19050" cap="flat" cmpd="sng" algn="ctr">
                      <a:solidFill>
                        <a:srgbClr val="005B99"/>
                      </a:solidFill>
                      <a:prstDash val="solid"/>
                      <a:round/>
                      <a:headEnd type="none" w="med" len="med"/>
                      <a:tailEnd type="none" w="med" len="med"/>
                    </a:lnR>
                    <a:lnT w="19050" cap="flat" cmpd="sng" algn="ctr">
                      <a:solidFill>
                        <a:srgbClr val="005B99"/>
                      </a:solidFill>
                      <a:prstDash val="solid"/>
                      <a:round/>
                      <a:headEnd type="none" w="med" len="med"/>
                      <a:tailEnd type="none" w="med" len="med"/>
                    </a:lnT>
                    <a:lnB w="19050" cap="flat" cmpd="sng" algn="ctr">
                      <a:solidFill>
                        <a:srgbClr val="005B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2565840"/>
                  </a:ext>
                </a:extLst>
              </a:tr>
              <a:tr h="43212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a:latin typeface="Arial" panose="020B0604020202020204" pitchFamily="34" charset="0"/>
                          <a:cs typeface="Arial" panose="020B0604020202020204" pitchFamily="34" charset="0"/>
                        </a:rPr>
                        <a:t>Completes graduation requirements</a:t>
                      </a:r>
                    </a:p>
                  </a:txBody>
                  <a:tcPr anchor="ctr">
                    <a:lnL w="19050" cap="flat" cmpd="sng" algn="ctr">
                      <a:solidFill>
                        <a:srgbClr val="005B99"/>
                      </a:solidFill>
                      <a:prstDash val="solid"/>
                      <a:round/>
                      <a:headEnd type="none" w="med" len="med"/>
                      <a:tailEnd type="none" w="med" len="med"/>
                    </a:lnL>
                    <a:lnR w="19050" cap="flat" cmpd="sng" algn="ctr">
                      <a:solidFill>
                        <a:srgbClr val="005B99"/>
                      </a:solidFill>
                      <a:prstDash val="solid"/>
                      <a:round/>
                      <a:headEnd type="none" w="med" len="med"/>
                      <a:tailEnd type="none" w="med" len="med"/>
                    </a:lnR>
                    <a:lnT w="19050" cap="flat" cmpd="sng" algn="ctr">
                      <a:solidFill>
                        <a:srgbClr val="005B99"/>
                      </a:solidFill>
                      <a:prstDash val="solid"/>
                      <a:round/>
                      <a:headEnd type="none" w="med" len="med"/>
                      <a:tailEnd type="none" w="med" len="med"/>
                    </a:lnT>
                    <a:lnB w="19050" cap="flat" cmpd="sng" algn="ctr">
                      <a:solidFill>
                        <a:srgbClr val="005B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dirty="0">
                          <a:latin typeface="Arial" panose="020B0604020202020204" pitchFamily="34" charset="0"/>
                          <a:cs typeface="Arial" panose="020B0604020202020204" pitchFamily="34" charset="0"/>
                        </a:rPr>
                        <a:t>No</a:t>
                      </a:r>
                    </a:p>
                  </a:txBody>
                  <a:tcPr anchor="ctr">
                    <a:lnL w="19050" cap="flat" cmpd="sng" algn="ctr">
                      <a:solidFill>
                        <a:srgbClr val="005B99"/>
                      </a:solidFill>
                      <a:prstDash val="solid"/>
                      <a:round/>
                      <a:headEnd type="none" w="med" len="med"/>
                      <a:tailEnd type="none" w="med" len="med"/>
                    </a:lnL>
                    <a:lnR w="19050" cap="flat" cmpd="sng" algn="ctr">
                      <a:solidFill>
                        <a:srgbClr val="005B99"/>
                      </a:solidFill>
                      <a:prstDash val="solid"/>
                      <a:round/>
                      <a:headEnd type="none" w="med" len="med"/>
                      <a:tailEnd type="none" w="med" len="med"/>
                    </a:lnR>
                    <a:lnT w="19050" cap="flat" cmpd="sng" algn="ctr">
                      <a:solidFill>
                        <a:srgbClr val="005B99"/>
                      </a:solidFill>
                      <a:prstDash val="solid"/>
                      <a:round/>
                      <a:headEnd type="none" w="med" len="med"/>
                      <a:tailEnd type="none" w="med" len="med"/>
                    </a:lnT>
                    <a:lnB w="19050" cap="flat" cmpd="sng" algn="ctr">
                      <a:solidFill>
                        <a:srgbClr val="005B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dirty="0">
                          <a:latin typeface="Arial" panose="020B0604020202020204" pitchFamily="34" charset="0"/>
                          <a:cs typeface="Arial" panose="020B0604020202020204" pitchFamily="34" charset="0"/>
                        </a:rPr>
                        <a:t>No</a:t>
                      </a:r>
                    </a:p>
                  </a:txBody>
                  <a:tcPr anchor="ctr">
                    <a:lnL w="19050" cap="flat" cmpd="sng" algn="ctr">
                      <a:solidFill>
                        <a:srgbClr val="005B99"/>
                      </a:solidFill>
                      <a:prstDash val="solid"/>
                      <a:round/>
                      <a:headEnd type="none" w="med" len="med"/>
                      <a:tailEnd type="none" w="med" len="med"/>
                    </a:lnL>
                    <a:lnR w="19050" cap="flat" cmpd="sng" algn="ctr">
                      <a:solidFill>
                        <a:srgbClr val="005B99"/>
                      </a:solidFill>
                      <a:prstDash val="solid"/>
                      <a:round/>
                      <a:headEnd type="none" w="med" len="med"/>
                      <a:tailEnd type="none" w="med" len="med"/>
                    </a:lnR>
                    <a:lnT w="19050" cap="flat" cmpd="sng" algn="ctr">
                      <a:solidFill>
                        <a:srgbClr val="005B99"/>
                      </a:solidFill>
                      <a:prstDash val="solid"/>
                      <a:round/>
                      <a:headEnd type="none" w="med" len="med"/>
                      <a:tailEnd type="none" w="med" len="med"/>
                    </a:lnT>
                    <a:lnB w="19050" cap="flat" cmpd="sng" algn="ctr">
                      <a:solidFill>
                        <a:srgbClr val="005B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dirty="0">
                          <a:latin typeface="Arial" panose="020B0604020202020204" pitchFamily="34" charset="0"/>
                          <a:cs typeface="Arial" panose="020B0604020202020204" pitchFamily="34" charset="0"/>
                        </a:rPr>
                        <a:t>No</a:t>
                      </a:r>
                    </a:p>
                  </a:txBody>
                  <a:tcPr anchor="ctr">
                    <a:lnL w="19050" cap="flat" cmpd="sng" algn="ctr">
                      <a:solidFill>
                        <a:srgbClr val="005B99"/>
                      </a:solidFill>
                      <a:prstDash val="solid"/>
                      <a:round/>
                      <a:headEnd type="none" w="med" len="med"/>
                      <a:tailEnd type="none" w="med" len="med"/>
                    </a:lnL>
                    <a:lnR w="19050" cap="flat" cmpd="sng" algn="ctr">
                      <a:solidFill>
                        <a:srgbClr val="005B99"/>
                      </a:solidFill>
                      <a:prstDash val="solid"/>
                      <a:round/>
                      <a:headEnd type="none" w="med" len="med"/>
                      <a:tailEnd type="none" w="med" len="med"/>
                    </a:lnR>
                    <a:lnT w="19050" cap="flat" cmpd="sng" algn="ctr">
                      <a:solidFill>
                        <a:srgbClr val="005B99"/>
                      </a:solidFill>
                      <a:prstDash val="solid"/>
                      <a:round/>
                      <a:headEnd type="none" w="med" len="med"/>
                      <a:tailEnd type="none" w="med" len="med"/>
                    </a:lnT>
                    <a:lnB w="19050" cap="flat" cmpd="sng" algn="ctr">
                      <a:solidFill>
                        <a:srgbClr val="005B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6307735"/>
                  </a:ext>
                </a:extLst>
              </a:tr>
              <a:tr h="999592">
                <a:tc>
                  <a:txBody>
                    <a:bodyPr/>
                    <a:lstStyle/>
                    <a:p>
                      <a:r>
                        <a:rPr lang="en-US" sz="2400" dirty="0">
                          <a:latin typeface="Arial" panose="020B0604020202020204" pitchFamily="34" charset="0"/>
                          <a:cs typeface="Arial" panose="020B0604020202020204" pitchFamily="34" charset="0"/>
                        </a:rPr>
                        <a:t>Did not establish Title IV eligibility</a:t>
                      </a:r>
                    </a:p>
                  </a:txBody>
                  <a:tcPr anchor="ctr">
                    <a:lnL w="19050" cap="flat" cmpd="sng" algn="ctr">
                      <a:solidFill>
                        <a:srgbClr val="005B99"/>
                      </a:solidFill>
                      <a:prstDash val="solid"/>
                      <a:round/>
                      <a:headEnd type="none" w="med" len="med"/>
                      <a:tailEnd type="none" w="med" len="med"/>
                    </a:lnL>
                    <a:lnR w="19050" cap="flat" cmpd="sng" algn="ctr">
                      <a:solidFill>
                        <a:srgbClr val="005B99"/>
                      </a:solidFill>
                      <a:prstDash val="solid"/>
                      <a:round/>
                      <a:headEnd type="none" w="med" len="med"/>
                      <a:tailEnd type="none" w="med" len="med"/>
                    </a:lnR>
                    <a:lnT w="19050" cap="flat" cmpd="sng" algn="ctr">
                      <a:solidFill>
                        <a:srgbClr val="005B99"/>
                      </a:solidFill>
                      <a:prstDash val="solid"/>
                      <a:round/>
                      <a:headEnd type="none" w="med" len="med"/>
                      <a:tailEnd type="none" w="med" len="med"/>
                    </a:lnT>
                    <a:lnB w="19050" cap="flat" cmpd="sng" algn="ctr">
                      <a:solidFill>
                        <a:srgbClr val="005B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dirty="0">
                          <a:latin typeface="Arial" panose="020B0604020202020204" pitchFamily="34" charset="0"/>
                          <a:cs typeface="Arial" panose="020B0604020202020204" pitchFamily="34" charset="0"/>
                        </a:rPr>
                        <a:t>No</a:t>
                      </a:r>
                    </a:p>
                  </a:txBody>
                  <a:tcPr anchor="ctr">
                    <a:lnL w="19050" cap="flat" cmpd="sng" algn="ctr">
                      <a:solidFill>
                        <a:srgbClr val="005B99"/>
                      </a:solidFill>
                      <a:prstDash val="solid"/>
                      <a:round/>
                      <a:headEnd type="none" w="med" len="med"/>
                      <a:tailEnd type="none" w="med" len="med"/>
                    </a:lnL>
                    <a:lnR w="19050" cap="flat" cmpd="sng" algn="ctr">
                      <a:solidFill>
                        <a:srgbClr val="005B99"/>
                      </a:solidFill>
                      <a:prstDash val="solid"/>
                      <a:round/>
                      <a:headEnd type="none" w="med" len="med"/>
                      <a:tailEnd type="none" w="med" len="med"/>
                    </a:lnR>
                    <a:lnT w="19050" cap="flat" cmpd="sng" algn="ctr">
                      <a:solidFill>
                        <a:srgbClr val="005B99"/>
                      </a:solidFill>
                      <a:prstDash val="solid"/>
                      <a:round/>
                      <a:headEnd type="none" w="med" len="med"/>
                      <a:tailEnd type="none" w="med" len="med"/>
                    </a:lnT>
                    <a:lnB w="19050" cap="flat" cmpd="sng" algn="ctr">
                      <a:solidFill>
                        <a:srgbClr val="005B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dirty="0">
                          <a:latin typeface="Arial" panose="020B0604020202020204" pitchFamily="34" charset="0"/>
                          <a:cs typeface="Arial" panose="020B0604020202020204" pitchFamily="34" charset="0"/>
                        </a:rPr>
                        <a:t>No</a:t>
                      </a:r>
                    </a:p>
                  </a:txBody>
                  <a:tcPr anchor="ctr">
                    <a:lnL w="19050" cap="flat" cmpd="sng" algn="ctr">
                      <a:solidFill>
                        <a:srgbClr val="005B99"/>
                      </a:solidFill>
                      <a:prstDash val="solid"/>
                      <a:round/>
                      <a:headEnd type="none" w="med" len="med"/>
                      <a:tailEnd type="none" w="med" len="med"/>
                    </a:lnL>
                    <a:lnR w="19050" cap="flat" cmpd="sng" algn="ctr">
                      <a:solidFill>
                        <a:srgbClr val="005B99"/>
                      </a:solidFill>
                      <a:prstDash val="solid"/>
                      <a:round/>
                      <a:headEnd type="none" w="med" len="med"/>
                      <a:tailEnd type="none" w="med" len="med"/>
                    </a:lnR>
                    <a:lnT w="19050" cap="flat" cmpd="sng" algn="ctr">
                      <a:solidFill>
                        <a:srgbClr val="005B99"/>
                      </a:solidFill>
                      <a:prstDash val="solid"/>
                      <a:round/>
                      <a:headEnd type="none" w="med" len="med"/>
                      <a:tailEnd type="none" w="med" len="med"/>
                    </a:lnT>
                    <a:lnB w="19050" cap="flat" cmpd="sng" algn="ctr">
                      <a:solidFill>
                        <a:srgbClr val="005B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dirty="0">
                          <a:latin typeface="Arial" panose="020B0604020202020204" pitchFamily="34" charset="0"/>
                          <a:cs typeface="Arial" panose="020B0604020202020204" pitchFamily="34" charset="0"/>
                        </a:rPr>
                        <a:t>No</a:t>
                      </a:r>
                    </a:p>
                  </a:txBody>
                  <a:tcPr anchor="ctr">
                    <a:lnL w="19050" cap="flat" cmpd="sng" algn="ctr">
                      <a:solidFill>
                        <a:srgbClr val="005B99"/>
                      </a:solidFill>
                      <a:prstDash val="solid"/>
                      <a:round/>
                      <a:headEnd type="none" w="med" len="med"/>
                      <a:tailEnd type="none" w="med" len="med"/>
                    </a:lnL>
                    <a:lnR w="19050" cap="flat" cmpd="sng" algn="ctr">
                      <a:solidFill>
                        <a:srgbClr val="005B99"/>
                      </a:solidFill>
                      <a:prstDash val="solid"/>
                      <a:round/>
                      <a:headEnd type="none" w="med" len="med"/>
                      <a:tailEnd type="none" w="med" len="med"/>
                    </a:lnR>
                    <a:lnT w="19050" cap="flat" cmpd="sng" algn="ctr">
                      <a:solidFill>
                        <a:srgbClr val="005B99"/>
                      </a:solidFill>
                      <a:prstDash val="solid"/>
                      <a:round/>
                      <a:headEnd type="none" w="med" len="med"/>
                      <a:tailEnd type="none" w="med" len="med"/>
                    </a:lnT>
                    <a:lnB w="19050" cap="flat" cmpd="sng" algn="ctr">
                      <a:solidFill>
                        <a:srgbClr val="005B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2754142"/>
                  </a:ext>
                </a:extLst>
              </a:tr>
              <a:tr h="7588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a:latin typeface="Arial" panose="020B0604020202020204" pitchFamily="34" charset="0"/>
                          <a:cs typeface="Arial" panose="020B0604020202020204" pitchFamily="34" charset="0"/>
                        </a:rPr>
                        <a:t>Deceased</a:t>
                      </a:r>
                      <a:r>
                        <a:rPr lang="en-US" sz="2400" baseline="0" dirty="0">
                          <a:latin typeface="Arial" panose="020B0604020202020204" pitchFamily="34" charset="0"/>
                          <a:cs typeface="Arial" panose="020B0604020202020204" pitchFamily="34" charset="0"/>
                        </a:rPr>
                        <a:t> s</a:t>
                      </a:r>
                      <a:r>
                        <a:rPr lang="en-US" sz="2400" dirty="0">
                          <a:latin typeface="Arial" panose="020B0604020202020204" pitchFamily="34" charset="0"/>
                          <a:cs typeface="Arial" panose="020B0604020202020204" pitchFamily="34" charset="0"/>
                        </a:rPr>
                        <a:t>tudent </a:t>
                      </a:r>
                    </a:p>
                  </a:txBody>
                  <a:tcPr anchor="ctr">
                    <a:lnL w="19050" cap="flat" cmpd="sng" algn="ctr">
                      <a:solidFill>
                        <a:srgbClr val="005B99"/>
                      </a:solidFill>
                      <a:prstDash val="solid"/>
                      <a:round/>
                      <a:headEnd type="none" w="med" len="med"/>
                      <a:tailEnd type="none" w="med" len="med"/>
                    </a:lnL>
                    <a:lnR w="19050" cap="flat" cmpd="sng" algn="ctr">
                      <a:solidFill>
                        <a:srgbClr val="005B99"/>
                      </a:solidFill>
                      <a:prstDash val="solid"/>
                      <a:round/>
                      <a:headEnd type="none" w="med" len="med"/>
                      <a:tailEnd type="none" w="med" len="med"/>
                    </a:lnR>
                    <a:lnT w="19050" cap="flat" cmpd="sng" algn="ctr">
                      <a:solidFill>
                        <a:srgbClr val="005B99"/>
                      </a:solidFill>
                      <a:prstDash val="solid"/>
                      <a:round/>
                      <a:headEnd type="none" w="med" len="med"/>
                      <a:tailEnd type="none" w="med" len="med"/>
                    </a:lnT>
                    <a:lnB w="19050" cap="flat" cmpd="sng" algn="ctr">
                      <a:solidFill>
                        <a:srgbClr val="005B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dirty="0">
                          <a:latin typeface="Arial" panose="020B0604020202020204" pitchFamily="34" charset="0"/>
                          <a:cs typeface="Arial" panose="020B0604020202020204" pitchFamily="34" charset="0"/>
                        </a:rPr>
                        <a:t>Yes</a:t>
                      </a:r>
                    </a:p>
                  </a:txBody>
                  <a:tcPr anchor="ctr">
                    <a:lnL w="19050" cap="flat" cmpd="sng" algn="ctr">
                      <a:solidFill>
                        <a:srgbClr val="005B99"/>
                      </a:solidFill>
                      <a:prstDash val="solid"/>
                      <a:round/>
                      <a:headEnd type="none" w="med" len="med"/>
                      <a:tailEnd type="none" w="med" len="med"/>
                    </a:lnL>
                    <a:lnR w="19050" cap="flat" cmpd="sng" algn="ctr">
                      <a:solidFill>
                        <a:srgbClr val="005B99"/>
                      </a:solidFill>
                      <a:prstDash val="solid"/>
                      <a:round/>
                      <a:headEnd type="none" w="med" len="med"/>
                      <a:tailEnd type="none" w="med" len="med"/>
                    </a:lnR>
                    <a:lnT w="19050" cap="flat" cmpd="sng" algn="ctr">
                      <a:solidFill>
                        <a:srgbClr val="005B99"/>
                      </a:solidFill>
                      <a:prstDash val="solid"/>
                      <a:round/>
                      <a:headEnd type="none" w="med" len="med"/>
                      <a:tailEnd type="none" w="med" len="med"/>
                    </a:lnT>
                    <a:lnB w="19050" cap="flat" cmpd="sng" algn="ctr">
                      <a:solidFill>
                        <a:srgbClr val="005B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dirty="0">
                          <a:latin typeface="Arial" panose="020B0604020202020204" pitchFamily="34" charset="0"/>
                          <a:cs typeface="Arial" panose="020B0604020202020204" pitchFamily="34" charset="0"/>
                        </a:rPr>
                        <a:t>Yes</a:t>
                      </a:r>
                    </a:p>
                  </a:txBody>
                  <a:tcPr anchor="ctr">
                    <a:lnL w="19050" cap="flat" cmpd="sng" algn="ctr">
                      <a:solidFill>
                        <a:srgbClr val="005B99"/>
                      </a:solidFill>
                      <a:prstDash val="solid"/>
                      <a:round/>
                      <a:headEnd type="none" w="med" len="med"/>
                      <a:tailEnd type="none" w="med" len="med"/>
                    </a:lnL>
                    <a:lnR w="19050" cap="flat" cmpd="sng" algn="ctr">
                      <a:solidFill>
                        <a:srgbClr val="005B99"/>
                      </a:solidFill>
                      <a:prstDash val="solid"/>
                      <a:round/>
                      <a:headEnd type="none" w="med" len="med"/>
                      <a:tailEnd type="none" w="med" len="med"/>
                    </a:lnR>
                    <a:lnT w="19050" cap="flat" cmpd="sng" algn="ctr">
                      <a:solidFill>
                        <a:srgbClr val="005B99"/>
                      </a:solidFill>
                      <a:prstDash val="solid"/>
                      <a:round/>
                      <a:headEnd type="none" w="med" len="med"/>
                      <a:tailEnd type="none" w="med" len="med"/>
                    </a:lnT>
                    <a:lnB w="19050" cap="flat" cmpd="sng" algn="ctr">
                      <a:solidFill>
                        <a:srgbClr val="005B9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dirty="0">
                          <a:latin typeface="Arial" panose="020B0604020202020204" pitchFamily="34" charset="0"/>
                          <a:cs typeface="Arial" panose="020B0604020202020204" pitchFamily="34" charset="0"/>
                        </a:rPr>
                        <a:t>No</a:t>
                      </a:r>
                    </a:p>
                  </a:txBody>
                  <a:tcPr anchor="ctr">
                    <a:lnL w="19050" cap="flat" cmpd="sng" algn="ctr">
                      <a:solidFill>
                        <a:srgbClr val="005B99"/>
                      </a:solidFill>
                      <a:prstDash val="solid"/>
                      <a:round/>
                      <a:headEnd type="none" w="med" len="med"/>
                      <a:tailEnd type="none" w="med" len="med"/>
                    </a:lnL>
                    <a:lnR w="19050" cap="flat" cmpd="sng" algn="ctr">
                      <a:solidFill>
                        <a:srgbClr val="005B99"/>
                      </a:solidFill>
                      <a:prstDash val="solid"/>
                      <a:round/>
                      <a:headEnd type="none" w="med" len="med"/>
                      <a:tailEnd type="none" w="med" len="med"/>
                    </a:lnR>
                    <a:lnT w="19050" cap="flat" cmpd="sng" algn="ctr">
                      <a:solidFill>
                        <a:srgbClr val="005B99"/>
                      </a:solidFill>
                      <a:prstDash val="solid"/>
                      <a:round/>
                      <a:headEnd type="none" w="med" len="med"/>
                      <a:tailEnd type="none" w="med" len="med"/>
                    </a:lnT>
                    <a:lnB w="19050" cap="flat" cmpd="sng" algn="ctr">
                      <a:solidFill>
                        <a:srgbClr val="005B9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17204848"/>
                  </a:ext>
                </a:extLst>
              </a:tr>
            </a:tbl>
          </a:graphicData>
        </a:graphic>
      </p:graphicFrame>
    </p:spTree>
    <p:extLst>
      <p:ext uri="{BB962C8B-B14F-4D97-AF65-F5344CB8AC3E}">
        <p14:creationId xmlns:p14="http://schemas.microsoft.com/office/powerpoint/2010/main" val="1116374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Required to Take Attendance</a:t>
            </a:r>
          </a:p>
        </p:txBody>
      </p:sp>
      <p:sp>
        <p:nvSpPr>
          <p:cNvPr id="3" name="Content Placeholder 2"/>
          <p:cNvSpPr>
            <a:spLocks noGrp="1"/>
          </p:cNvSpPr>
          <p:nvPr>
            <p:ph idx="1"/>
          </p:nvPr>
        </p:nvSpPr>
        <p:spPr/>
        <p:txBody>
          <a:bodyPr/>
          <a:lstStyle/>
          <a:p>
            <a:r>
              <a:rPr lang="en-US" dirty="0"/>
              <a:t>A school is required to take attendance if:</a:t>
            </a:r>
          </a:p>
          <a:p>
            <a:pPr lvl="1"/>
            <a:r>
              <a:rPr lang="en-US" dirty="0"/>
              <a:t>Requirement imposed by outside entity</a:t>
            </a:r>
          </a:p>
          <a:p>
            <a:pPr lvl="1"/>
            <a:r>
              <a:rPr lang="en-US" dirty="0"/>
              <a:t>Voluntarily takes attendance, including limited periods in excess of a single day</a:t>
            </a:r>
          </a:p>
          <a:p>
            <a:pPr lvl="1"/>
            <a:r>
              <a:rPr lang="en-US" dirty="0"/>
              <a:t>Requirement that can only be met by taking attendance</a:t>
            </a:r>
          </a:p>
          <a:p>
            <a:r>
              <a:rPr lang="en-US" dirty="0"/>
              <a:t>Includes taking attendance for:</a:t>
            </a:r>
          </a:p>
          <a:p>
            <a:pPr lvl="1"/>
            <a:r>
              <a:rPr lang="en-US" dirty="0"/>
              <a:t>A limited period of time</a:t>
            </a:r>
          </a:p>
          <a:p>
            <a:pPr lvl="1"/>
            <a:r>
              <a:rPr lang="en-US" dirty="0"/>
              <a:t>Certain populations</a:t>
            </a:r>
          </a:p>
          <a:p>
            <a:pPr lvl="1"/>
            <a:endParaRPr lang="en-US" dirty="0"/>
          </a:p>
        </p:txBody>
      </p:sp>
    </p:spTree>
    <p:extLst>
      <p:ext uri="{BB962C8B-B14F-4D97-AF65-F5344CB8AC3E}">
        <p14:creationId xmlns:p14="http://schemas.microsoft.com/office/powerpoint/2010/main" val="3494542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Not Required to Take Attendance</a:t>
            </a:r>
          </a:p>
        </p:txBody>
      </p:sp>
      <p:sp>
        <p:nvSpPr>
          <p:cNvPr id="3" name="Content Placeholder 2"/>
          <p:cNvSpPr>
            <a:spLocks noGrp="1"/>
          </p:cNvSpPr>
          <p:nvPr>
            <p:ph idx="1"/>
          </p:nvPr>
        </p:nvSpPr>
        <p:spPr/>
        <p:txBody>
          <a:bodyPr/>
          <a:lstStyle/>
          <a:p>
            <a:r>
              <a:rPr lang="en-US" dirty="0"/>
              <a:t>Withdrawal date depends on whether the student is an:</a:t>
            </a:r>
          </a:p>
          <a:p>
            <a:pPr lvl="1"/>
            <a:r>
              <a:rPr lang="en-US" dirty="0"/>
              <a:t>Official withdrawal</a:t>
            </a:r>
          </a:p>
          <a:p>
            <a:pPr lvl="1"/>
            <a:r>
              <a:rPr lang="en-US" dirty="0"/>
              <a:t>Unofficial withdrawal</a:t>
            </a:r>
          </a:p>
        </p:txBody>
      </p:sp>
    </p:spTree>
    <p:extLst>
      <p:ext uri="{BB962C8B-B14F-4D97-AF65-F5344CB8AC3E}">
        <p14:creationId xmlns:p14="http://schemas.microsoft.com/office/powerpoint/2010/main" val="2723230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Official Withdrawals</a:t>
            </a:r>
          </a:p>
        </p:txBody>
      </p:sp>
      <p:sp>
        <p:nvSpPr>
          <p:cNvPr id="3" name="Content Placeholder 2"/>
          <p:cNvSpPr>
            <a:spLocks noGrp="1"/>
          </p:cNvSpPr>
          <p:nvPr>
            <p:ph idx="1"/>
          </p:nvPr>
        </p:nvSpPr>
        <p:spPr/>
        <p:txBody>
          <a:bodyPr/>
          <a:lstStyle/>
          <a:p>
            <a:r>
              <a:rPr lang="en-US" dirty="0"/>
              <a:t>Occurs when a student uses the school’s official withdrawal process or officially notifies the school of intent to withdraw</a:t>
            </a:r>
          </a:p>
          <a:p>
            <a:pPr marL="342900" lvl="1" indent="-342900">
              <a:buFont typeface="Arial" pitchFamily="34" charset="0"/>
              <a:buChar char="•"/>
            </a:pPr>
            <a:r>
              <a:rPr lang="en-US" sz="3200" dirty="0"/>
              <a:t>School designates an office or website</a:t>
            </a:r>
          </a:p>
          <a:p>
            <a:pPr marL="342900" lvl="1" indent="-342900">
              <a:buFont typeface="Arial" pitchFamily="34" charset="0"/>
              <a:buChar char="•"/>
            </a:pPr>
            <a:r>
              <a:rPr lang="en-US" sz="3200" dirty="0"/>
              <a:t>Notification may be written or verbal</a:t>
            </a:r>
          </a:p>
          <a:p>
            <a:pPr marL="342900" lvl="1" indent="-342900">
              <a:buFont typeface="Arial" pitchFamily="34" charset="0"/>
              <a:buChar char="•"/>
            </a:pPr>
            <a:r>
              <a:rPr lang="en-US" sz="3200" dirty="0"/>
              <a:t>Date of withdrawal</a:t>
            </a:r>
            <a:endParaRPr lang="en-US" sz="2800" dirty="0"/>
          </a:p>
          <a:p>
            <a:pPr marL="0" indent="0">
              <a:buNone/>
            </a:pPr>
            <a:endParaRPr lang="en-US" dirty="0"/>
          </a:p>
        </p:txBody>
      </p:sp>
    </p:spTree>
    <p:extLst>
      <p:ext uri="{BB962C8B-B14F-4D97-AF65-F5344CB8AC3E}">
        <p14:creationId xmlns:p14="http://schemas.microsoft.com/office/powerpoint/2010/main" val="22842047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45665</TotalTime>
  <Words>1756</Words>
  <Application>Microsoft Office PowerPoint</Application>
  <PresentationFormat>On-screen Show (4:3)</PresentationFormat>
  <Paragraphs>301</Paragraphs>
  <Slides>39</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Arial</vt:lpstr>
      <vt:lpstr>Calibri</vt:lpstr>
      <vt:lpstr>Verdana</vt:lpstr>
      <vt:lpstr>Wingdings</vt:lpstr>
      <vt:lpstr>Office Theme</vt:lpstr>
      <vt:lpstr>  Overview of Return of  Title IV Funds A NASFAA Authorized Event*  Presented by Dana Kelly, NASFAA  NCASFAA Spring 2025</vt:lpstr>
      <vt:lpstr>Agenda </vt:lpstr>
      <vt:lpstr>Key Concepts</vt:lpstr>
      <vt:lpstr>Key Concepts</vt:lpstr>
      <vt:lpstr>When R2T4 Requirements Apply</vt:lpstr>
      <vt:lpstr>When R2T4 Requirements Do Not Apply</vt:lpstr>
      <vt:lpstr>Required to Take Attendance</vt:lpstr>
      <vt:lpstr>Not Required to Take Attendance</vt:lpstr>
      <vt:lpstr>Official Withdrawals</vt:lpstr>
      <vt:lpstr>Unofficial Withdrawals</vt:lpstr>
      <vt:lpstr>Early Implementation Option</vt:lpstr>
      <vt:lpstr>Early Implementation Option (Cont.)</vt:lpstr>
      <vt:lpstr>Academic Engagement</vt:lpstr>
      <vt:lpstr>Academic Engagement</vt:lpstr>
      <vt:lpstr>Student Is Unable to Begin Withdrawal Process </vt:lpstr>
      <vt:lpstr>Student Rescinds Withdrawal Notice</vt:lpstr>
      <vt:lpstr>Student Fails to Earn a Passing Grade in Any Course</vt:lpstr>
      <vt:lpstr>Approved Leave of Absence</vt:lpstr>
      <vt:lpstr>R2T4 Calculation</vt:lpstr>
      <vt:lpstr>       Calculate the Percentage of Title IV Aid Earned</vt:lpstr>
      <vt:lpstr>       Calculate the Percentage of Title IV Aid Earned</vt:lpstr>
      <vt:lpstr>       Calculate the Percentage of Title IV Aid Earned</vt:lpstr>
      <vt:lpstr>       Calculate the Percentage of Title IV Aid Earned</vt:lpstr>
      <vt:lpstr>       Calculate the Percentage of Title IV Aid Earned</vt:lpstr>
      <vt:lpstr>       Determine the Amount of Earned        Aid</vt:lpstr>
      <vt:lpstr>Disbursed Aid and Aid That Could Have Been Disbursed</vt:lpstr>
      <vt:lpstr>Example</vt:lpstr>
      <vt:lpstr>       Determine the Amount of Aid to        Be Disbursed or Returned</vt:lpstr>
      <vt:lpstr>       Determine the School and        Student Shares</vt:lpstr>
      <vt:lpstr>       Determine the School and        Student Shares</vt:lpstr>
      <vt:lpstr>       Return of Funds by the School</vt:lpstr>
      <vt:lpstr>       Return of Funds by the Student</vt:lpstr>
      <vt:lpstr>       Repayment of the Student’s Loans</vt:lpstr>
      <vt:lpstr>        Grant Funds for the Student to Return</vt:lpstr>
      <vt:lpstr>        Return of Grant Funds by the Student</vt:lpstr>
      <vt:lpstr>Timeframes</vt:lpstr>
      <vt:lpstr>Timeframe for Return of Unearned Aid</vt:lpstr>
      <vt:lpstr>Post-Withdrawal Disbursements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Schlichting</dc:creator>
  <cp:lastModifiedBy>Zilma Lopes</cp:lastModifiedBy>
  <cp:revision>694</cp:revision>
  <cp:lastPrinted>2016-04-13T23:28:43Z</cp:lastPrinted>
  <dcterms:created xsi:type="dcterms:W3CDTF">2012-12-09T20:42:20Z</dcterms:created>
  <dcterms:modified xsi:type="dcterms:W3CDTF">2025-04-08T18:30:26Z</dcterms:modified>
</cp:coreProperties>
</file>