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322" r:id="rId5"/>
    <p:sldId id="321" r:id="rId6"/>
    <p:sldId id="327" r:id="rId7"/>
    <p:sldId id="328" r:id="rId8"/>
    <p:sldId id="260" r:id="rId9"/>
    <p:sldId id="329" r:id="rId10"/>
    <p:sldId id="330" r:id="rId11"/>
    <p:sldId id="335" r:id="rId12"/>
    <p:sldId id="266" r:id="rId13"/>
    <p:sldId id="332" r:id="rId14"/>
    <p:sldId id="333" r:id="rId15"/>
    <p:sldId id="334" r:id="rId16"/>
    <p:sldId id="324" r:id="rId17"/>
    <p:sldId id="331" r:id="rId18"/>
    <p:sldId id="268" r:id="rId19"/>
    <p:sldId id="269" r:id="rId20"/>
    <p:sldId id="262" r:id="rId21"/>
    <p:sldId id="263" r:id="rId22"/>
    <p:sldId id="265" r:id="rId23"/>
    <p:sldId id="323" r:id="rId24"/>
    <p:sldId id="317" r:id="rId25"/>
    <p:sldId id="336" r:id="rId26"/>
    <p:sldId id="337" r:id="rId27"/>
    <p:sldId id="31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388" autoAdjust="0"/>
  </p:normalViewPr>
  <p:slideViewPr>
    <p:cSldViewPr snapToGrid="0">
      <p:cViewPr varScale="1">
        <p:scale>
          <a:sx n="60" d="100"/>
          <a:sy n="60" d="100"/>
        </p:scale>
        <p:origin x="908" y="48"/>
      </p:cViewPr>
      <p:guideLst/>
    </p:cSldViewPr>
  </p:slideViewPr>
  <p:outlineViewPr>
    <p:cViewPr>
      <p:scale>
        <a:sx n="33" d="100"/>
        <a:sy n="33" d="100"/>
      </p:scale>
      <p:origin x="0" y="-7776"/>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DBCDB6-D6A6-4E19-B9B2-CFF094BF22EB}"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4407AEB7-4EC8-4F5A-8CBC-D6ADED2FF4FF}">
      <dgm:prSet/>
      <dgm:spPr/>
      <dgm:t>
        <a:bodyPr/>
        <a:lstStyle/>
        <a:p>
          <a:r>
            <a:rPr lang="en-US" b="1"/>
            <a:t>What is PJ?</a:t>
          </a:r>
          <a:endParaRPr lang="en-US"/>
        </a:p>
      </dgm:t>
    </dgm:pt>
    <dgm:pt modelId="{A9FFB483-B143-43A4-8A81-F522FE57721C}" type="parTrans" cxnId="{BE8037E5-6C2D-4BAC-8076-819FA35CC007}">
      <dgm:prSet/>
      <dgm:spPr/>
      <dgm:t>
        <a:bodyPr/>
        <a:lstStyle/>
        <a:p>
          <a:endParaRPr lang="en-US"/>
        </a:p>
      </dgm:t>
    </dgm:pt>
    <dgm:pt modelId="{05E034F3-6209-4AAE-AC86-2074B7059AD7}" type="sibTrans" cxnId="{BE8037E5-6C2D-4BAC-8076-819FA35CC007}">
      <dgm:prSet/>
      <dgm:spPr/>
      <dgm:t>
        <a:bodyPr/>
        <a:lstStyle/>
        <a:p>
          <a:endParaRPr lang="en-US"/>
        </a:p>
      </dgm:t>
    </dgm:pt>
    <dgm:pt modelId="{586ECD86-B2BB-4EB0-8CB6-ECF097142EF6}">
      <dgm:prSet/>
      <dgm:spPr/>
      <dgm:t>
        <a:bodyPr/>
        <a:lstStyle/>
        <a:p>
          <a:r>
            <a:rPr lang="en-US" b="1" dirty="0"/>
            <a:t>Principles of PJ</a:t>
          </a:r>
          <a:endParaRPr lang="en-US" dirty="0"/>
        </a:p>
      </dgm:t>
    </dgm:pt>
    <dgm:pt modelId="{85FA390D-09DC-42D1-9BAB-3B84DE1710E4}" type="parTrans" cxnId="{1324C33F-1D5D-4BCF-B0D1-4A3E445E74B7}">
      <dgm:prSet/>
      <dgm:spPr/>
      <dgm:t>
        <a:bodyPr/>
        <a:lstStyle/>
        <a:p>
          <a:endParaRPr lang="en-US"/>
        </a:p>
      </dgm:t>
    </dgm:pt>
    <dgm:pt modelId="{4B9CCA2A-8E47-438A-AA11-E2FFB84605F8}" type="sibTrans" cxnId="{1324C33F-1D5D-4BCF-B0D1-4A3E445E74B7}">
      <dgm:prSet/>
      <dgm:spPr/>
      <dgm:t>
        <a:bodyPr/>
        <a:lstStyle/>
        <a:p>
          <a:endParaRPr lang="en-US"/>
        </a:p>
      </dgm:t>
    </dgm:pt>
    <dgm:pt modelId="{2316AD08-B442-4CB1-9977-09181655F696}">
      <dgm:prSet/>
      <dgm:spPr/>
      <dgm:t>
        <a:bodyPr/>
        <a:lstStyle/>
        <a:p>
          <a:r>
            <a:rPr lang="en-US" b="1" dirty="0"/>
            <a:t>PJ Allowed and Not Allowed</a:t>
          </a:r>
        </a:p>
      </dgm:t>
    </dgm:pt>
    <dgm:pt modelId="{5EFA5BEB-E769-4F30-9950-9887337F60F4}" type="parTrans" cxnId="{9A2A6D57-7959-49FB-8DAE-9E36504A15A4}">
      <dgm:prSet/>
      <dgm:spPr/>
      <dgm:t>
        <a:bodyPr/>
        <a:lstStyle/>
        <a:p>
          <a:endParaRPr lang="en-US"/>
        </a:p>
      </dgm:t>
    </dgm:pt>
    <dgm:pt modelId="{7689652E-45F6-4689-8F8C-F8FC200B35FE}" type="sibTrans" cxnId="{9A2A6D57-7959-49FB-8DAE-9E36504A15A4}">
      <dgm:prSet/>
      <dgm:spPr/>
      <dgm:t>
        <a:bodyPr/>
        <a:lstStyle/>
        <a:p>
          <a:endParaRPr lang="en-US"/>
        </a:p>
      </dgm:t>
    </dgm:pt>
    <dgm:pt modelId="{433061C0-0F72-4F31-A824-FCAAB451EE3F}">
      <dgm:prSet/>
      <dgm:spPr/>
      <dgm:t>
        <a:bodyPr/>
        <a:lstStyle/>
        <a:p>
          <a:r>
            <a:rPr lang="en-US" b="1" dirty="0"/>
            <a:t>Policies and Procedures</a:t>
          </a:r>
          <a:endParaRPr lang="en-US" dirty="0"/>
        </a:p>
      </dgm:t>
    </dgm:pt>
    <dgm:pt modelId="{4692CF69-6482-4C49-8288-25F1AF7B2175}" type="parTrans" cxnId="{C192E53A-B51B-4BBC-A1AE-6071DA490DB9}">
      <dgm:prSet/>
      <dgm:spPr/>
      <dgm:t>
        <a:bodyPr/>
        <a:lstStyle/>
        <a:p>
          <a:endParaRPr lang="en-US"/>
        </a:p>
      </dgm:t>
    </dgm:pt>
    <dgm:pt modelId="{99D21104-AF95-4299-9E37-A32C22A0842C}" type="sibTrans" cxnId="{C192E53A-B51B-4BBC-A1AE-6071DA490DB9}">
      <dgm:prSet/>
      <dgm:spPr/>
      <dgm:t>
        <a:bodyPr/>
        <a:lstStyle/>
        <a:p>
          <a:endParaRPr lang="en-US"/>
        </a:p>
      </dgm:t>
    </dgm:pt>
    <dgm:pt modelId="{626CF619-96CB-4D1A-9CD9-5A6C8A981D1F}">
      <dgm:prSet/>
      <dgm:spPr/>
      <dgm:t>
        <a:bodyPr/>
        <a:lstStyle/>
        <a:p>
          <a:r>
            <a:rPr lang="en-US" b="1"/>
            <a:t>Recent changes</a:t>
          </a:r>
          <a:endParaRPr lang="en-US"/>
        </a:p>
      </dgm:t>
    </dgm:pt>
    <dgm:pt modelId="{D1A14E64-2990-40D1-B6C0-244E4235C79A}" type="parTrans" cxnId="{AFCC3C1D-56B8-4620-B383-8EFC3781312F}">
      <dgm:prSet/>
      <dgm:spPr/>
      <dgm:t>
        <a:bodyPr/>
        <a:lstStyle/>
        <a:p>
          <a:endParaRPr lang="en-US"/>
        </a:p>
      </dgm:t>
    </dgm:pt>
    <dgm:pt modelId="{5582A393-B9AC-4565-B506-3EBBFFFD6FD4}" type="sibTrans" cxnId="{AFCC3C1D-56B8-4620-B383-8EFC3781312F}">
      <dgm:prSet/>
      <dgm:spPr/>
      <dgm:t>
        <a:bodyPr/>
        <a:lstStyle/>
        <a:p>
          <a:endParaRPr lang="en-US"/>
        </a:p>
      </dgm:t>
    </dgm:pt>
    <dgm:pt modelId="{DD5B3893-7614-4B1C-A976-9447419C5965}">
      <dgm:prSet/>
      <dgm:spPr/>
      <dgm:t>
        <a:bodyPr/>
        <a:lstStyle/>
        <a:p>
          <a:r>
            <a:rPr lang="en-US" b="1"/>
            <a:t>Scenarios</a:t>
          </a:r>
          <a:endParaRPr lang="en-US"/>
        </a:p>
      </dgm:t>
    </dgm:pt>
    <dgm:pt modelId="{D53908D1-6668-410F-A5FD-C8C0384171D5}" type="parTrans" cxnId="{C9398F7A-EA64-4449-9451-FE9F2FC938B5}">
      <dgm:prSet/>
      <dgm:spPr/>
      <dgm:t>
        <a:bodyPr/>
        <a:lstStyle/>
        <a:p>
          <a:endParaRPr lang="en-US"/>
        </a:p>
      </dgm:t>
    </dgm:pt>
    <dgm:pt modelId="{081469C9-1D5E-4109-8F63-3BE189C52FC3}" type="sibTrans" cxnId="{C9398F7A-EA64-4449-9451-FE9F2FC938B5}">
      <dgm:prSet/>
      <dgm:spPr/>
      <dgm:t>
        <a:bodyPr/>
        <a:lstStyle/>
        <a:p>
          <a:endParaRPr lang="en-US"/>
        </a:p>
      </dgm:t>
    </dgm:pt>
    <dgm:pt modelId="{7D432A26-A09C-4214-B659-4ECF1196428D}" type="pres">
      <dgm:prSet presAssocID="{56DBCDB6-D6A6-4E19-B9B2-CFF094BF22EB}" presName="vert0" presStyleCnt="0">
        <dgm:presLayoutVars>
          <dgm:dir/>
          <dgm:animOne val="branch"/>
          <dgm:animLvl val="lvl"/>
        </dgm:presLayoutVars>
      </dgm:prSet>
      <dgm:spPr/>
    </dgm:pt>
    <dgm:pt modelId="{2430D105-8076-4C9B-974C-F4BB8654FB51}" type="pres">
      <dgm:prSet presAssocID="{4407AEB7-4EC8-4F5A-8CBC-D6ADED2FF4FF}" presName="thickLine" presStyleLbl="alignNode1" presStyleIdx="0" presStyleCnt="6"/>
      <dgm:spPr/>
    </dgm:pt>
    <dgm:pt modelId="{87DB3ABF-EAB4-47DF-840E-E354E330E587}" type="pres">
      <dgm:prSet presAssocID="{4407AEB7-4EC8-4F5A-8CBC-D6ADED2FF4FF}" presName="horz1" presStyleCnt="0"/>
      <dgm:spPr/>
    </dgm:pt>
    <dgm:pt modelId="{43E62CA3-8432-493D-B825-E03EDBA5B7F6}" type="pres">
      <dgm:prSet presAssocID="{4407AEB7-4EC8-4F5A-8CBC-D6ADED2FF4FF}" presName="tx1" presStyleLbl="revTx" presStyleIdx="0" presStyleCnt="6"/>
      <dgm:spPr/>
    </dgm:pt>
    <dgm:pt modelId="{C4AE850E-E1C3-46EA-B37B-0387C1050DA9}" type="pres">
      <dgm:prSet presAssocID="{4407AEB7-4EC8-4F5A-8CBC-D6ADED2FF4FF}" presName="vert1" presStyleCnt="0"/>
      <dgm:spPr/>
    </dgm:pt>
    <dgm:pt modelId="{E5B709F7-B4A0-486A-843F-2A2095853D74}" type="pres">
      <dgm:prSet presAssocID="{586ECD86-B2BB-4EB0-8CB6-ECF097142EF6}" presName="thickLine" presStyleLbl="alignNode1" presStyleIdx="1" presStyleCnt="6"/>
      <dgm:spPr/>
    </dgm:pt>
    <dgm:pt modelId="{54BA4215-2C2E-4424-B768-5A2AC06754CD}" type="pres">
      <dgm:prSet presAssocID="{586ECD86-B2BB-4EB0-8CB6-ECF097142EF6}" presName="horz1" presStyleCnt="0"/>
      <dgm:spPr/>
    </dgm:pt>
    <dgm:pt modelId="{110312D6-270F-4A77-8B73-FE258694A511}" type="pres">
      <dgm:prSet presAssocID="{586ECD86-B2BB-4EB0-8CB6-ECF097142EF6}" presName="tx1" presStyleLbl="revTx" presStyleIdx="1" presStyleCnt="6"/>
      <dgm:spPr/>
    </dgm:pt>
    <dgm:pt modelId="{6241C007-7F81-40D0-98BB-47709D7BD665}" type="pres">
      <dgm:prSet presAssocID="{586ECD86-B2BB-4EB0-8CB6-ECF097142EF6}" presName="vert1" presStyleCnt="0"/>
      <dgm:spPr/>
    </dgm:pt>
    <dgm:pt modelId="{F2E78477-63BF-4591-871F-75B04E081537}" type="pres">
      <dgm:prSet presAssocID="{2316AD08-B442-4CB1-9977-09181655F696}" presName="thickLine" presStyleLbl="alignNode1" presStyleIdx="2" presStyleCnt="6"/>
      <dgm:spPr/>
    </dgm:pt>
    <dgm:pt modelId="{2738ABBC-D1D3-4B89-AFBA-95F7B5DB2059}" type="pres">
      <dgm:prSet presAssocID="{2316AD08-B442-4CB1-9977-09181655F696}" presName="horz1" presStyleCnt="0"/>
      <dgm:spPr/>
    </dgm:pt>
    <dgm:pt modelId="{1F1EDE4B-D44D-474E-89EF-4B6F1F3F2D88}" type="pres">
      <dgm:prSet presAssocID="{2316AD08-B442-4CB1-9977-09181655F696}" presName="tx1" presStyleLbl="revTx" presStyleIdx="2" presStyleCnt="6"/>
      <dgm:spPr/>
    </dgm:pt>
    <dgm:pt modelId="{45D2E9E2-F6EF-4F45-BEBE-BAB65730DD97}" type="pres">
      <dgm:prSet presAssocID="{2316AD08-B442-4CB1-9977-09181655F696}" presName="vert1" presStyleCnt="0"/>
      <dgm:spPr/>
    </dgm:pt>
    <dgm:pt modelId="{6DF84DBB-2265-445F-A39E-C9E0783DCF83}" type="pres">
      <dgm:prSet presAssocID="{433061C0-0F72-4F31-A824-FCAAB451EE3F}" presName="thickLine" presStyleLbl="alignNode1" presStyleIdx="3" presStyleCnt="6"/>
      <dgm:spPr/>
    </dgm:pt>
    <dgm:pt modelId="{714AD0A4-A7EA-4533-B179-23E2245A27AC}" type="pres">
      <dgm:prSet presAssocID="{433061C0-0F72-4F31-A824-FCAAB451EE3F}" presName="horz1" presStyleCnt="0"/>
      <dgm:spPr/>
    </dgm:pt>
    <dgm:pt modelId="{D7F567DB-263A-4DD0-B574-66F1B3A8BEC3}" type="pres">
      <dgm:prSet presAssocID="{433061C0-0F72-4F31-A824-FCAAB451EE3F}" presName="tx1" presStyleLbl="revTx" presStyleIdx="3" presStyleCnt="6"/>
      <dgm:spPr/>
    </dgm:pt>
    <dgm:pt modelId="{D9EBF93C-C3A0-4E2F-8A2E-54479137C7E6}" type="pres">
      <dgm:prSet presAssocID="{433061C0-0F72-4F31-A824-FCAAB451EE3F}" presName="vert1" presStyleCnt="0"/>
      <dgm:spPr/>
    </dgm:pt>
    <dgm:pt modelId="{CE5862AB-A348-424C-A32B-1B3D186A1F79}" type="pres">
      <dgm:prSet presAssocID="{626CF619-96CB-4D1A-9CD9-5A6C8A981D1F}" presName="thickLine" presStyleLbl="alignNode1" presStyleIdx="4" presStyleCnt="6"/>
      <dgm:spPr/>
    </dgm:pt>
    <dgm:pt modelId="{73EB1922-9AC6-4F42-A954-B70516AB9F75}" type="pres">
      <dgm:prSet presAssocID="{626CF619-96CB-4D1A-9CD9-5A6C8A981D1F}" presName="horz1" presStyleCnt="0"/>
      <dgm:spPr/>
    </dgm:pt>
    <dgm:pt modelId="{464326CD-6355-4A30-92E0-D8B233B07445}" type="pres">
      <dgm:prSet presAssocID="{626CF619-96CB-4D1A-9CD9-5A6C8A981D1F}" presName="tx1" presStyleLbl="revTx" presStyleIdx="4" presStyleCnt="6"/>
      <dgm:spPr/>
    </dgm:pt>
    <dgm:pt modelId="{20E2DFD8-196B-4D8B-966E-98C98F88DA5D}" type="pres">
      <dgm:prSet presAssocID="{626CF619-96CB-4D1A-9CD9-5A6C8A981D1F}" presName="vert1" presStyleCnt="0"/>
      <dgm:spPr/>
    </dgm:pt>
    <dgm:pt modelId="{AB1C3033-5983-4DD5-B527-B88E59714AEA}" type="pres">
      <dgm:prSet presAssocID="{DD5B3893-7614-4B1C-A976-9447419C5965}" presName="thickLine" presStyleLbl="alignNode1" presStyleIdx="5" presStyleCnt="6"/>
      <dgm:spPr/>
    </dgm:pt>
    <dgm:pt modelId="{E4F59887-06DF-4006-A1BC-511279B7B882}" type="pres">
      <dgm:prSet presAssocID="{DD5B3893-7614-4B1C-A976-9447419C5965}" presName="horz1" presStyleCnt="0"/>
      <dgm:spPr/>
    </dgm:pt>
    <dgm:pt modelId="{6653EFA1-CAAB-4F19-8D7F-A776D4B1E6BF}" type="pres">
      <dgm:prSet presAssocID="{DD5B3893-7614-4B1C-A976-9447419C5965}" presName="tx1" presStyleLbl="revTx" presStyleIdx="5" presStyleCnt="6"/>
      <dgm:spPr/>
    </dgm:pt>
    <dgm:pt modelId="{41D85E28-7685-4231-8204-156FF5D4148E}" type="pres">
      <dgm:prSet presAssocID="{DD5B3893-7614-4B1C-A976-9447419C5965}" presName="vert1" presStyleCnt="0"/>
      <dgm:spPr/>
    </dgm:pt>
  </dgm:ptLst>
  <dgm:cxnLst>
    <dgm:cxn modelId="{3B103719-A6FC-411F-AC85-19914FC4E80D}" type="presOf" srcId="{4407AEB7-4EC8-4F5A-8CBC-D6ADED2FF4FF}" destId="{43E62CA3-8432-493D-B825-E03EDBA5B7F6}" srcOrd="0" destOrd="0" presId="urn:microsoft.com/office/officeart/2008/layout/LinedList"/>
    <dgm:cxn modelId="{AFCC3C1D-56B8-4620-B383-8EFC3781312F}" srcId="{56DBCDB6-D6A6-4E19-B9B2-CFF094BF22EB}" destId="{626CF619-96CB-4D1A-9CD9-5A6C8A981D1F}" srcOrd="4" destOrd="0" parTransId="{D1A14E64-2990-40D1-B6C0-244E4235C79A}" sibTransId="{5582A393-B9AC-4565-B506-3EBBFFFD6FD4}"/>
    <dgm:cxn modelId="{1CE50F23-389D-492A-B36E-5C3C6160C002}" type="presOf" srcId="{56DBCDB6-D6A6-4E19-B9B2-CFF094BF22EB}" destId="{7D432A26-A09C-4214-B659-4ECF1196428D}" srcOrd="0" destOrd="0" presId="urn:microsoft.com/office/officeart/2008/layout/LinedList"/>
    <dgm:cxn modelId="{C192E53A-B51B-4BBC-A1AE-6071DA490DB9}" srcId="{56DBCDB6-D6A6-4E19-B9B2-CFF094BF22EB}" destId="{433061C0-0F72-4F31-A824-FCAAB451EE3F}" srcOrd="3" destOrd="0" parTransId="{4692CF69-6482-4C49-8288-25F1AF7B2175}" sibTransId="{99D21104-AF95-4299-9E37-A32C22A0842C}"/>
    <dgm:cxn modelId="{FD8ECC3B-CAC6-4462-884F-AC1CD41C850F}" type="presOf" srcId="{586ECD86-B2BB-4EB0-8CB6-ECF097142EF6}" destId="{110312D6-270F-4A77-8B73-FE258694A511}" srcOrd="0" destOrd="0" presId="urn:microsoft.com/office/officeart/2008/layout/LinedList"/>
    <dgm:cxn modelId="{1324C33F-1D5D-4BCF-B0D1-4A3E445E74B7}" srcId="{56DBCDB6-D6A6-4E19-B9B2-CFF094BF22EB}" destId="{586ECD86-B2BB-4EB0-8CB6-ECF097142EF6}" srcOrd="1" destOrd="0" parTransId="{85FA390D-09DC-42D1-9BAB-3B84DE1710E4}" sibTransId="{4B9CCA2A-8E47-438A-AA11-E2FFB84605F8}"/>
    <dgm:cxn modelId="{9A2A6D57-7959-49FB-8DAE-9E36504A15A4}" srcId="{56DBCDB6-D6A6-4E19-B9B2-CFF094BF22EB}" destId="{2316AD08-B442-4CB1-9977-09181655F696}" srcOrd="2" destOrd="0" parTransId="{5EFA5BEB-E769-4F30-9950-9887337F60F4}" sibTransId="{7689652E-45F6-4689-8F8C-F8FC200B35FE}"/>
    <dgm:cxn modelId="{C9398F7A-EA64-4449-9451-FE9F2FC938B5}" srcId="{56DBCDB6-D6A6-4E19-B9B2-CFF094BF22EB}" destId="{DD5B3893-7614-4B1C-A976-9447419C5965}" srcOrd="5" destOrd="0" parTransId="{D53908D1-6668-410F-A5FD-C8C0384171D5}" sibTransId="{081469C9-1D5E-4109-8F63-3BE189C52FC3}"/>
    <dgm:cxn modelId="{95D5029F-5CB6-4732-93C6-AA8232475D36}" type="presOf" srcId="{433061C0-0F72-4F31-A824-FCAAB451EE3F}" destId="{D7F567DB-263A-4DD0-B574-66F1B3A8BEC3}" srcOrd="0" destOrd="0" presId="urn:microsoft.com/office/officeart/2008/layout/LinedList"/>
    <dgm:cxn modelId="{98DC7DD4-EDFC-46B2-8A36-3CF4921A3A4A}" type="presOf" srcId="{2316AD08-B442-4CB1-9977-09181655F696}" destId="{1F1EDE4B-D44D-474E-89EF-4B6F1F3F2D88}" srcOrd="0" destOrd="0" presId="urn:microsoft.com/office/officeart/2008/layout/LinedList"/>
    <dgm:cxn modelId="{BE8037E5-6C2D-4BAC-8076-819FA35CC007}" srcId="{56DBCDB6-D6A6-4E19-B9B2-CFF094BF22EB}" destId="{4407AEB7-4EC8-4F5A-8CBC-D6ADED2FF4FF}" srcOrd="0" destOrd="0" parTransId="{A9FFB483-B143-43A4-8A81-F522FE57721C}" sibTransId="{05E034F3-6209-4AAE-AC86-2074B7059AD7}"/>
    <dgm:cxn modelId="{834BF3E7-6A7F-4EAA-AB0B-08D8D5247F9B}" type="presOf" srcId="{626CF619-96CB-4D1A-9CD9-5A6C8A981D1F}" destId="{464326CD-6355-4A30-92E0-D8B233B07445}" srcOrd="0" destOrd="0" presId="urn:microsoft.com/office/officeart/2008/layout/LinedList"/>
    <dgm:cxn modelId="{F68CBCF7-4A40-4924-9855-1C44156999DD}" type="presOf" srcId="{DD5B3893-7614-4B1C-A976-9447419C5965}" destId="{6653EFA1-CAAB-4F19-8D7F-A776D4B1E6BF}" srcOrd="0" destOrd="0" presId="urn:microsoft.com/office/officeart/2008/layout/LinedList"/>
    <dgm:cxn modelId="{BBB26C38-7674-4E9F-88F7-5A73E4A2CF92}" type="presParOf" srcId="{7D432A26-A09C-4214-B659-4ECF1196428D}" destId="{2430D105-8076-4C9B-974C-F4BB8654FB51}" srcOrd="0" destOrd="0" presId="urn:microsoft.com/office/officeart/2008/layout/LinedList"/>
    <dgm:cxn modelId="{615A6BA2-89A2-4AA1-B45B-257951D3BAF1}" type="presParOf" srcId="{7D432A26-A09C-4214-B659-4ECF1196428D}" destId="{87DB3ABF-EAB4-47DF-840E-E354E330E587}" srcOrd="1" destOrd="0" presId="urn:microsoft.com/office/officeart/2008/layout/LinedList"/>
    <dgm:cxn modelId="{B95FFC9B-40BE-4849-A706-FD8E5EF3BEB8}" type="presParOf" srcId="{87DB3ABF-EAB4-47DF-840E-E354E330E587}" destId="{43E62CA3-8432-493D-B825-E03EDBA5B7F6}" srcOrd="0" destOrd="0" presId="urn:microsoft.com/office/officeart/2008/layout/LinedList"/>
    <dgm:cxn modelId="{7FB68804-3A0F-482D-BF4B-B751C20611E0}" type="presParOf" srcId="{87DB3ABF-EAB4-47DF-840E-E354E330E587}" destId="{C4AE850E-E1C3-46EA-B37B-0387C1050DA9}" srcOrd="1" destOrd="0" presId="urn:microsoft.com/office/officeart/2008/layout/LinedList"/>
    <dgm:cxn modelId="{508B0C00-697D-4839-978A-7C43FA5DA165}" type="presParOf" srcId="{7D432A26-A09C-4214-B659-4ECF1196428D}" destId="{E5B709F7-B4A0-486A-843F-2A2095853D74}" srcOrd="2" destOrd="0" presId="urn:microsoft.com/office/officeart/2008/layout/LinedList"/>
    <dgm:cxn modelId="{78ED24BB-9A01-4A6A-8933-6E1C18A75842}" type="presParOf" srcId="{7D432A26-A09C-4214-B659-4ECF1196428D}" destId="{54BA4215-2C2E-4424-B768-5A2AC06754CD}" srcOrd="3" destOrd="0" presId="urn:microsoft.com/office/officeart/2008/layout/LinedList"/>
    <dgm:cxn modelId="{C5074AF3-7515-4601-98FB-82ECB7FF7F26}" type="presParOf" srcId="{54BA4215-2C2E-4424-B768-5A2AC06754CD}" destId="{110312D6-270F-4A77-8B73-FE258694A511}" srcOrd="0" destOrd="0" presId="urn:microsoft.com/office/officeart/2008/layout/LinedList"/>
    <dgm:cxn modelId="{F59C7F8B-DFE6-4B90-8EFF-64608D46FAE1}" type="presParOf" srcId="{54BA4215-2C2E-4424-B768-5A2AC06754CD}" destId="{6241C007-7F81-40D0-98BB-47709D7BD665}" srcOrd="1" destOrd="0" presId="urn:microsoft.com/office/officeart/2008/layout/LinedList"/>
    <dgm:cxn modelId="{4148C888-686C-4D63-A21C-66CFFAD264ED}" type="presParOf" srcId="{7D432A26-A09C-4214-B659-4ECF1196428D}" destId="{F2E78477-63BF-4591-871F-75B04E081537}" srcOrd="4" destOrd="0" presId="urn:microsoft.com/office/officeart/2008/layout/LinedList"/>
    <dgm:cxn modelId="{FA3072AE-646F-4D4D-8976-1A49DB7370F0}" type="presParOf" srcId="{7D432A26-A09C-4214-B659-4ECF1196428D}" destId="{2738ABBC-D1D3-4B89-AFBA-95F7B5DB2059}" srcOrd="5" destOrd="0" presId="urn:microsoft.com/office/officeart/2008/layout/LinedList"/>
    <dgm:cxn modelId="{F5DA8F84-4F66-45FB-87BC-44EC1B04ACE8}" type="presParOf" srcId="{2738ABBC-D1D3-4B89-AFBA-95F7B5DB2059}" destId="{1F1EDE4B-D44D-474E-89EF-4B6F1F3F2D88}" srcOrd="0" destOrd="0" presId="urn:microsoft.com/office/officeart/2008/layout/LinedList"/>
    <dgm:cxn modelId="{2748966B-B887-4EEA-B8A7-DA4CD66680BD}" type="presParOf" srcId="{2738ABBC-D1D3-4B89-AFBA-95F7B5DB2059}" destId="{45D2E9E2-F6EF-4F45-BEBE-BAB65730DD97}" srcOrd="1" destOrd="0" presId="urn:microsoft.com/office/officeart/2008/layout/LinedList"/>
    <dgm:cxn modelId="{165518FE-7867-4CAE-98DA-668803840E32}" type="presParOf" srcId="{7D432A26-A09C-4214-B659-4ECF1196428D}" destId="{6DF84DBB-2265-445F-A39E-C9E0783DCF83}" srcOrd="6" destOrd="0" presId="urn:microsoft.com/office/officeart/2008/layout/LinedList"/>
    <dgm:cxn modelId="{39B92254-EF52-4F9A-ACF0-28D60FF902D5}" type="presParOf" srcId="{7D432A26-A09C-4214-B659-4ECF1196428D}" destId="{714AD0A4-A7EA-4533-B179-23E2245A27AC}" srcOrd="7" destOrd="0" presId="urn:microsoft.com/office/officeart/2008/layout/LinedList"/>
    <dgm:cxn modelId="{31A55684-8D5F-4DF2-9832-5A5DE721C664}" type="presParOf" srcId="{714AD0A4-A7EA-4533-B179-23E2245A27AC}" destId="{D7F567DB-263A-4DD0-B574-66F1B3A8BEC3}" srcOrd="0" destOrd="0" presId="urn:microsoft.com/office/officeart/2008/layout/LinedList"/>
    <dgm:cxn modelId="{83086E96-7FA3-4D3D-B93F-A442AC6E8E70}" type="presParOf" srcId="{714AD0A4-A7EA-4533-B179-23E2245A27AC}" destId="{D9EBF93C-C3A0-4E2F-8A2E-54479137C7E6}" srcOrd="1" destOrd="0" presId="urn:microsoft.com/office/officeart/2008/layout/LinedList"/>
    <dgm:cxn modelId="{64FFA2C2-BA6D-4323-B59F-7A84BDBF6DAF}" type="presParOf" srcId="{7D432A26-A09C-4214-B659-4ECF1196428D}" destId="{CE5862AB-A348-424C-A32B-1B3D186A1F79}" srcOrd="8" destOrd="0" presId="urn:microsoft.com/office/officeart/2008/layout/LinedList"/>
    <dgm:cxn modelId="{32D52120-001A-4747-B718-0BB38106099C}" type="presParOf" srcId="{7D432A26-A09C-4214-B659-4ECF1196428D}" destId="{73EB1922-9AC6-4F42-A954-B70516AB9F75}" srcOrd="9" destOrd="0" presId="urn:microsoft.com/office/officeart/2008/layout/LinedList"/>
    <dgm:cxn modelId="{04F1C538-E3C2-4BC9-95AC-AD92BEA5E8E1}" type="presParOf" srcId="{73EB1922-9AC6-4F42-A954-B70516AB9F75}" destId="{464326CD-6355-4A30-92E0-D8B233B07445}" srcOrd="0" destOrd="0" presId="urn:microsoft.com/office/officeart/2008/layout/LinedList"/>
    <dgm:cxn modelId="{5854B9E9-F9C9-4CCA-B6C3-6740AC4F5D0E}" type="presParOf" srcId="{73EB1922-9AC6-4F42-A954-B70516AB9F75}" destId="{20E2DFD8-196B-4D8B-966E-98C98F88DA5D}" srcOrd="1" destOrd="0" presId="urn:microsoft.com/office/officeart/2008/layout/LinedList"/>
    <dgm:cxn modelId="{05CAEE1F-B397-472F-85A6-3993B9F27179}" type="presParOf" srcId="{7D432A26-A09C-4214-B659-4ECF1196428D}" destId="{AB1C3033-5983-4DD5-B527-B88E59714AEA}" srcOrd="10" destOrd="0" presId="urn:microsoft.com/office/officeart/2008/layout/LinedList"/>
    <dgm:cxn modelId="{0EF50114-A620-4F52-ABF5-2A997C851BA8}" type="presParOf" srcId="{7D432A26-A09C-4214-B659-4ECF1196428D}" destId="{E4F59887-06DF-4006-A1BC-511279B7B882}" srcOrd="11" destOrd="0" presId="urn:microsoft.com/office/officeart/2008/layout/LinedList"/>
    <dgm:cxn modelId="{60C8B878-0104-4367-9382-58AAD2410A00}" type="presParOf" srcId="{E4F59887-06DF-4006-A1BC-511279B7B882}" destId="{6653EFA1-CAAB-4F19-8D7F-A776D4B1E6BF}" srcOrd="0" destOrd="0" presId="urn:microsoft.com/office/officeart/2008/layout/LinedList"/>
    <dgm:cxn modelId="{EAA3E7A4-CC83-4461-9D17-79997549DD5D}" type="presParOf" srcId="{E4F59887-06DF-4006-A1BC-511279B7B882}" destId="{41D85E28-7685-4231-8204-156FF5D4148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0D105-8076-4C9B-974C-F4BB8654FB51}">
      <dsp:nvSpPr>
        <dsp:cNvPr id="0" name=""/>
        <dsp:cNvSpPr/>
      </dsp:nvSpPr>
      <dsp:spPr>
        <a:xfrm>
          <a:off x="0" y="1888"/>
          <a:ext cx="618013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E62CA3-8432-493D-B825-E03EDBA5B7F6}">
      <dsp:nvSpPr>
        <dsp:cNvPr id="0" name=""/>
        <dsp:cNvSpPr/>
      </dsp:nvSpPr>
      <dsp:spPr>
        <a:xfrm>
          <a:off x="0" y="1888"/>
          <a:ext cx="6180137" cy="64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a:t>What is PJ?</a:t>
          </a:r>
          <a:endParaRPr lang="en-US" sz="2900" kern="1200"/>
        </a:p>
      </dsp:txBody>
      <dsp:txXfrm>
        <a:off x="0" y="1888"/>
        <a:ext cx="6180137" cy="643960"/>
      </dsp:txXfrm>
    </dsp:sp>
    <dsp:sp modelId="{E5B709F7-B4A0-486A-843F-2A2095853D74}">
      <dsp:nvSpPr>
        <dsp:cNvPr id="0" name=""/>
        <dsp:cNvSpPr/>
      </dsp:nvSpPr>
      <dsp:spPr>
        <a:xfrm>
          <a:off x="0" y="645848"/>
          <a:ext cx="618013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0312D6-270F-4A77-8B73-FE258694A511}">
      <dsp:nvSpPr>
        <dsp:cNvPr id="0" name=""/>
        <dsp:cNvSpPr/>
      </dsp:nvSpPr>
      <dsp:spPr>
        <a:xfrm>
          <a:off x="0" y="645848"/>
          <a:ext cx="6180137" cy="64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dirty="0"/>
            <a:t>Principles of PJ</a:t>
          </a:r>
          <a:endParaRPr lang="en-US" sz="2900" kern="1200" dirty="0"/>
        </a:p>
      </dsp:txBody>
      <dsp:txXfrm>
        <a:off x="0" y="645848"/>
        <a:ext cx="6180137" cy="643960"/>
      </dsp:txXfrm>
    </dsp:sp>
    <dsp:sp modelId="{F2E78477-63BF-4591-871F-75B04E081537}">
      <dsp:nvSpPr>
        <dsp:cNvPr id="0" name=""/>
        <dsp:cNvSpPr/>
      </dsp:nvSpPr>
      <dsp:spPr>
        <a:xfrm>
          <a:off x="0" y="1289808"/>
          <a:ext cx="618013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1EDE4B-D44D-474E-89EF-4B6F1F3F2D88}">
      <dsp:nvSpPr>
        <dsp:cNvPr id="0" name=""/>
        <dsp:cNvSpPr/>
      </dsp:nvSpPr>
      <dsp:spPr>
        <a:xfrm>
          <a:off x="0" y="1289808"/>
          <a:ext cx="6180137" cy="64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dirty="0"/>
            <a:t>PJ Allowed and Not Allowed</a:t>
          </a:r>
        </a:p>
      </dsp:txBody>
      <dsp:txXfrm>
        <a:off x="0" y="1289808"/>
        <a:ext cx="6180137" cy="643960"/>
      </dsp:txXfrm>
    </dsp:sp>
    <dsp:sp modelId="{6DF84DBB-2265-445F-A39E-C9E0783DCF83}">
      <dsp:nvSpPr>
        <dsp:cNvPr id="0" name=""/>
        <dsp:cNvSpPr/>
      </dsp:nvSpPr>
      <dsp:spPr>
        <a:xfrm>
          <a:off x="0" y="1933768"/>
          <a:ext cx="618013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F567DB-263A-4DD0-B574-66F1B3A8BEC3}">
      <dsp:nvSpPr>
        <dsp:cNvPr id="0" name=""/>
        <dsp:cNvSpPr/>
      </dsp:nvSpPr>
      <dsp:spPr>
        <a:xfrm>
          <a:off x="0" y="1933769"/>
          <a:ext cx="6180137" cy="64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dirty="0"/>
            <a:t>Policies and Procedures</a:t>
          </a:r>
          <a:endParaRPr lang="en-US" sz="2900" kern="1200" dirty="0"/>
        </a:p>
      </dsp:txBody>
      <dsp:txXfrm>
        <a:off x="0" y="1933769"/>
        <a:ext cx="6180137" cy="643960"/>
      </dsp:txXfrm>
    </dsp:sp>
    <dsp:sp modelId="{CE5862AB-A348-424C-A32B-1B3D186A1F79}">
      <dsp:nvSpPr>
        <dsp:cNvPr id="0" name=""/>
        <dsp:cNvSpPr/>
      </dsp:nvSpPr>
      <dsp:spPr>
        <a:xfrm>
          <a:off x="0" y="2577729"/>
          <a:ext cx="618013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4326CD-6355-4A30-92E0-D8B233B07445}">
      <dsp:nvSpPr>
        <dsp:cNvPr id="0" name=""/>
        <dsp:cNvSpPr/>
      </dsp:nvSpPr>
      <dsp:spPr>
        <a:xfrm>
          <a:off x="0" y="2577729"/>
          <a:ext cx="6180137" cy="64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a:t>Recent changes</a:t>
          </a:r>
          <a:endParaRPr lang="en-US" sz="2900" kern="1200"/>
        </a:p>
      </dsp:txBody>
      <dsp:txXfrm>
        <a:off x="0" y="2577729"/>
        <a:ext cx="6180137" cy="643960"/>
      </dsp:txXfrm>
    </dsp:sp>
    <dsp:sp modelId="{AB1C3033-5983-4DD5-B527-B88E59714AEA}">
      <dsp:nvSpPr>
        <dsp:cNvPr id="0" name=""/>
        <dsp:cNvSpPr/>
      </dsp:nvSpPr>
      <dsp:spPr>
        <a:xfrm>
          <a:off x="0" y="3221689"/>
          <a:ext cx="618013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53EFA1-CAAB-4F19-8D7F-A776D4B1E6BF}">
      <dsp:nvSpPr>
        <dsp:cNvPr id="0" name=""/>
        <dsp:cNvSpPr/>
      </dsp:nvSpPr>
      <dsp:spPr>
        <a:xfrm>
          <a:off x="0" y="3221689"/>
          <a:ext cx="6180137" cy="64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a:t>Scenarios</a:t>
          </a:r>
          <a:endParaRPr lang="en-US" sz="2900" kern="1200"/>
        </a:p>
      </dsp:txBody>
      <dsp:txXfrm>
        <a:off x="0" y="3221689"/>
        <a:ext cx="6180137" cy="64396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3/30/2025</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3/30/2025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dirty="0"/>
              <a:t>Click to add title</a:t>
            </a:r>
          </a:p>
        </p:txBody>
      </p:sp>
    </p:spTree>
    <p:extLst>
      <p:ext uri="{BB962C8B-B14F-4D97-AF65-F5344CB8AC3E}">
        <p14:creationId xmlns:p14="http://schemas.microsoft.com/office/powerpoint/2010/main" val="1784555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091027" cy="3867538"/>
          </a:xfrm>
        </p:spPr>
        <p:txBody>
          <a:bodyPr lIns="0">
            <a:normAutofit/>
          </a:bodyPr>
          <a:lstStyle>
            <a:lvl1pPr marL="0" indent="0">
              <a:lnSpc>
                <a:spcPct val="100000"/>
              </a:lnSpc>
              <a:spcBef>
                <a:spcPts val="0"/>
              </a:spcBef>
              <a:spcAft>
                <a:spcPts val="1200"/>
              </a:spcAft>
              <a:buNone/>
              <a:defRPr sz="2000"/>
            </a:lvl1pPr>
            <a:lvl2pPr marL="800100" indent="-342900">
              <a:lnSpc>
                <a:spcPct val="100000"/>
              </a:lnSpc>
              <a:spcBef>
                <a:spcPts val="0"/>
              </a:spcBef>
              <a:spcAft>
                <a:spcPts val="1200"/>
              </a:spcAft>
              <a:buFont typeface="Arial" panose="020B0604020202020204" pitchFamily="34" charset="0"/>
              <a:buChar char="•"/>
              <a:defRPr sz="2000"/>
            </a:lvl2pPr>
            <a:lvl3pPr marL="1257300" indent="-342900">
              <a:spcBef>
                <a:spcPts val="0"/>
              </a:spcBef>
              <a:spcAft>
                <a:spcPts val="1200"/>
              </a:spcAft>
              <a:buFont typeface="Arial" panose="020B0604020202020204" pitchFamily="34" charset="0"/>
              <a:buChar char="•"/>
              <a:defRPr sz="2000"/>
            </a:lvl3pPr>
            <a:lvl4pPr marL="1714500" indent="-342900">
              <a:spcBef>
                <a:spcPts val="0"/>
              </a:spcBef>
              <a:spcAft>
                <a:spcPts val="1200"/>
              </a:spcAft>
              <a:buFont typeface="Arial" panose="020B0604020202020204" pitchFamily="34" charset="0"/>
              <a:buChar char="•"/>
              <a:defRPr sz="2000"/>
            </a:lvl4pPr>
            <a:lvl5pPr marL="2171700" indent="-3429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vl1pPr>
          </a:lstStyle>
          <a:p>
            <a:r>
              <a:rPr lang="en-US"/>
              <a:t>Click icon to add table</a:t>
            </a:r>
            <a:endParaRPr lang="en-US" dirty="0"/>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409299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852814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vl1pPr>
          </a:lstStyle>
          <a:p>
            <a:r>
              <a:rPr lang="en-US"/>
              <a:t>Click icon to add table</a:t>
            </a:r>
            <a:endParaRPr lang="en-US" dirty="0"/>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6913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dirty="0"/>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748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049EA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EE964-542B-E64E-2BDB-6E7435B92F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C3A255-5E97-2416-5032-FF2F818B27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0050B-5F09-AF3B-8A87-A414FB544A34}"/>
              </a:ext>
            </a:extLst>
          </p:cNvPr>
          <p:cNvSpPr>
            <a:spLocks noGrp="1"/>
          </p:cNvSpPr>
          <p:nvPr>
            <p:ph type="dt" sz="half" idx="10"/>
          </p:nvPr>
        </p:nvSpPr>
        <p:spPr/>
        <p:txBody>
          <a:bodyPr/>
          <a:lstStyle/>
          <a:p>
            <a:fld id="{AE083791-8386-4B70-8B2F-F5A397ACE544}" type="datetimeFigureOut">
              <a:rPr lang="en-US" smtClean="0"/>
              <a:t>3/30/2025</a:t>
            </a:fld>
            <a:endParaRPr lang="en-US"/>
          </a:p>
        </p:txBody>
      </p:sp>
      <p:sp>
        <p:nvSpPr>
          <p:cNvPr id="5" name="Footer Placeholder 4">
            <a:extLst>
              <a:ext uri="{FF2B5EF4-FFF2-40B4-BE49-F238E27FC236}">
                <a16:creationId xmlns:a16="http://schemas.microsoft.com/office/drawing/2014/main" id="{2CA47454-AC09-F750-C878-AA1E74C6D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609BB-F3D3-207B-4094-0D54E9124CF0}"/>
              </a:ext>
            </a:extLst>
          </p:cNvPr>
          <p:cNvSpPr>
            <a:spLocks noGrp="1"/>
          </p:cNvSpPr>
          <p:nvPr>
            <p:ph type="sldNum" sz="quarter" idx="12"/>
          </p:nvPr>
        </p:nvSpPr>
        <p:spPr/>
        <p:txBody>
          <a:bodyPr/>
          <a:lstStyle/>
          <a:p>
            <a:fld id="{25EBA973-55D8-4CA1-B25D-F7A660C2AC12}" type="slidenum">
              <a:rPr lang="en-US" smtClean="0"/>
              <a:t>‹#›</a:t>
            </a:fld>
            <a:endParaRPr lang="en-US"/>
          </a:p>
        </p:txBody>
      </p:sp>
      <p:sp>
        <p:nvSpPr>
          <p:cNvPr id="7" name="Rectangle 6">
            <a:extLst>
              <a:ext uri="{FF2B5EF4-FFF2-40B4-BE49-F238E27FC236}">
                <a16:creationId xmlns:a16="http://schemas.microsoft.com/office/drawing/2014/main" id="{3701CEC1-CC27-DB54-A277-77AE8328FBAE}"/>
              </a:ext>
            </a:extLst>
          </p:cNvPr>
          <p:cNvSpPr/>
          <p:nvPr userDrawn="1"/>
        </p:nvSpPr>
        <p:spPr>
          <a:xfrm>
            <a:off x="493986" y="365125"/>
            <a:ext cx="11161986" cy="6127750"/>
          </a:xfrm>
          <a:prstGeom prst="rect">
            <a:avLst/>
          </a:prstGeom>
          <a:noFill/>
          <a:ln w="57150" cmpd="dbl">
            <a:solidFill>
              <a:srgbClr val="ADCE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0553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27724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a:t>Click icon to add picture</a:t>
            </a:r>
            <a:endParaRPr lang="en-US" dirty="0"/>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029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a:t>Click icon to add picture</a:t>
            </a:r>
            <a:endParaRPr lang="en-US" dirty="0"/>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3227224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37359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dirty="0"/>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dirty="0"/>
              <a:t>Click to add subtitle</a:t>
            </a:r>
          </a:p>
        </p:txBody>
      </p:sp>
    </p:spTree>
    <p:extLst>
      <p:ext uri="{BB962C8B-B14F-4D97-AF65-F5344CB8AC3E}">
        <p14:creationId xmlns:p14="http://schemas.microsoft.com/office/powerpoint/2010/main" val="206953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6172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1423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a:t>Click icon to add picture</a:t>
            </a:r>
            <a:endParaRPr lang="en-US" dirty="0"/>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10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94" r:id="rId1"/>
    <p:sldLayoutId id="2147483693"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 id="2147483684" r:id="rId11"/>
    <p:sldLayoutId id="2147483682" r:id="rId12"/>
    <p:sldLayoutId id="2147483681" r:id="rId13"/>
    <p:sldLayoutId id="2147483695"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fsapartners.ed.gov/knowledge-center/library/electronic-announcements/2023-12-19/puerto-rico-and-other-us-territories-dual-tax-filers-reporting-income-and-tax-information-2024-25-fafsa" TargetMode="Externa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s://www2.ed.gov/policy/highered/reg/hearulemaking/2009/fafsa-q-and-a.html" TargetMode="External"/><Relationship Id="rId2" Type="http://schemas.openxmlformats.org/officeDocument/2006/relationships/hyperlink" Target="https://fsapartners.ed.gov/knowledge-center/library/dear-colleague-letters/2023-08-04/fafsa-simplification-act-changes-implementation-2024-25"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hyperlink" Target="https://fsapartners.ed.gov/knowledge-center/library/dear-colleague-letters/2022-11-04/fafsar-simplification-act-changes-implementation-2023-24"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4C9E-20FB-B999-9303-C71D1334BAD7}"/>
              </a:ext>
            </a:extLst>
          </p:cNvPr>
          <p:cNvSpPr>
            <a:spLocks noGrp="1"/>
          </p:cNvSpPr>
          <p:nvPr>
            <p:ph type="title"/>
          </p:nvPr>
        </p:nvSpPr>
        <p:spPr>
          <a:xfrm>
            <a:off x="1137683" y="648586"/>
            <a:ext cx="8027581" cy="3615070"/>
          </a:xfrm>
        </p:spPr>
        <p:txBody>
          <a:bodyPr>
            <a:normAutofit/>
          </a:bodyPr>
          <a:lstStyle/>
          <a:p>
            <a:r>
              <a:rPr lang="en-US" dirty="0"/>
              <a:t>Professional Judgment – The Ultimate Gift of Empowerment from the Feds </a:t>
            </a:r>
          </a:p>
        </p:txBody>
      </p:sp>
      <p:sp>
        <p:nvSpPr>
          <p:cNvPr id="4" name="TextBox 3">
            <a:extLst>
              <a:ext uri="{FF2B5EF4-FFF2-40B4-BE49-F238E27FC236}">
                <a16:creationId xmlns:a16="http://schemas.microsoft.com/office/drawing/2014/main" id="{883FC1F3-AA4C-1A63-86C6-CD8732E9BFE7}"/>
              </a:ext>
            </a:extLst>
          </p:cNvPr>
          <p:cNvSpPr txBox="1"/>
          <p:nvPr/>
        </p:nvSpPr>
        <p:spPr>
          <a:xfrm>
            <a:off x="2222204" y="5316279"/>
            <a:ext cx="8410353" cy="923330"/>
          </a:xfrm>
          <a:prstGeom prst="rect">
            <a:avLst/>
          </a:prstGeom>
          <a:noFill/>
        </p:spPr>
        <p:txBody>
          <a:bodyPr wrap="square" rtlCol="0">
            <a:spAutoFit/>
          </a:bodyPr>
          <a:lstStyle/>
          <a:p>
            <a:r>
              <a:rPr lang="en-US" dirty="0">
                <a:solidFill>
                  <a:schemeClr val="bg1"/>
                </a:solidFill>
              </a:rPr>
              <a:t>Heather H. Boutell, Ed.D.</a:t>
            </a:r>
          </a:p>
          <a:p>
            <a:r>
              <a:rPr lang="en-US" dirty="0">
                <a:solidFill>
                  <a:schemeClr val="bg1"/>
                </a:solidFill>
              </a:rPr>
              <a:t>Director of Financial Aid, Vanderbilt University School of Medicine</a:t>
            </a:r>
          </a:p>
          <a:p>
            <a:r>
              <a:rPr lang="en-US" dirty="0">
                <a:solidFill>
                  <a:schemeClr val="bg1"/>
                </a:solidFill>
              </a:rPr>
              <a:t>hboutell@vanderbilt.edu</a:t>
            </a:r>
          </a:p>
        </p:txBody>
      </p:sp>
      <p:pic>
        <p:nvPicPr>
          <p:cNvPr id="6" name="Picture 5" descr="Brown gift with red ribbon">
            <a:extLst>
              <a:ext uri="{FF2B5EF4-FFF2-40B4-BE49-F238E27FC236}">
                <a16:creationId xmlns:a16="http://schemas.microsoft.com/office/drawing/2014/main" id="{514701D1-D761-6822-D961-D9FB8F222044}"/>
              </a:ext>
            </a:extLst>
          </p:cNvPr>
          <p:cNvPicPr>
            <a:picLocks noChangeAspect="1"/>
          </p:cNvPicPr>
          <p:nvPr/>
        </p:nvPicPr>
        <p:blipFill>
          <a:blip r:embed="rId2"/>
          <a:stretch>
            <a:fillRect/>
          </a:stretch>
        </p:blipFill>
        <p:spPr>
          <a:xfrm>
            <a:off x="8577309" y="3198445"/>
            <a:ext cx="3108504" cy="2072336"/>
          </a:xfrm>
          <a:prstGeom prst="rect">
            <a:avLst/>
          </a:prstGeom>
        </p:spPr>
      </p:pic>
    </p:spTree>
    <p:extLst>
      <p:ext uri="{BB962C8B-B14F-4D97-AF65-F5344CB8AC3E}">
        <p14:creationId xmlns:p14="http://schemas.microsoft.com/office/powerpoint/2010/main" val="3378822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BCF0F-6CDD-AD7A-5244-7A951C97B405}"/>
              </a:ext>
            </a:extLst>
          </p:cNvPr>
          <p:cNvSpPr>
            <a:spLocks noGrp="1"/>
          </p:cNvSpPr>
          <p:nvPr>
            <p:ph type="title"/>
          </p:nvPr>
        </p:nvSpPr>
        <p:spPr>
          <a:xfrm>
            <a:off x="1468814" y="503852"/>
            <a:ext cx="9808773" cy="1427585"/>
          </a:xfrm>
        </p:spPr>
        <p:txBody>
          <a:bodyPr anchor="ctr">
            <a:normAutofit/>
          </a:bodyPr>
          <a:lstStyle/>
          <a:p>
            <a:r>
              <a:rPr lang="en-US" dirty="0"/>
              <a:t>A few more items to know about PJ…</a:t>
            </a:r>
          </a:p>
        </p:txBody>
      </p:sp>
      <p:sp>
        <p:nvSpPr>
          <p:cNvPr id="3" name="Content Placeholder 2">
            <a:extLst>
              <a:ext uri="{FF2B5EF4-FFF2-40B4-BE49-F238E27FC236}">
                <a16:creationId xmlns:a16="http://schemas.microsoft.com/office/drawing/2014/main" id="{0CC13326-3D6A-5793-FB01-4765DA00154D}"/>
              </a:ext>
            </a:extLst>
          </p:cNvPr>
          <p:cNvSpPr>
            <a:spLocks noGrp="1"/>
          </p:cNvSpPr>
          <p:nvPr>
            <p:ph sz="quarter" idx="12"/>
          </p:nvPr>
        </p:nvSpPr>
        <p:spPr>
          <a:xfrm>
            <a:off x="1468814" y="2057401"/>
            <a:ext cx="4627186" cy="4119463"/>
          </a:xfrm>
        </p:spPr>
        <p:txBody>
          <a:bodyPr>
            <a:normAutofit/>
          </a:bodyPr>
          <a:lstStyle/>
          <a:p>
            <a:pPr>
              <a:lnSpc>
                <a:spcPct val="90000"/>
              </a:lnSpc>
            </a:pPr>
            <a:r>
              <a:rPr lang="en-US" dirty="0"/>
              <a:t>A committee may be used to determine the decision</a:t>
            </a:r>
            <a:endParaRPr lang="en-US"/>
          </a:p>
          <a:p>
            <a:pPr>
              <a:lnSpc>
                <a:spcPct val="90000"/>
              </a:lnSpc>
            </a:pPr>
            <a:r>
              <a:rPr lang="en-US" dirty="0"/>
              <a:t>Pressure may come from other people (family, campus officials) to process the PJ, but the PJ decision is the sole discretion of the FAA</a:t>
            </a:r>
            <a:endParaRPr lang="en-US"/>
          </a:p>
          <a:p>
            <a:pPr>
              <a:lnSpc>
                <a:spcPct val="90000"/>
              </a:lnSpc>
            </a:pPr>
            <a:r>
              <a:rPr lang="en-US" dirty="0"/>
              <a:t>PJs cannot be appealed to ED </a:t>
            </a:r>
            <a:endParaRPr lang="en-US"/>
          </a:p>
          <a:p>
            <a:pPr>
              <a:lnSpc>
                <a:spcPct val="90000"/>
              </a:lnSpc>
            </a:pPr>
            <a:r>
              <a:rPr lang="en-US" dirty="0"/>
              <a:t>Schools must publicly disclose that student may pursue an adjustment based on special or unusual circumstances</a:t>
            </a:r>
            <a:endParaRPr lang="en-US"/>
          </a:p>
        </p:txBody>
      </p:sp>
      <p:pic>
        <p:nvPicPr>
          <p:cNvPr id="6" name="Picture 5">
            <a:extLst>
              <a:ext uri="{FF2B5EF4-FFF2-40B4-BE49-F238E27FC236}">
                <a16:creationId xmlns:a16="http://schemas.microsoft.com/office/drawing/2014/main" id="{6205DC7B-BDA4-26AD-1DF5-360CF01FA757}"/>
              </a:ext>
            </a:extLst>
          </p:cNvPr>
          <p:cNvPicPr>
            <a:picLocks noChangeAspect="1"/>
          </p:cNvPicPr>
          <p:nvPr/>
        </p:nvPicPr>
        <p:blipFill>
          <a:blip r:embed="rId2"/>
          <a:stretch>
            <a:fillRect/>
          </a:stretch>
        </p:blipFill>
        <p:spPr>
          <a:xfrm>
            <a:off x="7017140" y="2564248"/>
            <a:ext cx="4609399" cy="2362316"/>
          </a:xfrm>
          <a:prstGeom prst="rect">
            <a:avLst/>
          </a:prstGeom>
          <a:noFill/>
        </p:spPr>
      </p:pic>
      <p:sp>
        <p:nvSpPr>
          <p:cNvPr id="4" name="Slide Number Placeholder 3">
            <a:extLst>
              <a:ext uri="{FF2B5EF4-FFF2-40B4-BE49-F238E27FC236}">
                <a16:creationId xmlns:a16="http://schemas.microsoft.com/office/drawing/2014/main" id="{94D333CD-95C1-B0DA-D332-EF6D62C5C3D0}"/>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10</a:t>
            </a:fld>
            <a:endParaRPr lang="en-US"/>
          </a:p>
        </p:txBody>
      </p:sp>
    </p:spTree>
    <p:extLst>
      <p:ext uri="{BB962C8B-B14F-4D97-AF65-F5344CB8AC3E}">
        <p14:creationId xmlns:p14="http://schemas.microsoft.com/office/powerpoint/2010/main" val="2740136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84DDF-0497-25F9-5448-D351FBAD5E43}"/>
              </a:ext>
            </a:extLst>
          </p:cNvPr>
          <p:cNvSpPr>
            <a:spLocks noGrp="1"/>
          </p:cNvSpPr>
          <p:nvPr>
            <p:ph type="title"/>
          </p:nvPr>
        </p:nvSpPr>
        <p:spPr/>
        <p:txBody>
          <a:bodyPr/>
          <a:lstStyle/>
          <a:p>
            <a:r>
              <a:rPr lang="en-US" dirty="0"/>
              <a:t>Following Up with Unusual Circumstances</a:t>
            </a:r>
          </a:p>
        </p:txBody>
      </p:sp>
      <p:sp>
        <p:nvSpPr>
          <p:cNvPr id="3" name="Content Placeholder 2">
            <a:extLst>
              <a:ext uri="{FF2B5EF4-FFF2-40B4-BE49-F238E27FC236}">
                <a16:creationId xmlns:a16="http://schemas.microsoft.com/office/drawing/2014/main" id="{DB824968-EC22-FB5B-488D-8F8B1486D8B9}"/>
              </a:ext>
            </a:extLst>
          </p:cNvPr>
          <p:cNvSpPr>
            <a:spLocks noGrp="1"/>
          </p:cNvSpPr>
          <p:nvPr>
            <p:ph sz="quarter" idx="12"/>
          </p:nvPr>
        </p:nvSpPr>
        <p:spPr/>
        <p:txBody>
          <a:bodyPr>
            <a:normAutofit lnSpcReduction="10000"/>
          </a:bodyPr>
          <a:lstStyle/>
          <a:p>
            <a:pPr marL="342900" indent="-342900">
              <a:buFont typeface="Arial" panose="020B0604020202020204" pitchFamily="34" charset="0"/>
              <a:buChar char="•"/>
            </a:pPr>
            <a:r>
              <a:rPr lang="en-US" dirty="0"/>
              <a:t>Must reach out to students who indicate unusual circumstances exist</a:t>
            </a:r>
          </a:p>
          <a:p>
            <a:pPr marL="342900" indent="-342900">
              <a:buFont typeface="Arial" panose="020B0604020202020204" pitchFamily="34" charset="0"/>
              <a:buChar char="•"/>
            </a:pPr>
            <a:r>
              <a:rPr lang="en-US" dirty="0"/>
              <a:t>Notify students of school’s process, requirements and a reasonable timeline</a:t>
            </a:r>
          </a:p>
          <a:p>
            <a:pPr marL="342900" indent="-342900">
              <a:buFont typeface="Arial" panose="020B0604020202020204" pitchFamily="34" charset="0"/>
              <a:buChar char="•"/>
            </a:pPr>
            <a:r>
              <a:rPr lang="en-US" dirty="0"/>
              <a:t>Provide student with final determination of status as soon as practicable</a:t>
            </a:r>
          </a:p>
          <a:p>
            <a:pPr marL="342900" indent="-342900">
              <a:buFont typeface="Arial" panose="020B0604020202020204" pitchFamily="34" charset="0"/>
              <a:buChar char="•"/>
            </a:pPr>
            <a:r>
              <a:rPr lang="en-US" dirty="0"/>
              <a:t>Retain all documentation related to the adjustment for at least 3 years after the last term of enrollment</a:t>
            </a:r>
          </a:p>
        </p:txBody>
      </p:sp>
      <p:sp>
        <p:nvSpPr>
          <p:cNvPr id="4" name="Content Placeholder 3">
            <a:extLst>
              <a:ext uri="{FF2B5EF4-FFF2-40B4-BE49-F238E27FC236}">
                <a16:creationId xmlns:a16="http://schemas.microsoft.com/office/drawing/2014/main" id="{657A4875-E4AD-9377-AF3B-52474305C8A9}"/>
              </a:ext>
            </a:extLst>
          </p:cNvPr>
          <p:cNvSpPr>
            <a:spLocks noGrp="1"/>
          </p:cNvSpPr>
          <p:nvPr>
            <p:ph sz="quarter" idx="11"/>
          </p:nvPr>
        </p:nvSpPr>
        <p:spPr/>
        <p:txBody>
          <a:bodyPr>
            <a:normAutofit fontScale="92500" lnSpcReduction="10000"/>
          </a:bodyPr>
          <a:lstStyle/>
          <a:p>
            <a:pPr marL="342900" indent="-342900">
              <a:buFont typeface="Arial" panose="020B0604020202020204" pitchFamily="34" charset="0"/>
              <a:buChar char="•"/>
            </a:pPr>
            <a:r>
              <a:rPr lang="en-US" dirty="0"/>
              <a:t>Presume that any student who obtained an adjustment and a determination of independence contain to remain independent each year unless the student informs the institution that their circumstances have changed</a:t>
            </a:r>
          </a:p>
          <a:p>
            <a:pPr marL="342900" indent="-342900">
              <a:buFont typeface="Arial" panose="020B0604020202020204" pitchFamily="34" charset="0"/>
              <a:buChar char="•"/>
            </a:pPr>
            <a:r>
              <a:rPr lang="en-US" dirty="0"/>
              <a:t>If unusual circumstances denied, the student would only be eligible for Direct Unsubsidized Loan </a:t>
            </a:r>
          </a:p>
          <a:p>
            <a:pPr marL="342900" indent="-342900">
              <a:buFont typeface="Arial" panose="020B0604020202020204" pitchFamily="34" charset="0"/>
              <a:buChar char="•"/>
            </a:pPr>
            <a:r>
              <a:rPr lang="en-US" dirty="0"/>
              <a:t>Timing – determinations must be no later than 60 days after the student enrolls </a:t>
            </a:r>
          </a:p>
        </p:txBody>
      </p:sp>
      <p:sp>
        <p:nvSpPr>
          <p:cNvPr id="5" name="Slide Number Placeholder 4">
            <a:extLst>
              <a:ext uri="{FF2B5EF4-FFF2-40B4-BE49-F238E27FC236}">
                <a16:creationId xmlns:a16="http://schemas.microsoft.com/office/drawing/2014/main" id="{1CB33656-4EC2-9FCF-013F-DABC08B20B79}"/>
              </a:ext>
            </a:extLst>
          </p:cNvPr>
          <p:cNvSpPr>
            <a:spLocks noGrp="1"/>
          </p:cNvSpPr>
          <p:nvPr>
            <p:ph type="sldNum" sz="quarter" idx="15"/>
          </p:nvPr>
        </p:nvSpPr>
        <p:spPr/>
        <p:txBody>
          <a:bodyPr/>
          <a:lstStyle/>
          <a:p>
            <a:fld id="{18D65601-5AE2-46FC-B138-694DDD2B510D}" type="slidenum">
              <a:rPr lang="en-US" smtClean="0"/>
              <a:pPr/>
              <a:t>11</a:t>
            </a:fld>
            <a:endParaRPr lang="en-US" dirty="0"/>
          </a:p>
        </p:txBody>
      </p:sp>
    </p:spTree>
    <p:extLst>
      <p:ext uri="{BB962C8B-B14F-4D97-AF65-F5344CB8AC3E}">
        <p14:creationId xmlns:p14="http://schemas.microsoft.com/office/powerpoint/2010/main" val="918084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7ED70-3D83-6B8C-1896-E3228AE9DE21}"/>
              </a:ext>
            </a:extLst>
          </p:cNvPr>
          <p:cNvSpPr>
            <a:spLocks noGrp="1"/>
          </p:cNvSpPr>
          <p:nvPr>
            <p:ph type="title"/>
          </p:nvPr>
        </p:nvSpPr>
        <p:spPr>
          <a:xfrm>
            <a:off x="1468814" y="503852"/>
            <a:ext cx="9808773" cy="1427585"/>
          </a:xfrm>
        </p:spPr>
        <p:txBody>
          <a:bodyPr anchor="ctr">
            <a:normAutofit/>
          </a:bodyPr>
          <a:lstStyle/>
          <a:p>
            <a:r>
              <a:rPr lang="en-US" dirty="0"/>
              <a:t>Verification</a:t>
            </a:r>
          </a:p>
        </p:txBody>
      </p:sp>
      <p:sp>
        <p:nvSpPr>
          <p:cNvPr id="3" name="Content Placeholder 2">
            <a:extLst>
              <a:ext uri="{FF2B5EF4-FFF2-40B4-BE49-F238E27FC236}">
                <a16:creationId xmlns:a16="http://schemas.microsoft.com/office/drawing/2014/main" id="{B8D0DCBF-A28B-4EC1-FAE2-85F1E0C3BCAC}"/>
              </a:ext>
            </a:extLst>
          </p:cNvPr>
          <p:cNvSpPr>
            <a:spLocks noGrp="1"/>
          </p:cNvSpPr>
          <p:nvPr>
            <p:ph sz="quarter" idx="12"/>
          </p:nvPr>
        </p:nvSpPr>
        <p:spPr>
          <a:xfrm>
            <a:off x="1468814" y="2057401"/>
            <a:ext cx="4627186" cy="4119463"/>
          </a:xfrm>
        </p:spPr>
        <p:txBody>
          <a:bodyPr>
            <a:normAutofit/>
          </a:bodyPr>
          <a:lstStyle/>
          <a:p>
            <a:r>
              <a:rPr lang="en-US" dirty="0"/>
              <a:t>You must complete verification for students SELECTED for verification before exercising PJ</a:t>
            </a:r>
          </a:p>
          <a:p>
            <a:r>
              <a:rPr lang="en-US" dirty="0"/>
              <a:t>Dependency override can be performed before verification </a:t>
            </a:r>
          </a:p>
          <a:p>
            <a:r>
              <a:rPr lang="en-US" dirty="0"/>
              <a:t>You do not have to select students for verification to do a PJ. </a:t>
            </a:r>
          </a:p>
        </p:txBody>
      </p:sp>
      <p:pic>
        <p:nvPicPr>
          <p:cNvPr id="7" name="Content Placeholder 6" descr="Warning outline">
            <a:extLst>
              <a:ext uri="{FF2B5EF4-FFF2-40B4-BE49-F238E27FC236}">
                <a16:creationId xmlns:a16="http://schemas.microsoft.com/office/drawing/2014/main" id="{C8483EA2-469F-1D04-E08F-A39D838A79D3}"/>
              </a:ext>
            </a:extLst>
          </p:cNvPr>
          <p:cNvPicPr>
            <a:picLocks noGrp="1" noChangeAspect="1"/>
          </p:cNvPicPr>
          <p:nvPr>
            <p:ph sz="quarter" idx="11"/>
          </p:nvPr>
        </p:nvPicPr>
        <p:blipFill>
          <a:blip r:embed="rId2">
            <a:extLst>
              <a:ext uri="{96DAC541-7B7A-43D3-8B79-37D633B846F1}">
                <asvg:svgBlip xmlns:asvg="http://schemas.microsoft.com/office/drawing/2016/SVG/main" r:embed="rId3"/>
              </a:ext>
            </a:extLst>
          </a:blip>
          <a:stretch>
            <a:fillRect/>
          </a:stretch>
        </p:blipFill>
        <p:spPr>
          <a:xfrm>
            <a:off x="7158124" y="1447801"/>
            <a:ext cx="4119463" cy="4119463"/>
          </a:xfrm>
        </p:spPr>
      </p:pic>
      <p:sp>
        <p:nvSpPr>
          <p:cNvPr id="5" name="Slide Number Placeholder 4">
            <a:extLst>
              <a:ext uri="{FF2B5EF4-FFF2-40B4-BE49-F238E27FC236}">
                <a16:creationId xmlns:a16="http://schemas.microsoft.com/office/drawing/2014/main" id="{451043D6-45AA-550D-6952-1CBC57EACFA6}"/>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12</a:t>
            </a:fld>
            <a:endParaRPr lang="en-US"/>
          </a:p>
        </p:txBody>
      </p:sp>
    </p:spTree>
    <p:extLst>
      <p:ext uri="{BB962C8B-B14F-4D97-AF65-F5344CB8AC3E}">
        <p14:creationId xmlns:p14="http://schemas.microsoft.com/office/powerpoint/2010/main" val="3560050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65E48A-458C-ACD6-27A6-2F46C49A63FE}"/>
              </a:ext>
            </a:extLst>
          </p:cNvPr>
          <p:cNvSpPr>
            <a:spLocks noGrp="1"/>
          </p:cNvSpPr>
          <p:nvPr>
            <p:ph type="title"/>
          </p:nvPr>
        </p:nvSpPr>
        <p:spPr/>
        <p:txBody>
          <a:bodyPr/>
          <a:lstStyle/>
          <a:p>
            <a:r>
              <a:rPr lang="en-US" dirty="0"/>
              <a:t>PJ is not allowed…</a:t>
            </a:r>
          </a:p>
        </p:txBody>
      </p:sp>
      <p:sp>
        <p:nvSpPr>
          <p:cNvPr id="7" name="Content Placeholder 6">
            <a:extLst>
              <a:ext uri="{FF2B5EF4-FFF2-40B4-BE49-F238E27FC236}">
                <a16:creationId xmlns:a16="http://schemas.microsoft.com/office/drawing/2014/main" id="{A63EFF03-627D-F191-1BCC-6A5EA44D61FD}"/>
              </a:ext>
            </a:extLst>
          </p:cNvPr>
          <p:cNvSpPr>
            <a:spLocks noGrp="1"/>
          </p:cNvSpPr>
          <p:nvPr>
            <p:ph sz="quarter" idx="12"/>
          </p:nvPr>
        </p:nvSpPr>
        <p:spPr/>
        <p:txBody>
          <a:bodyPr/>
          <a:lstStyle/>
          <a:p>
            <a:pPr marL="342900" indent="-342900">
              <a:buFont typeface="Arial" panose="020B0604020202020204" pitchFamily="34" charset="0"/>
              <a:buChar char="•"/>
            </a:pPr>
            <a:r>
              <a:rPr lang="en-US" dirty="0"/>
              <a:t>Change a student from independent to dependent</a:t>
            </a:r>
          </a:p>
          <a:p>
            <a:pPr marL="342900" indent="-342900">
              <a:buFont typeface="Arial" panose="020B0604020202020204" pitchFamily="34" charset="0"/>
              <a:buChar char="•"/>
            </a:pPr>
            <a:r>
              <a:rPr lang="en-US" dirty="0"/>
              <a:t>Create a new category of costs in the COA</a:t>
            </a:r>
          </a:p>
          <a:p>
            <a:pPr marL="342900" indent="-342900">
              <a:buFont typeface="Arial" panose="020B0604020202020204" pitchFamily="34" charset="0"/>
              <a:buChar char="•"/>
            </a:pPr>
            <a:r>
              <a:rPr lang="en-US" dirty="0"/>
              <a:t>Make a bottom-line adjustment of the SAI</a:t>
            </a:r>
          </a:p>
          <a:p>
            <a:pPr marL="342900" indent="-342900">
              <a:buFont typeface="Arial" panose="020B0604020202020204" pitchFamily="34" charset="0"/>
              <a:buChar char="•"/>
            </a:pPr>
            <a:r>
              <a:rPr lang="en-US" dirty="0"/>
              <a:t>Change the FM formula itself</a:t>
            </a:r>
          </a:p>
          <a:p>
            <a:pPr marL="342900" indent="-342900">
              <a:buFont typeface="Arial" panose="020B0604020202020204" pitchFamily="34" charset="0"/>
              <a:buChar char="•"/>
            </a:pPr>
            <a:r>
              <a:rPr lang="en-US" dirty="0"/>
              <a:t>Make across the board changes</a:t>
            </a:r>
          </a:p>
        </p:txBody>
      </p:sp>
      <p:sp>
        <p:nvSpPr>
          <p:cNvPr id="6" name="Content Placeholder 5">
            <a:extLst>
              <a:ext uri="{FF2B5EF4-FFF2-40B4-BE49-F238E27FC236}">
                <a16:creationId xmlns:a16="http://schemas.microsoft.com/office/drawing/2014/main" id="{99D5709D-3DF1-6755-51B0-657CAF00C42A}"/>
              </a:ext>
            </a:extLst>
          </p:cNvPr>
          <p:cNvSpPr>
            <a:spLocks noGrp="1"/>
          </p:cNvSpPr>
          <p:nvPr>
            <p:ph sz="quarter" idx="11"/>
          </p:nvPr>
        </p:nvSpPr>
        <p:spPr/>
        <p:txBody>
          <a:bodyPr>
            <a:normAutofit lnSpcReduction="10000"/>
          </a:bodyPr>
          <a:lstStyle/>
          <a:p>
            <a:pPr marL="342900" indent="-342900">
              <a:buFont typeface="Arial" panose="020B0604020202020204" pitchFamily="34" charset="0"/>
              <a:buChar char="•"/>
            </a:pPr>
            <a:r>
              <a:rPr lang="en-US" dirty="0"/>
              <a:t>Make someone ineligible for aid eligible by waiving requirements</a:t>
            </a:r>
          </a:p>
          <a:p>
            <a:pPr marL="342900" indent="-342900">
              <a:buFont typeface="Arial" panose="020B0604020202020204" pitchFamily="34" charset="0"/>
              <a:buChar char="•"/>
            </a:pPr>
            <a:r>
              <a:rPr lang="en-US" dirty="0"/>
              <a:t>Circumvent the law</a:t>
            </a:r>
          </a:p>
          <a:p>
            <a:pPr marL="342900" indent="-342900">
              <a:buFont typeface="Arial" panose="020B0604020202020204" pitchFamily="34" charset="0"/>
              <a:buChar char="•"/>
            </a:pPr>
            <a:r>
              <a:rPr lang="en-US" dirty="0"/>
              <a:t>Circumvent the SEOG selection criteria</a:t>
            </a:r>
          </a:p>
          <a:p>
            <a:pPr marL="342900" indent="-342900">
              <a:buFont typeface="Arial" panose="020B0604020202020204" pitchFamily="34" charset="0"/>
              <a:buChar char="•"/>
            </a:pPr>
            <a:r>
              <a:rPr lang="en-US" dirty="0"/>
              <a:t>Include expenses related to post-enrollment activities, except for the cost of obtaining a license, certification, or first professional credential for a program requiring licensure or certification </a:t>
            </a:r>
          </a:p>
        </p:txBody>
      </p:sp>
      <p:sp>
        <p:nvSpPr>
          <p:cNvPr id="4" name="Slide Number Placeholder 3">
            <a:extLst>
              <a:ext uri="{FF2B5EF4-FFF2-40B4-BE49-F238E27FC236}">
                <a16:creationId xmlns:a16="http://schemas.microsoft.com/office/drawing/2014/main" id="{1DAD15EA-A1A2-CAD1-9D1F-6FAFEEE675C4}"/>
              </a:ext>
            </a:extLst>
          </p:cNvPr>
          <p:cNvSpPr>
            <a:spLocks noGrp="1"/>
          </p:cNvSpPr>
          <p:nvPr>
            <p:ph type="sldNum" sz="quarter" idx="15"/>
          </p:nvPr>
        </p:nvSpPr>
        <p:spPr/>
        <p:txBody>
          <a:bodyPr/>
          <a:lstStyle/>
          <a:p>
            <a:fld id="{18D65601-5AE2-46FC-B138-694DDD2B510D}" type="slidenum">
              <a:rPr lang="en-US" smtClean="0"/>
              <a:pPr/>
              <a:t>13</a:t>
            </a:fld>
            <a:endParaRPr lang="en-US" dirty="0"/>
          </a:p>
        </p:txBody>
      </p:sp>
    </p:spTree>
    <p:extLst>
      <p:ext uri="{BB962C8B-B14F-4D97-AF65-F5344CB8AC3E}">
        <p14:creationId xmlns:p14="http://schemas.microsoft.com/office/powerpoint/2010/main" val="2343563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774D-B5F4-8C5C-3953-A503A23166CE}"/>
              </a:ext>
            </a:extLst>
          </p:cNvPr>
          <p:cNvSpPr>
            <a:spLocks noGrp="1"/>
          </p:cNvSpPr>
          <p:nvPr>
            <p:ph type="title"/>
          </p:nvPr>
        </p:nvSpPr>
        <p:spPr/>
        <p:txBody>
          <a:bodyPr/>
          <a:lstStyle/>
          <a:p>
            <a:r>
              <a:rPr lang="en-US" dirty="0"/>
              <a:t>PJ Policies and Procedures</a:t>
            </a:r>
          </a:p>
        </p:txBody>
      </p:sp>
      <p:sp>
        <p:nvSpPr>
          <p:cNvPr id="3" name="Content Placeholder 2">
            <a:extLst>
              <a:ext uri="{FF2B5EF4-FFF2-40B4-BE49-F238E27FC236}">
                <a16:creationId xmlns:a16="http://schemas.microsoft.com/office/drawing/2014/main" id="{20204B06-A742-F342-BC52-94F8B5AE1C04}"/>
              </a:ext>
            </a:extLst>
          </p:cNvPr>
          <p:cNvSpPr>
            <a:spLocks noGrp="1"/>
          </p:cNvSpPr>
          <p:nvPr>
            <p:ph sz="quarter" idx="12"/>
          </p:nvPr>
        </p:nvSpPr>
        <p:spPr/>
        <p:txBody>
          <a:bodyPr/>
          <a:lstStyle/>
          <a:p>
            <a:r>
              <a:rPr lang="en-US" dirty="0"/>
              <a:t>Written PJ policies and procedures should provide a road map for FAAs to make decisions</a:t>
            </a:r>
          </a:p>
          <a:p>
            <a:r>
              <a:rPr lang="en-US" dirty="0"/>
              <a:t>Help identify families for whom a PJ decision may be warranted</a:t>
            </a:r>
          </a:p>
          <a:p>
            <a:r>
              <a:rPr lang="en-US" dirty="0"/>
              <a:t>Provide some measure of objectivity</a:t>
            </a:r>
          </a:p>
          <a:p>
            <a:r>
              <a:rPr lang="en-US" dirty="0"/>
              <a:t>Ensure consistent treatment between families with similar unusual or special circumstances </a:t>
            </a:r>
          </a:p>
          <a:p>
            <a:r>
              <a:rPr lang="en-US" dirty="0"/>
              <a:t>May not maintain a policy of denying all PJ requests </a:t>
            </a:r>
          </a:p>
          <a:p>
            <a:r>
              <a:rPr lang="en-US" dirty="0"/>
              <a:t>Should be accessible for all staff </a:t>
            </a:r>
          </a:p>
          <a:p>
            <a:r>
              <a:rPr lang="en-US" dirty="0"/>
              <a:t>Auditors and program reviewers will review this policy </a:t>
            </a:r>
          </a:p>
          <a:p>
            <a:pPr marL="0" indent="0">
              <a:buNone/>
            </a:pPr>
            <a:endParaRPr lang="en-US" dirty="0"/>
          </a:p>
        </p:txBody>
      </p:sp>
      <p:sp>
        <p:nvSpPr>
          <p:cNvPr id="4" name="Slide Number Placeholder 3">
            <a:extLst>
              <a:ext uri="{FF2B5EF4-FFF2-40B4-BE49-F238E27FC236}">
                <a16:creationId xmlns:a16="http://schemas.microsoft.com/office/drawing/2014/main" id="{ECF718FD-A690-EDF7-302C-73DC7CC6FFD6}"/>
              </a:ext>
            </a:extLst>
          </p:cNvPr>
          <p:cNvSpPr>
            <a:spLocks noGrp="1"/>
          </p:cNvSpPr>
          <p:nvPr>
            <p:ph type="sldNum" sz="quarter" idx="15"/>
          </p:nvPr>
        </p:nvSpPr>
        <p:spPr/>
        <p:txBody>
          <a:bodyPr/>
          <a:lstStyle/>
          <a:p>
            <a:fld id="{18D65601-5AE2-46FC-B138-694DDD2B510D}" type="slidenum">
              <a:rPr lang="en-US" smtClean="0"/>
              <a:pPr/>
              <a:t>14</a:t>
            </a:fld>
            <a:endParaRPr lang="en-US" dirty="0"/>
          </a:p>
        </p:txBody>
      </p:sp>
    </p:spTree>
    <p:extLst>
      <p:ext uri="{BB962C8B-B14F-4D97-AF65-F5344CB8AC3E}">
        <p14:creationId xmlns:p14="http://schemas.microsoft.com/office/powerpoint/2010/main" val="3181188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C9370-DBC3-77C8-B915-BC44A4A3395A}"/>
              </a:ext>
            </a:extLst>
          </p:cNvPr>
          <p:cNvSpPr>
            <a:spLocks noGrp="1"/>
          </p:cNvSpPr>
          <p:nvPr>
            <p:ph type="title"/>
          </p:nvPr>
        </p:nvSpPr>
        <p:spPr>
          <a:xfrm>
            <a:off x="1468814" y="503852"/>
            <a:ext cx="9808773" cy="1427585"/>
          </a:xfrm>
        </p:spPr>
        <p:txBody>
          <a:bodyPr anchor="ctr">
            <a:normAutofit/>
          </a:bodyPr>
          <a:lstStyle/>
          <a:p>
            <a:r>
              <a:rPr lang="en-US" dirty="0"/>
              <a:t>PJ During Emergencies</a:t>
            </a:r>
          </a:p>
        </p:txBody>
      </p:sp>
      <p:pic>
        <p:nvPicPr>
          <p:cNvPr id="4" name="Picture 3">
            <a:extLst>
              <a:ext uri="{FF2B5EF4-FFF2-40B4-BE49-F238E27FC236}">
                <a16:creationId xmlns:a16="http://schemas.microsoft.com/office/drawing/2014/main" id="{54158488-0E1A-F462-DC5B-C9A937C18078}"/>
              </a:ext>
            </a:extLst>
          </p:cNvPr>
          <p:cNvPicPr>
            <a:picLocks noChangeAspect="1"/>
          </p:cNvPicPr>
          <p:nvPr/>
        </p:nvPicPr>
        <p:blipFill>
          <a:blip r:embed="rId2"/>
          <a:srcRect r="24742" b="-1"/>
          <a:stretch/>
        </p:blipFill>
        <p:spPr>
          <a:xfrm>
            <a:off x="1468814" y="2057401"/>
            <a:ext cx="4627186" cy="4119463"/>
          </a:xfrm>
          <a:prstGeom prst="rect">
            <a:avLst/>
          </a:prstGeom>
          <a:noFill/>
        </p:spPr>
      </p:pic>
      <p:sp>
        <p:nvSpPr>
          <p:cNvPr id="3" name="Content Placeholder 2">
            <a:extLst>
              <a:ext uri="{FF2B5EF4-FFF2-40B4-BE49-F238E27FC236}">
                <a16:creationId xmlns:a16="http://schemas.microsoft.com/office/drawing/2014/main" id="{88EE4309-B34A-4E04-13F6-FD6DDBCD3A5A}"/>
              </a:ext>
            </a:extLst>
          </p:cNvPr>
          <p:cNvSpPr>
            <a:spLocks noGrp="1"/>
          </p:cNvSpPr>
          <p:nvPr>
            <p:ph sz="quarter" idx="11"/>
          </p:nvPr>
        </p:nvSpPr>
        <p:spPr>
          <a:xfrm>
            <a:off x="6668185" y="2057401"/>
            <a:ext cx="4609399" cy="4119463"/>
          </a:xfrm>
        </p:spPr>
        <p:txBody>
          <a:bodyPr>
            <a:normAutofit lnSpcReduction="10000"/>
          </a:bodyPr>
          <a:lstStyle/>
          <a:p>
            <a:r>
              <a:rPr lang="en-US" dirty="0"/>
              <a:t>Codifies previous ED guidance that during qualifying emergency FAAs can set income to zero with documentation of unemployment benefits </a:t>
            </a:r>
          </a:p>
          <a:p>
            <a:r>
              <a:rPr lang="en-US" dirty="0"/>
              <a:t>Documentation is considered acceptable if it is submitted not more than 90 days from when it was issued; may use discretion for older than 90 days</a:t>
            </a:r>
          </a:p>
          <a:p>
            <a:r>
              <a:rPr lang="en-US" dirty="0"/>
              <a:t>ED must adjust program review selection model to account for rises in PJ during emergencies </a:t>
            </a:r>
          </a:p>
        </p:txBody>
      </p:sp>
      <p:sp>
        <p:nvSpPr>
          <p:cNvPr id="9" name="Slide Number Placeholder 4">
            <a:extLst>
              <a:ext uri="{FF2B5EF4-FFF2-40B4-BE49-F238E27FC236}">
                <a16:creationId xmlns:a16="http://schemas.microsoft.com/office/drawing/2014/main" id="{4E3274EA-C4E6-5A76-5F5B-CFF6D104586E}"/>
              </a:ext>
            </a:extLst>
          </p:cNvPr>
          <p:cNvSpPr>
            <a:spLocks noGrp="1"/>
          </p:cNvSpPr>
          <p:nvPr>
            <p:ph type="sldNum" sz="quarter" idx="15"/>
          </p:nvPr>
        </p:nvSpPr>
        <p:spPr>
          <a:xfrm>
            <a:off x="412136" y="5943601"/>
            <a:ext cx="968983" cy="651912"/>
          </a:xfrm>
        </p:spPr>
        <p:txBody>
          <a:bodyPr/>
          <a:lstStyle/>
          <a:p>
            <a:pPr>
              <a:spcAft>
                <a:spcPts val="600"/>
              </a:spcAft>
            </a:pPr>
            <a:fld id="{18D65601-5AE2-46FC-B138-694DDD2B510D}" type="slidenum">
              <a:rPr lang="en-US" smtClean="0"/>
              <a:pPr>
                <a:spcAft>
                  <a:spcPts val="600"/>
                </a:spcAft>
              </a:pPr>
              <a:t>15</a:t>
            </a:fld>
            <a:endParaRPr lang="en-US"/>
          </a:p>
        </p:txBody>
      </p:sp>
    </p:spTree>
    <p:extLst>
      <p:ext uri="{BB962C8B-B14F-4D97-AF65-F5344CB8AC3E}">
        <p14:creationId xmlns:p14="http://schemas.microsoft.com/office/powerpoint/2010/main" val="1006589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AF6FB-8EED-6C9B-00FD-F39139FDF484}"/>
              </a:ext>
            </a:extLst>
          </p:cNvPr>
          <p:cNvSpPr>
            <a:spLocks noGrp="1"/>
          </p:cNvSpPr>
          <p:nvPr>
            <p:ph type="title"/>
          </p:nvPr>
        </p:nvSpPr>
        <p:spPr>
          <a:xfrm>
            <a:off x="1468814" y="503852"/>
            <a:ext cx="9808773" cy="1427585"/>
          </a:xfrm>
        </p:spPr>
        <p:txBody>
          <a:bodyPr anchor="ctr">
            <a:normAutofit/>
          </a:bodyPr>
          <a:lstStyle/>
          <a:p>
            <a:r>
              <a:rPr lang="en-US" dirty="0"/>
              <a:t>Setting the PJ Flag for 24-25</a:t>
            </a:r>
          </a:p>
        </p:txBody>
      </p:sp>
      <p:sp>
        <p:nvSpPr>
          <p:cNvPr id="3" name="Content Placeholder 2">
            <a:extLst>
              <a:ext uri="{FF2B5EF4-FFF2-40B4-BE49-F238E27FC236}">
                <a16:creationId xmlns:a16="http://schemas.microsoft.com/office/drawing/2014/main" id="{55DA0F1F-0D47-4495-ACDE-811FF49AAE8A}"/>
              </a:ext>
            </a:extLst>
          </p:cNvPr>
          <p:cNvSpPr>
            <a:spLocks noGrp="1"/>
          </p:cNvSpPr>
          <p:nvPr>
            <p:ph sz="quarter" idx="10"/>
          </p:nvPr>
        </p:nvSpPr>
        <p:spPr>
          <a:xfrm>
            <a:off x="1381119" y="1931437"/>
            <a:ext cx="8469843" cy="4242318"/>
          </a:xfrm>
        </p:spPr>
        <p:txBody>
          <a:bodyPr>
            <a:normAutofit/>
          </a:bodyPr>
          <a:lstStyle/>
          <a:p>
            <a:pPr>
              <a:lnSpc>
                <a:spcPct val="90000"/>
              </a:lnSpc>
            </a:pPr>
            <a:r>
              <a:rPr lang="en-US" sz="1600" dirty="0"/>
              <a:t>Set the PJ flag on the following situations: </a:t>
            </a:r>
          </a:p>
          <a:p>
            <a:pPr lvl="1">
              <a:lnSpc>
                <a:spcPct val="90000"/>
              </a:lnSpc>
            </a:pPr>
            <a:r>
              <a:rPr lang="en-US" sz="1600" dirty="0"/>
              <a:t>PJ adjustments to non-FTI data (FEIE, child support received, assets)</a:t>
            </a:r>
          </a:p>
          <a:p>
            <a:pPr lvl="1">
              <a:lnSpc>
                <a:spcPct val="90000"/>
              </a:lnSpc>
            </a:pPr>
            <a:r>
              <a:rPr lang="en-US" sz="1600" dirty="0"/>
              <a:t>There are changes (corrections, updates, or actual PJ adjustments) to FTI information retrieved from the IRS </a:t>
            </a:r>
          </a:p>
          <a:p>
            <a:pPr lvl="1">
              <a:lnSpc>
                <a:spcPct val="90000"/>
              </a:lnSpc>
            </a:pPr>
            <a:r>
              <a:rPr lang="en-US" sz="1600" dirty="0"/>
              <a:t>Required corrections due to an amended tax return being filed after the FAFSA was completed</a:t>
            </a:r>
          </a:p>
          <a:p>
            <a:pPr lvl="1">
              <a:lnSpc>
                <a:spcPct val="90000"/>
              </a:lnSpc>
            </a:pPr>
            <a:r>
              <a:rPr lang="en-US" sz="1600" dirty="0"/>
              <a:t>Individuals file both an IRS tax return and a tax return with Puerto Rico or another U.S. territory and the FTI from the IRS must be corrected to reflect the territory tax return and override the FTI (</a:t>
            </a:r>
            <a:r>
              <a:rPr lang="en-US" sz="1600" dirty="0">
                <a:hlinkClick r:id="rId2"/>
              </a:rPr>
              <a:t>GENERAL-23-118</a:t>
            </a:r>
            <a:r>
              <a:rPr lang="en-US" sz="1600" dirty="0"/>
              <a:t>)</a:t>
            </a:r>
          </a:p>
          <a:p>
            <a:pPr lvl="1">
              <a:lnSpc>
                <a:spcPct val="90000"/>
              </a:lnSpc>
            </a:pPr>
            <a:endParaRPr lang="en-US" sz="1600" dirty="0"/>
          </a:p>
          <a:p>
            <a:pPr marL="457200" lvl="1" indent="0">
              <a:lnSpc>
                <a:spcPct val="90000"/>
              </a:lnSpc>
              <a:buNone/>
            </a:pPr>
            <a:r>
              <a:rPr lang="en-US" sz="1600" dirty="0"/>
              <a:t>No need to set the PJ flag to updating address or family size </a:t>
            </a:r>
          </a:p>
        </p:txBody>
      </p:sp>
      <p:pic>
        <p:nvPicPr>
          <p:cNvPr id="4" name="Picture 3">
            <a:extLst>
              <a:ext uri="{FF2B5EF4-FFF2-40B4-BE49-F238E27FC236}">
                <a16:creationId xmlns:a16="http://schemas.microsoft.com/office/drawing/2014/main" id="{F7502FE3-BDC8-9B25-25D0-FE337F251F75}"/>
              </a:ext>
            </a:extLst>
          </p:cNvPr>
          <p:cNvPicPr>
            <a:picLocks noChangeAspect="1"/>
          </p:cNvPicPr>
          <p:nvPr/>
        </p:nvPicPr>
        <p:blipFill>
          <a:blip r:embed="rId3"/>
          <a:stretch>
            <a:fillRect/>
          </a:stretch>
        </p:blipFill>
        <p:spPr>
          <a:xfrm>
            <a:off x="9936860" y="4638247"/>
            <a:ext cx="1766169" cy="952346"/>
          </a:xfrm>
          <a:prstGeom prst="rect">
            <a:avLst/>
          </a:prstGeom>
          <a:noFill/>
        </p:spPr>
      </p:pic>
      <p:sp>
        <p:nvSpPr>
          <p:cNvPr id="9" name="Slide Number Placeholder 4">
            <a:extLst>
              <a:ext uri="{FF2B5EF4-FFF2-40B4-BE49-F238E27FC236}">
                <a16:creationId xmlns:a16="http://schemas.microsoft.com/office/drawing/2014/main" id="{9BCCEE35-FAA3-9A91-1245-8BC09B9E1A2E}"/>
              </a:ext>
            </a:extLst>
          </p:cNvPr>
          <p:cNvSpPr>
            <a:spLocks noGrp="1"/>
          </p:cNvSpPr>
          <p:nvPr>
            <p:ph type="sldNum" sz="quarter" idx="15"/>
          </p:nvPr>
        </p:nvSpPr>
        <p:spPr>
          <a:xfrm>
            <a:off x="412136" y="5943601"/>
            <a:ext cx="968983" cy="651912"/>
          </a:xfrm>
        </p:spPr>
        <p:txBody>
          <a:bodyPr/>
          <a:lstStyle/>
          <a:p>
            <a:pPr>
              <a:spcAft>
                <a:spcPts val="600"/>
              </a:spcAft>
            </a:pPr>
            <a:fld id="{18D65601-5AE2-46FC-B138-694DDD2B510D}" type="slidenum">
              <a:rPr lang="en-US" smtClean="0"/>
              <a:pPr>
                <a:spcAft>
                  <a:spcPts val="600"/>
                </a:spcAft>
              </a:pPr>
              <a:t>16</a:t>
            </a:fld>
            <a:endParaRPr lang="en-US"/>
          </a:p>
        </p:txBody>
      </p:sp>
    </p:spTree>
    <p:extLst>
      <p:ext uri="{BB962C8B-B14F-4D97-AF65-F5344CB8AC3E}">
        <p14:creationId xmlns:p14="http://schemas.microsoft.com/office/powerpoint/2010/main" val="3929941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BBD31-193B-9CE5-7A91-3F2B3D92FD63}"/>
              </a:ext>
            </a:extLst>
          </p:cNvPr>
          <p:cNvSpPr>
            <a:spLocks noGrp="1"/>
          </p:cNvSpPr>
          <p:nvPr>
            <p:ph type="title"/>
          </p:nvPr>
        </p:nvSpPr>
        <p:spPr>
          <a:xfrm>
            <a:off x="1317614" y="690511"/>
            <a:ext cx="4964671" cy="5253089"/>
          </a:xfrm>
        </p:spPr>
        <p:txBody>
          <a:bodyPr anchor="b">
            <a:normAutofit/>
          </a:bodyPr>
          <a:lstStyle/>
          <a:p>
            <a:r>
              <a:rPr lang="en-US"/>
              <a:t>Foreign Earned Income Exclusion (FEIE) and the PJ Flag</a:t>
            </a:r>
          </a:p>
        </p:txBody>
      </p:sp>
      <p:sp>
        <p:nvSpPr>
          <p:cNvPr id="3" name="Content Placeholder 2">
            <a:extLst>
              <a:ext uri="{FF2B5EF4-FFF2-40B4-BE49-F238E27FC236}">
                <a16:creationId xmlns:a16="http://schemas.microsoft.com/office/drawing/2014/main" id="{C95A4EB1-6135-A9EB-72C2-6EB392424C90}"/>
              </a:ext>
            </a:extLst>
          </p:cNvPr>
          <p:cNvSpPr>
            <a:spLocks noGrp="1"/>
          </p:cNvSpPr>
          <p:nvPr>
            <p:ph sz="quarter" idx="10"/>
          </p:nvPr>
        </p:nvSpPr>
        <p:spPr>
          <a:xfrm>
            <a:off x="6282286" y="690465"/>
            <a:ext cx="4784372" cy="5253089"/>
          </a:xfrm>
        </p:spPr>
        <p:txBody>
          <a:bodyPr anchor="ctr">
            <a:normAutofit/>
          </a:bodyPr>
          <a:lstStyle/>
          <a:p>
            <a:r>
              <a:rPr lang="en-US" dirty="0">
                <a:hlinkClick r:id="rId2"/>
              </a:rPr>
              <a:t>GEN 23-11</a:t>
            </a:r>
            <a:r>
              <a:rPr lang="en-US" dirty="0"/>
              <a:t>; </a:t>
            </a:r>
            <a:r>
              <a:rPr lang="en-US" dirty="0">
                <a:hlinkClick r:id="rId3"/>
              </a:rPr>
              <a:t>SAI-Q6/A6</a:t>
            </a:r>
            <a:endParaRPr lang="en-US" dirty="0"/>
          </a:p>
          <a:p>
            <a:r>
              <a:rPr lang="en-US" dirty="0"/>
              <a:t>Foreign earned income exempt from federal taxation = amount claimed on the US Federal Tax Return (1040 - 8d of Schedule 1)</a:t>
            </a:r>
          </a:p>
          <a:p>
            <a:r>
              <a:rPr lang="en-US" dirty="0"/>
              <a:t>Does not come over with FTI on the ISIR</a:t>
            </a:r>
          </a:p>
          <a:p>
            <a:r>
              <a:rPr lang="en-US" dirty="0"/>
              <a:t>Applicant manually enters it on the FAFSA </a:t>
            </a:r>
          </a:p>
          <a:p>
            <a:r>
              <a:rPr lang="en-US" dirty="0"/>
              <a:t>Money counts as untaxed income in the SAI calculation and is NOT included in the eligibility calculation for a maximum Pell Grant</a:t>
            </a:r>
          </a:p>
        </p:txBody>
      </p:sp>
    </p:spTree>
    <p:extLst>
      <p:ext uri="{BB962C8B-B14F-4D97-AF65-F5344CB8AC3E}">
        <p14:creationId xmlns:p14="http://schemas.microsoft.com/office/powerpoint/2010/main" val="3207468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D6898-933A-90B2-1FB0-8D788B6954D6}"/>
              </a:ext>
            </a:extLst>
          </p:cNvPr>
          <p:cNvSpPr>
            <a:spLocks noGrp="1"/>
          </p:cNvSpPr>
          <p:nvPr>
            <p:ph type="title"/>
          </p:nvPr>
        </p:nvSpPr>
        <p:spPr>
          <a:xfrm>
            <a:off x="1317614" y="690511"/>
            <a:ext cx="4964671" cy="5253089"/>
          </a:xfrm>
        </p:spPr>
        <p:txBody>
          <a:bodyPr anchor="b">
            <a:normAutofit/>
          </a:bodyPr>
          <a:lstStyle/>
          <a:p>
            <a:r>
              <a:rPr lang="en-US" dirty="0"/>
              <a:t>Foreign Earned Income Exclusion – Required Review </a:t>
            </a:r>
          </a:p>
        </p:txBody>
      </p:sp>
      <p:sp>
        <p:nvSpPr>
          <p:cNvPr id="3" name="Content Placeholder 2">
            <a:extLst>
              <a:ext uri="{FF2B5EF4-FFF2-40B4-BE49-F238E27FC236}">
                <a16:creationId xmlns:a16="http://schemas.microsoft.com/office/drawing/2014/main" id="{6D3805FE-8A77-1833-246E-4A5A3E8A3003}"/>
              </a:ext>
            </a:extLst>
          </p:cNvPr>
          <p:cNvSpPr>
            <a:spLocks noGrp="1"/>
          </p:cNvSpPr>
          <p:nvPr>
            <p:ph sz="quarter" idx="10"/>
          </p:nvPr>
        </p:nvSpPr>
        <p:spPr>
          <a:xfrm>
            <a:off x="6282286" y="690465"/>
            <a:ext cx="4784372" cy="5253089"/>
          </a:xfrm>
        </p:spPr>
        <p:txBody>
          <a:bodyPr anchor="ctr">
            <a:normAutofit/>
          </a:bodyPr>
          <a:lstStyle/>
          <a:p>
            <a:pPr>
              <a:lnSpc>
                <a:spcPct val="90000"/>
              </a:lnSpc>
            </a:pPr>
            <a:r>
              <a:rPr lang="en-US" sz="1300"/>
              <a:t>MUST review anyone who reported it and eligible for a maximum Pell Grant </a:t>
            </a:r>
          </a:p>
          <a:p>
            <a:pPr>
              <a:lnSpc>
                <a:spcPct val="90000"/>
              </a:lnSpc>
            </a:pPr>
            <a:r>
              <a:rPr lang="en-US" sz="1300"/>
              <a:t>If a Maximum Pell indicator flag and a valid value in “FEIE” – ISIR will be flagged to review with a “C flag” – comment codes 040, 076, 096, 127</a:t>
            </a:r>
          </a:p>
          <a:p>
            <a:pPr>
              <a:lnSpc>
                <a:spcPct val="90000"/>
              </a:lnSpc>
            </a:pPr>
            <a:r>
              <a:rPr lang="en-US" sz="1300"/>
              <a:t>FAA determines if adding the amount to the AGI would make the student ineligible to receive the maximum Pell Grant</a:t>
            </a:r>
          </a:p>
          <a:p>
            <a:pPr>
              <a:lnSpc>
                <a:spcPct val="90000"/>
              </a:lnSpc>
            </a:pPr>
            <a:r>
              <a:rPr lang="en-US" sz="1300"/>
              <a:t>If that occurs, FAA must determine whether it is appropriate to PJ to account for the foreign income in determining the student’s eligibility for maximum Pell </a:t>
            </a:r>
          </a:p>
          <a:p>
            <a:pPr>
              <a:lnSpc>
                <a:spcPct val="90000"/>
              </a:lnSpc>
            </a:pPr>
            <a:r>
              <a:rPr lang="en-US" sz="1300"/>
              <a:t>If appropriate, FAA moves the foreign earned income amount from untaxed income to AGI or requests additional documentation of the foreign income </a:t>
            </a:r>
          </a:p>
          <a:p>
            <a:pPr>
              <a:lnSpc>
                <a:spcPct val="90000"/>
              </a:lnSpc>
            </a:pPr>
            <a:r>
              <a:rPr lang="en-US" sz="1300"/>
              <a:t>Comment code language:  </a:t>
            </a:r>
            <a:r>
              <a:rPr lang="en-US" sz="1300" b="0" i="0" u="none" strike="noStrike">
                <a:effectLst/>
              </a:rPr>
              <a:t>Resolution Required.</a:t>
            </a:r>
            <a:br>
              <a:rPr lang="en-US" sz="1300" b="0" i="0" u="none" strike="noStrike">
                <a:effectLst/>
              </a:rPr>
            </a:br>
            <a:r>
              <a:rPr lang="en-US" sz="1300" b="0" i="0" u="none" strike="noStrike">
                <a:effectLst/>
              </a:rPr>
              <a:t>The FAA must review and confirm the total amount of the student’s or parent’s foreign earned income exclusion. If determined that--if added back into the adjusted gross income (AGI)--the amount of exempted foreign income makes the student ineligible for a Maximum Pell Grant award, the FAA may choose to exercise professional judgment to adjust the AGI to include the exempted income.</a:t>
            </a:r>
            <a:r>
              <a:rPr lang="en-US" sz="1300"/>
              <a:t> </a:t>
            </a:r>
          </a:p>
        </p:txBody>
      </p:sp>
    </p:spTree>
    <p:extLst>
      <p:ext uri="{BB962C8B-B14F-4D97-AF65-F5344CB8AC3E}">
        <p14:creationId xmlns:p14="http://schemas.microsoft.com/office/powerpoint/2010/main" val="1161000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C1FA0-65A0-CED2-773A-49562C6C9DD2}"/>
              </a:ext>
            </a:extLst>
          </p:cNvPr>
          <p:cNvSpPr>
            <a:spLocks noGrp="1"/>
          </p:cNvSpPr>
          <p:nvPr>
            <p:ph type="title"/>
          </p:nvPr>
        </p:nvSpPr>
        <p:spPr>
          <a:xfrm>
            <a:off x="1468814" y="503852"/>
            <a:ext cx="9808773" cy="1427585"/>
          </a:xfrm>
        </p:spPr>
        <p:txBody>
          <a:bodyPr anchor="ctr">
            <a:normAutofit/>
          </a:bodyPr>
          <a:lstStyle/>
          <a:p>
            <a:r>
              <a:rPr lang="en-US"/>
              <a:t>Example of Foreign Earned Income</a:t>
            </a:r>
          </a:p>
        </p:txBody>
      </p:sp>
      <p:sp>
        <p:nvSpPr>
          <p:cNvPr id="3" name="Content Placeholder 2">
            <a:extLst>
              <a:ext uri="{FF2B5EF4-FFF2-40B4-BE49-F238E27FC236}">
                <a16:creationId xmlns:a16="http://schemas.microsoft.com/office/drawing/2014/main" id="{1E8214DE-0460-9DCB-B7AA-D0AD6204A704}"/>
              </a:ext>
            </a:extLst>
          </p:cNvPr>
          <p:cNvSpPr>
            <a:spLocks noGrp="1"/>
          </p:cNvSpPr>
          <p:nvPr>
            <p:ph sz="quarter" idx="10"/>
          </p:nvPr>
        </p:nvSpPr>
        <p:spPr>
          <a:xfrm>
            <a:off x="1468814" y="2066731"/>
            <a:ext cx="6452876" cy="3867538"/>
          </a:xfrm>
        </p:spPr>
        <p:txBody>
          <a:bodyPr>
            <a:normAutofit/>
          </a:bodyPr>
          <a:lstStyle/>
          <a:p>
            <a:pPr>
              <a:lnSpc>
                <a:spcPct val="90000"/>
              </a:lnSpc>
            </a:pPr>
            <a:r>
              <a:rPr lang="en-US" sz="1700"/>
              <a:t>A dependent student’s parent has an overseas business that earns income for which the parent claims the foreign earned income exclusion on Schedule 1 of their IRS Form 1040. The FAA notices this amount on the ISIR and that the Maximum Pell indicator flag has been set, which means that the FAA is required to review the case. The FAA does a manual calculation of the student’s SAI with the amount of the exclusion included as AGI rather than as untaxed income. Because the amount is the maximum that could be claimed ($120,000 for tax year 2023), transferring the amount from untaxed income to AGI makes the student ineligible for an automatic maximum Pell Grant. The FAA decides to use PJ to move the amount of the foreign earned income exclusion to the parent’s AGI.</a:t>
            </a:r>
          </a:p>
        </p:txBody>
      </p:sp>
      <p:pic>
        <p:nvPicPr>
          <p:cNvPr id="4" name="Picture 3">
            <a:extLst>
              <a:ext uri="{FF2B5EF4-FFF2-40B4-BE49-F238E27FC236}">
                <a16:creationId xmlns:a16="http://schemas.microsoft.com/office/drawing/2014/main" id="{0C6697FB-CCD7-0AE5-6F83-6A37FAB4938C}"/>
              </a:ext>
            </a:extLst>
          </p:cNvPr>
          <p:cNvPicPr>
            <a:picLocks noChangeAspect="1"/>
          </p:cNvPicPr>
          <p:nvPr/>
        </p:nvPicPr>
        <p:blipFill>
          <a:blip r:embed="rId2"/>
          <a:srcRect l="24708" r="21643" b="-1"/>
          <a:stretch/>
        </p:blipFill>
        <p:spPr>
          <a:xfrm>
            <a:off x="8169196" y="2066731"/>
            <a:ext cx="3108391" cy="3867538"/>
          </a:xfrm>
          <a:prstGeom prst="rect">
            <a:avLst/>
          </a:prstGeom>
          <a:noFill/>
        </p:spPr>
      </p:pic>
      <p:sp>
        <p:nvSpPr>
          <p:cNvPr id="9" name="Slide Number Placeholder 4">
            <a:extLst>
              <a:ext uri="{FF2B5EF4-FFF2-40B4-BE49-F238E27FC236}">
                <a16:creationId xmlns:a16="http://schemas.microsoft.com/office/drawing/2014/main" id="{D05BEF6A-D09E-932E-FA3D-1F7E3869E770}"/>
              </a:ext>
            </a:extLst>
          </p:cNvPr>
          <p:cNvSpPr>
            <a:spLocks noGrp="1"/>
          </p:cNvSpPr>
          <p:nvPr>
            <p:ph type="sldNum" sz="quarter" idx="15"/>
          </p:nvPr>
        </p:nvSpPr>
        <p:spPr>
          <a:xfrm>
            <a:off x="412136" y="5943601"/>
            <a:ext cx="968983" cy="651912"/>
          </a:xfrm>
        </p:spPr>
        <p:txBody>
          <a:bodyPr/>
          <a:lstStyle/>
          <a:p>
            <a:pPr>
              <a:spcAft>
                <a:spcPts val="600"/>
              </a:spcAft>
            </a:pPr>
            <a:fld id="{18D65601-5AE2-46FC-B138-694DDD2B510D}" type="slidenum">
              <a:rPr lang="en-US" smtClean="0"/>
              <a:pPr>
                <a:spcAft>
                  <a:spcPts val="600"/>
                </a:spcAft>
              </a:pPr>
              <a:t>19</a:t>
            </a:fld>
            <a:endParaRPr lang="en-US"/>
          </a:p>
        </p:txBody>
      </p:sp>
    </p:spTree>
    <p:extLst>
      <p:ext uri="{BB962C8B-B14F-4D97-AF65-F5344CB8AC3E}">
        <p14:creationId xmlns:p14="http://schemas.microsoft.com/office/powerpoint/2010/main" val="1588094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7761-0B88-A5E8-0B78-C39173D05F4D}"/>
              </a:ext>
            </a:extLst>
          </p:cNvPr>
          <p:cNvSpPr>
            <a:spLocks noGrp="1"/>
          </p:cNvSpPr>
          <p:nvPr>
            <p:ph type="title"/>
          </p:nvPr>
        </p:nvSpPr>
        <p:spPr>
          <a:xfrm>
            <a:off x="1468814" y="503852"/>
            <a:ext cx="9808773" cy="1427585"/>
          </a:xfrm>
        </p:spPr>
        <p:txBody>
          <a:bodyPr anchor="ctr">
            <a:normAutofit/>
          </a:bodyPr>
          <a:lstStyle/>
          <a:p>
            <a:r>
              <a:rPr lang="en-US" dirty="0"/>
              <a:t>Agenda</a:t>
            </a:r>
          </a:p>
        </p:txBody>
      </p:sp>
      <p:pic>
        <p:nvPicPr>
          <p:cNvPr id="7" name="Content Placeholder 6" descr="Paper doll dresses">
            <a:extLst>
              <a:ext uri="{FF2B5EF4-FFF2-40B4-BE49-F238E27FC236}">
                <a16:creationId xmlns:a16="http://schemas.microsoft.com/office/drawing/2014/main" id="{F036441B-64F8-F4EE-C0D2-8D16812E0BD9}"/>
              </a:ext>
            </a:extLst>
          </p:cNvPr>
          <p:cNvPicPr>
            <a:picLocks noGrp="1" noChangeAspect="1"/>
          </p:cNvPicPr>
          <p:nvPr>
            <p:ph sz="quarter" idx="11"/>
          </p:nvPr>
        </p:nvPicPr>
        <p:blipFill>
          <a:blip r:embed="rId2"/>
          <a:stretch>
            <a:fillRect/>
          </a:stretch>
        </p:blipFill>
        <p:spPr>
          <a:xfrm>
            <a:off x="307047" y="1931437"/>
            <a:ext cx="4252253" cy="3235409"/>
          </a:xfrm>
        </p:spPr>
      </p:pic>
      <p:sp>
        <p:nvSpPr>
          <p:cNvPr id="4" name="Slide Number Placeholder 3">
            <a:extLst>
              <a:ext uri="{FF2B5EF4-FFF2-40B4-BE49-F238E27FC236}">
                <a16:creationId xmlns:a16="http://schemas.microsoft.com/office/drawing/2014/main" id="{2CD4601E-33F5-5714-867D-A0B584DA7C11}"/>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2</a:t>
            </a:fld>
            <a:endParaRPr lang="en-US"/>
          </a:p>
        </p:txBody>
      </p:sp>
      <p:graphicFrame>
        <p:nvGraphicFramePr>
          <p:cNvPr id="6" name="Content Placeholder 2">
            <a:extLst>
              <a:ext uri="{FF2B5EF4-FFF2-40B4-BE49-F238E27FC236}">
                <a16:creationId xmlns:a16="http://schemas.microsoft.com/office/drawing/2014/main" id="{64055075-E329-72AA-F091-C727C316DD67}"/>
              </a:ext>
            </a:extLst>
          </p:cNvPr>
          <p:cNvGraphicFramePr>
            <a:graphicFrameLocks noGrp="1"/>
          </p:cNvGraphicFramePr>
          <p:nvPr>
            <p:ph type="tbl" sz="quarter" idx="12"/>
            <p:extLst>
              <p:ext uri="{D42A27DB-BD31-4B8C-83A1-F6EECF244321}">
                <p14:modId xmlns:p14="http://schemas.microsoft.com/office/powerpoint/2010/main" val="1272031469"/>
              </p:ext>
            </p:extLst>
          </p:nvPr>
        </p:nvGraphicFramePr>
        <p:xfrm>
          <a:off x="5097463" y="2051976"/>
          <a:ext cx="6180137" cy="3867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7455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481F0-59AB-0DAA-C992-8B1F459F6210}"/>
              </a:ext>
            </a:extLst>
          </p:cNvPr>
          <p:cNvSpPr>
            <a:spLocks noGrp="1"/>
          </p:cNvSpPr>
          <p:nvPr>
            <p:ph type="title"/>
          </p:nvPr>
        </p:nvSpPr>
        <p:spPr>
          <a:xfrm>
            <a:off x="1317615" y="951768"/>
            <a:ext cx="4964671" cy="5253089"/>
          </a:xfrm>
        </p:spPr>
        <p:txBody>
          <a:bodyPr anchor="b">
            <a:normAutofit fontScale="90000"/>
          </a:bodyPr>
          <a:lstStyle/>
          <a:p>
            <a:r>
              <a:rPr lang="en-US" sz="2400" dirty="0"/>
              <a:t>Private, Medical School located in Nashville, TN</a:t>
            </a:r>
            <a:br>
              <a:rPr lang="en-US" sz="2400" dirty="0"/>
            </a:br>
            <a:br>
              <a:rPr lang="en-US" sz="2400" dirty="0"/>
            </a:br>
            <a:r>
              <a:rPr lang="en-US" sz="2400" dirty="0"/>
              <a:t>11 degree programs </a:t>
            </a:r>
            <a:br>
              <a:rPr lang="en-US" sz="2400" dirty="0"/>
            </a:br>
            <a:br>
              <a:rPr lang="en-US" sz="2400" dirty="0"/>
            </a:br>
            <a:r>
              <a:rPr lang="en-US" sz="2400" dirty="0"/>
              <a:t>592 total students in Fall 2024 (MD population is 378) </a:t>
            </a:r>
            <a:br>
              <a:rPr lang="en-US" sz="2400" dirty="0"/>
            </a:br>
            <a:br>
              <a:rPr lang="en-US" sz="2400" dirty="0"/>
            </a:br>
            <a:r>
              <a:rPr lang="en-US" sz="2400" dirty="0"/>
              <a:t>PeopleSoft system</a:t>
            </a:r>
            <a:br>
              <a:rPr lang="en-US" sz="2400" dirty="0"/>
            </a:br>
            <a:br>
              <a:rPr lang="en-US" sz="2400" dirty="0"/>
            </a:br>
            <a:r>
              <a:rPr lang="en-US" sz="2400" dirty="0"/>
              <a:t>1/3 administrative specialist, 1 director; report to the main office </a:t>
            </a:r>
            <a:br>
              <a:rPr lang="en-US" sz="2400" dirty="0"/>
            </a:br>
            <a:br>
              <a:rPr lang="en-US" sz="2400" dirty="0"/>
            </a:br>
            <a:r>
              <a:rPr lang="en-US" sz="2400" dirty="0"/>
              <a:t>MD 24-25 12-month COA = $114,227</a:t>
            </a:r>
            <a:br>
              <a:rPr lang="en-US" sz="2400" dirty="0"/>
            </a:br>
            <a:br>
              <a:rPr lang="en-US" sz="2400" dirty="0"/>
            </a:br>
            <a:r>
              <a:rPr lang="en-US" sz="2400" dirty="0"/>
              <a:t>65% of the student body received a scholarship </a:t>
            </a:r>
            <a:br>
              <a:rPr lang="en-US" sz="2400" dirty="0"/>
            </a:br>
            <a:endParaRPr lang="en-US" sz="2400" dirty="0"/>
          </a:p>
        </p:txBody>
      </p:sp>
      <p:sp>
        <p:nvSpPr>
          <p:cNvPr id="4" name="Slide Number Placeholder 3" hidden="1">
            <a:extLst>
              <a:ext uri="{FF2B5EF4-FFF2-40B4-BE49-F238E27FC236}">
                <a16:creationId xmlns:a16="http://schemas.microsoft.com/office/drawing/2014/main" id="{0B9D313A-429D-D301-BEA0-A10AF543C45F}"/>
              </a:ext>
            </a:extLst>
          </p:cNvPr>
          <p:cNvSpPr>
            <a:spLocks noGrp="1"/>
          </p:cNvSpPr>
          <p:nvPr>
            <p:ph type="sldNum" sz="quarter" idx="4294967295"/>
          </p:nvPr>
        </p:nvSpPr>
        <p:spPr>
          <a:xfrm>
            <a:off x="412136" y="5943601"/>
            <a:ext cx="968983" cy="651912"/>
          </a:xfrm>
        </p:spPr>
        <p:txBody>
          <a:bodyPr/>
          <a:lstStyle/>
          <a:p>
            <a:pPr>
              <a:spcAft>
                <a:spcPts val="600"/>
              </a:spcAft>
            </a:pPr>
            <a:fld id="{18D65601-5AE2-46FC-B138-694DDD2B510D}" type="slidenum">
              <a:rPr lang="en-US" smtClean="0"/>
              <a:pPr>
                <a:spcAft>
                  <a:spcPts val="600"/>
                </a:spcAft>
              </a:pPr>
              <a:t>20</a:t>
            </a:fld>
            <a:endParaRPr lang="en-US"/>
          </a:p>
        </p:txBody>
      </p:sp>
      <p:pic>
        <p:nvPicPr>
          <p:cNvPr id="8" name="Content Placeholder 7">
            <a:extLst>
              <a:ext uri="{FF2B5EF4-FFF2-40B4-BE49-F238E27FC236}">
                <a16:creationId xmlns:a16="http://schemas.microsoft.com/office/drawing/2014/main" id="{B0D531F5-12EA-316D-D6AC-7A7AF6AD2010}"/>
              </a:ext>
            </a:extLst>
          </p:cNvPr>
          <p:cNvPicPr>
            <a:picLocks noGrp="1" noChangeAspect="1"/>
          </p:cNvPicPr>
          <p:nvPr>
            <p:ph sz="quarter" idx="10"/>
          </p:nvPr>
        </p:nvPicPr>
        <p:blipFill>
          <a:blip r:embed="rId2"/>
          <a:stretch>
            <a:fillRect/>
          </a:stretch>
        </p:blipFill>
        <p:spPr>
          <a:xfrm>
            <a:off x="6282286" y="1365754"/>
            <a:ext cx="5541515" cy="3707777"/>
          </a:xfrm>
          <a:prstGeom prst="rect">
            <a:avLst/>
          </a:prstGeom>
        </p:spPr>
      </p:pic>
    </p:spTree>
    <p:extLst>
      <p:ext uri="{BB962C8B-B14F-4D97-AF65-F5344CB8AC3E}">
        <p14:creationId xmlns:p14="http://schemas.microsoft.com/office/powerpoint/2010/main" val="4282119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1384-8C2A-AC46-D296-2DF95CBF10BB}"/>
              </a:ext>
            </a:extLst>
          </p:cNvPr>
          <p:cNvSpPr>
            <a:spLocks noGrp="1"/>
          </p:cNvSpPr>
          <p:nvPr>
            <p:ph type="title"/>
          </p:nvPr>
        </p:nvSpPr>
        <p:spPr>
          <a:xfrm>
            <a:off x="1293212" y="2312178"/>
            <a:ext cx="10115939" cy="2681549"/>
          </a:xfrm>
        </p:spPr>
        <p:txBody>
          <a:bodyPr>
            <a:normAutofit fontScale="90000"/>
          </a:bodyPr>
          <a:lstStyle/>
          <a:p>
            <a:pPr algn="l"/>
            <a:br>
              <a:rPr lang="en-US" dirty="0"/>
            </a:br>
            <a:br>
              <a:rPr lang="en-US" dirty="0"/>
            </a:br>
            <a:br>
              <a:rPr lang="en-US" dirty="0"/>
            </a:br>
            <a:br>
              <a:rPr lang="en-US" dirty="0"/>
            </a:br>
            <a:r>
              <a:rPr lang="en-US" dirty="0"/>
              <a:t>Scenario 1 : High income for 2023 due to a withdrawal from retirement </a:t>
            </a:r>
            <a:br>
              <a:rPr lang="en-US" dirty="0"/>
            </a:br>
            <a:br>
              <a:rPr lang="en-US" dirty="0"/>
            </a:br>
            <a:br>
              <a:rPr lang="en-US" dirty="0"/>
            </a:br>
            <a:br>
              <a:rPr lang="en-US" dirty="0"/>
            </a:br>
            <a:endParaRPr lang="en-ZA" dirty="0"/>
          </a:p>
        </p:txBody>
      </p:sp>
      <p:sp>
        <p:nvSpPr>
          <p:cNvPr id="10" name="TextBox 9">
            <a:extLst>
              <a:ext uri="{FF2B5EF4-FFF2-40B4-BE49-F238E27FC236}">
                <a16:creationId xmlns:a16="http://schemas.microsoft.com/office/drawing/2014/main" id="{4EBB52FC-801E-859E-5516-BA130188A354}"/>
              </a:ext>
            </a:extLst>
          </p:cNvPr>
          <p:cNvSpPr txBox="1"/>
          <p:nvPr/>
        </p:nvSpPr>
        <p:spPr>
          <a:xfrm>
            <a:off x="1293212" y="3530009"/>
            <a:ext cx="9860341" cy="1938992"/>
          </a:xfrm>
          <a:prstGeom prst="rect">
            <a:avLst/>
          </a:prstGeom>
          <a:noFill/>
        </p:spPr>
        <p:txBody>
          <a:bodyPr wrap="square" rtlCol="0">
            <a:spAutoFit/>
          </a:bodyPr>
          <a:lstStyle/>
          <a:p>
            <a:pPr marL="285750" indent="-285750">
              <a:buFont typeface="Arial" panose="020B0604020202020204" pitchFamily="34" charset="0"/>
              <a:buChar char="•"/>
            </a:pPr>
            <a:r>
              <a:rPr lang="en-US" sz="4000" dirty="0"/>
              <a:t>withdrawal was used for medical bills</a:t>
            </a:r>
          </a:p>
          <a:p>
            <a:pPr marL="285750" indent="-285750">
              <a:buFont typeface="Arial" panose="020B0604020202020204" pitchFamily="34" charset="0"/>
              <a:buChar char="•"/>
            </a:pPr>
            <a:r>
              <a:rPr lang="en-US" sz="4000" dirty="0"/>
              <a:t>withdrawal was used for a 30</a:t>
            </a:r>
            <a:r>
              <a:rPr lang="en-US" sz="4000" baseline="30000" dirty="0"/>
              <a:t>th</a:t>
            </a:r>
            <a:r>
              <a:rPr lang="en-US" sz="4000" dirty="0"/>
              <a:t> anniversary trip to Hawaii</a:t>
            </a:r>
          </a:p>
        </p:txBody>
      </p:sp>
    </p:spTree>
    <p:extLst>
      <p:ext uri="{BB962C8B-B14F-4D97-AF65-F5344CB8AC3E}">
        <p14:creationId xmlns:p14="http://schemas.microsoft.com/office/powerpoint/2010/main" val="401133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C4C02-BBF6-860A-F533-6F48CB390B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B7F62E-E005-E9C5-C158-3A01EA667948}"/>
              </a:ext>
            </a:extLst>
          </p:cNvPr>
          <p:cNvSpPr>
            <a:spLocks noGrp="1"/>
          </p:cNvSpPr>
          <p:nvPr>
            <p:ph type="title"/>
          </p:nvPr>
        </p:nvSpPr>
        <p:spPr>
          <a:xfrm>
            <a:off x="750952" y="2088225"/>
            <a:ext cx="10264378" cy="1941515"/>
          </a:xfrm>
        </p:spPr>
        <p:txBody>
          <a:bodyPr>
            <a:normAutofit fontScale="90000"/>
          </a:bodyPr>
          <a:lstStyle/>
          <a:p>
            <a:pPr marL="571500" indent="-571500">
              <a:buFont typeface="Arial" panose="020B0604020202020204" pitchFamily="34" charset="0"/>
              <a:buChar char="•"/>
            </a:pPr>
            <a:r>
              <a:rPr lang="en-US" dirty="0"/>
              <a:t>Scenario 2 : Student has a sibling who attends private schools </a:t>
            </a:r>
            <a:br>
              <a:rPr lang="en-US" dirty="0"/>
            </a:br>
            <a:br>
              <a:rPr lang="en-US" dirty="0"/>
            </a:br>
            <a:endParaRPr lang="en-ZA" dirty="0"/>
          </a:p>
        </p:txBody>
      </p:sp>
      <p:sp>
        <p:nvSpPr>
          <p:cNvPr id="4" name="TextBox 3">
            <a:extLst>
              <a:ext uri="{FF2B5EF4-FFF2-40B4-BE49-F238E27FC236}">
                <a16:creationId xmlns:a16="http://schemas.microsoft.com/office/drawing/2014/main" id="{FC29B882-A381-1307-ECFD-733769B5907A}"/>
              </a:ext>
            </a:extLst>
          </p:cNvPr>
          <p:cNvSpPr txBox="1"/>
          <p:nvPr/>
        </p:nvSpPr>
        <p:spPr>
          <a:xfrm>
            <a:off x="2137144" y="3152577"/>
            <a:ext cx="8729330" cy="1754326"/>
          </a:xfrm>
          <a:prstGeom prst="rect">
            <a:avLst/>
          </a:prstGeom>
          <a:noFill/>
        </p:spPr>
        <p:txBody>
          <a:bodyPr wrap="square" rtlCol="0">
            <a:spAutoFit/>
          </a:bodyPr>
          <a:lstStyle/>
          <a:p>
            <a:pPr marL="571500" indent="-571500">
              <a:buFont typeface="Arial" panose="020B0604020202020204" pitchFamily="34" charset="0"/>
              <a:buChar char="•"/>
            </a:pPr>
            <a:r>
              <a:rPr lang="en-US" sz="3600" dirty="0"/>
              <a:t>Student’s sibling is special needs </a:t>
            </a:r>
          </a:p>
          <a:p>
            <a:pPr marL="571500" indent="-571500">
              <a:buFont typeface="Arial" panose="020B0604020202020204" pitchFamily="34" charset="0"/>
              <a:buChar char="•"/>
            </a:pPr>
            <a:r>
              <a:rPr lang="en-US" sz="3600" dirty="0"/>
              <a:t>Student’s sibling is the star quarterback for the local high school</a:t>
            </a:r>
          </a:p>
        </p:txBody>
      </p:sp>
    </p:spTree>
    <p:extLst>
      <p:ext uri="{BB962C8B-B14F-4D97-AF65-F5344CB8AC3E}">
        <p14:creationId xmlns:p14="http://schemas.microsoft.com/office/powerpoint/2010/main" val="241837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47484-322D-38BB-068B-2790F3B9B3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678930-06DF-CF54-D5B5-95529B13F557}"/>
              </a:ext>
            </a:extLst>
          </p:cNvPr>
          <p:cNvSpPr>
            <a:spLocks noGrp="1"/>
          </p:cNvSpPr>
          <p:nvPr>
            <p:ph type="title"/>
          </p:nvPr>
        </p:nvSpPr>
        <p:spPr>
          <a:xfrm>
            <a:off x="750952" y="2088226"/>
            <a:ext cx="10168685" cy="1431152"/>
          </a:xfrm>
        </p:spPr>
        <p:txBody>
          <a:bodyPr>
            <a:normAutofit fontScale="90000"/>
          </a:bodyPr>
          <a:lstStyle/>
          <a:p>
            <a:pPr marL="571500" indent="-571500">
              <a:buFont typeface="Arial" panose="020B0604020202020204" pitchFamily="34" charset="0"/>
              <a:buChar char="•"/>
            </a:pPr>
            <a:r>
              <a:rPr lang="en-US" dirty="0"/>
              <a:t>Scenario 3 : Parent just lost his job</a:t>
            </a:r>
            <a:br>
              <a:rPr lang="en-US" dirty="0"/>
            </a:br>
            <a:br>
              <a:rPr lang="en-US" dirty="0"/>
            </a:br>
            <a:endParaRPr lang="en-ZA" dirty="0"/>
          </a:p>
        </p:txBody>
      </p:sp>
      <p:sp>
        <p:nvSpPr>
          <p:cNvPr id="3" name="TextBox 2">
            <a:extLst>
              <a:ext uri="{FF2B5EF4-FFF2-40B4-BE49-F238E27FC236}">
                <a16:creationId xmlns:a16="http://schemas.microsoft.com/office/drawing/2014/main" id="{6416EE29-8AB9-9BF9-3B6A-E577496BB014}"/>
              </a:ext>
            </a:extLst>
          </p:cNvPr>
          <p:cNvSpPr txBox="1"/>
          <p:nvPr/>
        </p:nvSpPr>
        <p:spPr>
          <a:xfrm>
            <a:off x="2105247" y="2881422"/>
            <a:ext cx="8452883" cy="1754326"/>
          </a:xfrm>
          <a:prstGeom prst="rect">
            <a:avLst/>
          </a:prstGeom>
          <a:noFill/>
        </p:spPr>
        <p:txBody>
          <a:bodyPr wrap="square" rtlCol="0">
            <a:spAutoFit/>
          </a:bodyPr>
          <a:lstStyle/>
          <a:p>
            <a:pPr marL="571500" indent="-571500">
              <a:buFont typeface="Arial" panose="020B0604020202020204" pitchFamily="34" charset="0"/>
              <a:buChar char="•"/>
            </a:pPr>
            <a:r>
              <a:rPr lang="en-US" sz="3600" dirty="0"/>
              <a:t>parent works for ED</a:t>
            </a:r>
          </a:p>
          <a:p>
            <a:pPr marL="571500" indent="-571500">
              <a:buFont typeface="Arial" panose="020B0604020202020204" pitchFamily="34" charset="0"/>
              <a:buChar char="•"/>
            </a:pPr>
            <a:r>
              <a:rPr lang="en-US" sz="3600" dirty="0"/>
              <a:t>parent got a higher paying job elsewhere</a:t>
            </a:r>
          </a:p>
        </p:txBody>
      </p:sp>
    </p:spTree>
    <p:extLst>
      <p:ext uri="{BB962C8B-B14F-4D97-AF65-F5344CB8AC3E}">
        <p14:creationId xmlns:p14="http://schemas.microsoft.com/office/powerpoint/2010/main" val="21956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01732C-7338-DBA0-BD19-1FA88304749F}"/>
              </a:ext>
            </a:extLst>
          </p:cNvPr>
          <p:cNvSpPr>
            <a:spLocks noGrp="1"/>
          </p:cNvSpPr>
          <p:nvPr>
            <p:ph type="title"/>
          </p:nvPr>
        </p:nvSpPr>
        <p:spPr>
          <a:xfrm>
            <a:off x="1519633" y="966958"/>
            <a:ext cx="4964671" cy="5253089"/>
          </a:xfrm>
        </p:spPr>
        <p:txBody>
          <a:bodyPr/>
          <a:lstStyle/>
          <a:p>
            <a:r>
              <a:rPr lang="en-US" dirty="0"/>
              <a:t>Questions? </a:t>
            </a:r>
          </a:p>
        </p:txBody>
      </p:sp>
      <p:sp>
        <p:nvSpPr>
          <p:cNvPr id="2" name="Content Placeholder 1">
            <a:extLst>
              <a:ext uri="{FF2B5EF4-FFF2-40B4-BE49-F238E27FC236}">
                <a16:creationId xmlns:a16="http://schemas.microsoft.com/office/drawing/2014/main" id="{70ECFE66-A9E7-A365-967B-2FD670CB3923}"/>
              </a:ext>
            </a:extLst>
          </p:cNvPr>
          <p:cNvSpPr>
            <a:spLocks noGrp="1"/>
          </p:cNvSpPr>
          <p:nvPr>
            <p:ph sz="quarter" idx="10"/>
          </p:nvPr>
        </p:nvSpPr>
        <p:spPr>
          <a:xfrm>
            <a:off x="6282286" y="690465"/>
            <a:ext cx="4784372" cy="5253089"/>
          </a:xfrm>
        </p:spPr>
        <p:txBody>
          <a:bodyPr/>
          <a:lstStyle/>
          <a:p>
            <a:r>
              <a:rPr lang="en-US" dirty="0"/>
              <a:t>Heather H. Boutell, Ed.D.</a:t>
            </a:r>
          </a:p>
          <a:p>
            <a:r>
              <a:rPr lang="en-US" dirty="0"/>
              <a:t>heather.boutell@vanderbilt.edu</a:t>
            </a:r>
          </a:p>
        </p:txBody>
      </p:sp>
      <p:pic>
        <p:nvPicPr>
          <p:cNvPr id="5" name="Picture 4" descr="Different colored question marks">
            <a:extLst>
              <a:ext uri="{FF2B5EF4-FFF2-40B4-BE49-F238E27FC236}">
                <a16:creationId xmlns:a16="http://schemas.microsoft.com/office/drawing/2014/main" id="{523E414D-792F-1A5A-D992-0FB88EB8F879}"/>
              </a:ext>
            </a:extLst>
          </p:cNvPr>
          <p:cNvPicPr>
            <a:picLocks noChangeAspect="1"/>
          </p:cNvPicPr>
          <p:nvPr/>
        </p:nvPicPr>
        <p:blipFill>
          <a:blip r:embed="rId2"/>
          <a:stretch>
            <a:fillRect/>
          </a:stretch>
        </p:blipFill>
        <p:spPr>
          <a:xfrm>
            <a:off x="1275148" y="1071626"/>
            <a:ext cx="4483170" cy="2521876"/>
          </a:xfrm>
          <a:prstGeom prst="rect">
            <a:avLst/>
          </a:prstGeom>
        </p:spPr>
      </p:pic>
    </p:spTree>
    <p:extLst>
      <p:ext uri="{BB962C8B-B14F-4D97-AF65-F5344CB8AC3E}">
        <p14:creationId xmlns:p14="http://schemas.microsoft.com/office/powerpoint/2010/main" val="704370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ADFE9C-666E-3486-2760-A55D101ABB72}"/>
              </a:ext>
            </a:extLst>
          </p:cNvPr>
          <p:cNvSpPr>
            <a:spLocks noGrp="1"/>
          </p:cNvSpPr>
          <p:nvPr>
            <p:ph type="title"/>
          </p:nvPr>
        </p:nvSpPr>
        <p:spPr/>
        <p:txBody>
          <a:bodyPr/>
          <a:lstStyle/>
          <a:p>
            <a:r>
              <a:rPr lang="en-US" dirty="0"/>
              <a:t>What is Professional Judgment (PJ)?</a:t>
            </a:r>
          </a:p>
        </p:txBody>
      </p:sp>
      <p:sp>
        <p:nvSpPr>
          <p:cNvPr id="6" name="Content Placeholder 5">
            <a:extLst>
              <a:ext uri="{FF2B5EF4-FFF2-40B4-BE49-F238E27FC236}">
                <a16:creationId xmlns:a16="http://schemas.microsoft.com/office/drawing/2014/main" id="{40027DEE-67E2-4C23-3781-21A5F22CF168}"/>
              </a:ext>
            </a:extLst>
          </p:cNvPr>
          <p:cNvSpPr>
            <a:spLocks noGrp="1"/>
          </p:cNvSpPr>
          <p:nvPr>
            <p:ph sz="quarter" idx="12"/>
          </p:nvPr>
        </p:nvSpPr>
        <p:spPr/>
        <p:txBody>
          <a:bodyPr>
            <a:normAutofit fontScale="92500" lnSpcReduction="20000"/>
          </a:bodyPr>
          <a:lstStyle/>
          <a:p>
            <a:r>
              <a:rPr lang="en-US" dirty="0"/>
              <a:t>Statutory Authority – section 479A of the Higher Education Act of 1965 (HEA), as amended – enacted in 1986</a:t>
            </a:r>
          </a:p>
          <a:p>
            <a:r>
              <a:rPr lang="en-US" dirty="0"/>
              <a:t>Law prohibits ED from regulating the exercise of PJ authority </a:t>
            </a:r>
          </a:p>
          <a:p>
            <a:r>
              <a:rPr lang="en-US" dirty="0"/>
              <a:t>The financial aid administrator can exercise discretion in these areas:</a:t>
            </a:r>
          </a:p>
          <a:p>
            <a:pPr lvl="1"/>
            <a:r>
              <a:rPr lang="en-US" dirty="0"/>
              <a:t>Dependency status</a:t>
            </a:r>
          </a:p>
          <a:p>
            <a:pPr lvl="1"/>
            <a:r>
              <a:rPr lang="en-US" dirty="0"/>
              <a:t>Need Analysis</a:t>
            </a:r>
          </a:p>
          <a:p>
            <a:pPr lvl="2"/>
            <a:r>
              <a:rPr lang="en-US" dirty="0"/>
              <a:t>Data elements used in the calculation of the SAI</a:t>
            </a:r>
          </a:p>
          <a:p>
            <a:pPr lvl="2"/>
            <a:r>
              <a:rPr lang="en-US" dirty="0"/>
              <a:t>Costs within the COA</a:t>
            </a:r>
          </a:p>
          <a:p>
            <a:pPr lvl="1"/>
            <a:r>
              <a:rPr lang="en-US" dirty="0"/>
              <a:t>Denial or reduction of Federal Direct Student Loan eligibility for student and/or parent</a:t>
            </a:r>
          </a:p>
          <a:p>
            <a:pPr lvl="1"/>
            <a:r>
              <a:rPr lang="en-US" dirty="0"/>
              <a:t>Direct Unsubsidized Loan eligibility for students whose parents refuse to complete the FAFSA </a:t>
            </a:r>
          </a:p>
          <a:p>
            <a:pPr lvl="1"/>
            <a:endParaRPr lang="en-US" dirty="0"/>
          </a:p>
        </p:txBody>
      </p:sp>
      <p:sp>
        <p:nvSpPr>
          <p:cNvPr id="4" name="Slide Number Placeholder 3">
            <a:extLst>
              <a:ext uri="{FF2B5EF4-FFF2-40B4-BE49-F238E27FC236}">
                <a16:creationId xmlns:a16="http://schemas.microsoft.com/office/drawing/2014/main" id="{20C4F59D-1FE7-5BFF-372C-6DBA70C141C6}"/>
              </a:ext>
            </a:extLst>
          </p:cNvPr>
          <p:cNvSpPr>
            <a:spLocks noGrp="1"/>
          </p:cNvSpPr>
          <p:nvPr>
            <p:ph type="sldNum" sz="quarter" idx="15"/>
          </p:nvPr>
        </p:nvSpPr>
        <p:spPr/>
        <p:txBody>
          <a:bodyPr/>
          <a:lstStyle/>
          <a:p>
            <a:fld id="{18D65601-5AE2-46FC-B138-694DDD2B510D}" type="slidenum">
              <a:rPr lang="en-US" smtClean="0"/>
              <a:pPr/>
              <a:t>3</a:t>
            </a:fld>
            <a:endParaRPr lang="en-US" dirty="0"/>
          </a:p>
        </p:txBody>
      </p:sp>
    </p:spTree>
    <p:extLst>
      <p:ext uri="{BB962C8B-B14F-4D97-AF65-F5344CB8AC3E}">
        <p14:creationId xmlns:p14="http://schemas.microsoft.com/office/powerpoint/2010/main" val="1255497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41C7A-0B5B-DEC3-A46C-06D64B933095}"/>
              </a:ext>
            </a:extLst>
          </p:cNvPr>
          <p:cNvSpPr>
            <a:spLocks noGrp="1"/>
          </p:cNvSpPr>
          <p:nvPr>
            <p:ph type="title"/>
          </p:nvPr>
        </p:nvSpPr>
        <p:spPr/>
        <p:txBody>
          <a:bodyPr/>
          <a:lstStyle/>
          <a:p>
            <a:r>
              <a:rPr lang="en-US" dirty="0"/>
              <a:t>Specifics of PJ</a:t>
            </a:r>
          </a:p>
        </p:txBody>
      </p:sp>
      <p:sp>
        <p:nvSpPr>
          <p:cNvPr id="3" name="Content Placeholder 2">
            <a:extLst>
              <a:ext uri="{FF2B5EF4-FFF2-40B4-BE49-F238E27FC236}">
                <a16:creationId xmlns:a16="http://schemas.microsoft.com/office/drawing/2014/main" id="{D912B997-1ABD-1D00-4C04-0830735C6682}"/>
              </a:ext>
            </a:extLst>
          </p:cNvPr>
          <p:cNvSpPr>
            <a:spLocks noGrp="1"/>
          </p:cNvSpPr>
          <p:nvPr>
            <p:ph sz="quarter" idx="12"/>
          </p:nvPr>
        </p:nvSpPr>
        <p:spPr/>
        <p:txBody>
          <a:bodyPr>
            <a:normAutofit fontScale="70000" lnSpcReduction="20000"/>
          </a:bodyPr>
          <a:lstStyle/>
          <a:p>
            <a:r>
              <a:rPr lang="en-US" sz="3600" dirty="0"/>
              <a:t>Allows for the individual treatment of a student who has special circumstances </a:t>
            </a:r>
          </a:p>
          <a:p>
            <a:r>
              <a:rPr lang="en-US" sz="3600" dirty="0"/>
              <a:t>What’s in a name?</a:t>
            </a:r>
          </a:p>
          <a:p>
            <a:pPr lvl="1"/>
            <a:r>
              <a:rPr lang="en-US" sz="3600" b="1" dirty="0"/>
              <a:t>Unusual Circumstances </a:t>
            </a:r>
            <a:r>
              <a:rPr lang="en-US" sz="3600" dirty="0"/>
              <a:t>– conditions that justify an aid administrator making an adjustment to a student’s dependency status (dependency overrides) </a:t>
            </a:r>
          </a:p>
          <a:p>
            <a:pPr lvl="1"/>
            <a:r>
              <a:rPr lang="en-US" sz="3600" b="1" dirty="0"/>
              <a:t>Special Circumstances </a:t>
            </a:r>
            <a:r>
              <a:rPr lang="en-US" sz="3600" dirty="0"/>
              <a:t>– financial situations that justify an aid administrator adjusting data elements in the COA or EFC calculation </a:t>
            </a:r>
          </a:p>
          <a:p>
            <a:r>
              <a:rPr lang="en-US" sz="3600" dirty="0">
                <a:hlinkClick r:id="rId2"/>
              </a:rPr>
              <a:t>GEN-22-15</a:t>
            </a:r>
            <a:r>
              <a:rPr lang="en-US" sz="3600" dirty="0"/>
              <a:t> </a:t>
            </a:r>
          </a:p>
          <a:p>
            <a:endParaRPr lang="en-US" dirty="0"/>
          </a:p>
        </p:txBody>
      </p:sp>
      <p:sp>
        <p:nvSpPr>
          <p:cNvPr id="4" name="Slide Number Placeholder 3">
            <a:extLst>
              <a:ext uri="{FF2B5EF4-FFF2-40B4-BE49-F238E27FC236}">
                <a16:creationId xmlns:a16="http://schemas.microsoft.com/office/drawing/2014/main" id="{8963A013-33F5-E2C3-9779-3D432E440CD3}"/>
              </a:ext>
            </a:extLst>
          </p:cNvPr>
          <p:cNvSpPr>
            <a:spLocks noGrp="1"/>
          </p:cNvSpPr>
          <p:nvPr>
            <p:ph type="sldNum" sz="quarter" idx="15"/>
          </p:nvPr>
        </p:nvSpPr>
        <p:spPr/>
        <p:txBody>
          <a:bodyPr/>
          <a:lstStyle/>
          <a:p>
            <a:fld id="{18D65601-5AE2-46FC-B138-694DDD2B510D}" type="slidenum">
              <a:rPr lang="en-US" smtClean="0"/>
              <a:pPr/>
              <a:t>4</a:t>
            </a:fld>
            <a:endParaRPr lang="en-US" dirty="0"/>
          </a:p>
        </p:txBody>
      </p:sp>
    </p:spTree>
    <p:extLst>
      <p:ext uri="{BB962C8B-B14F-4D97-AF65-F5344CB8AC3E}">
        <p14:creationId xmlns:p14="http://schemas.microsoft.com/office/powerpoint/2010/main" val="2227897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CE4DF-0FB9-2479-3AF3-F5F06CB3512C}"/>
              </a:ext>
            </a:extLst>
          </p:cNvPr>
          <p:cNvSpPr>
            <a:spLocks noGrp="1"/>
          </p:cNvSpPr>
          <p:nvPr>
            <p:ph type="title"/>
          </p:nvPr>
        </p:nvSpPr>
        <p:spPr>
          <a:xfrm>
            <a:off x="1468815" y="503852"/>
            <a:ext cx="9150675" cy="1427585"/>
          </a:xfrm>
        </p:spPr>
        <p:txBody>
          <a:bodyPr anchor="ctr">
            <a:normAutofit/>
          </a:bodyPr>
          <a:lstStyle/>
          <a:p>
            <a:r>
              <a:rPr lang="en-US" dirty="0"/>
              <a:t>Unusual Circumstances </a:t>
            </a:r>
          </a:p>
        </p:txBody>
      </p:sp>
      <p:sp>
        <p:nvSpPr>
          <p:cNvPr id="3" name="Content Placeholder 2">
            <a:extLst>
              <a:ext uri="{FF2B5EF4-FFF2-40B4-BE49-F238E27FC236}">
                <a16:creationId xmlns:a16="http://schemas.microsoft.com/office/drawing/2014/main" id="{E529A36D-DE0C-AA9C-B232-8071C6B036E6}"/>
              </a:ext>
            </a:extLst>
          </p:cNvPr>
          <p:cNvSpPr>
            <a:spLocks noGrp="1"/>
          </p:cNvSpPr>
          <p:nvPr>
            <p:ph sz="quarter" idx="12"/>
          </p:nvPr>
        </p:nvSpPr>
        <p:spPr>
          <a:xfrm>
            <a:off x="1450153" y="2108722"/>
            <a:ext cx="8552264" cy="4119463"/>
          </a:xfrm>
        </p:spPr>
        <p:txBody>
          <a:bodyPr>
            <a:normAutofit/>
          </a:bodyPr>
          <a:lstStyle/>
          <a:p>
            <a:pPr lvl="1"/>
            <a:r>
              <a:rPr lang="en-US" b="1"/>
              <a:t>FAA authority must be based on instances in which the student is unable to contact a parent or where contact with parents poses a risk to the student</a:t>
            </a:r>
          </a:p>
          <a:p>
            <a:pPr lvl="3"/>
            <a:r>
              <a:rPr lang="en-US" b="1"/>
              <a:t>Human trafficking</a:t>
            </a:r>
          </a:p>
          <a:p>
            <a:pPr lvl="3"/>
            <a:r>
              <a:rPr lang="en-US" b="1"/>
              <a:t>Being legally granted refugee or asylum status</a:t>
            </a:r>
          </a:p>
          <a:p>
            <a:pPr lvl="3"/>
            <a:r>
              <a:rPr lang="en-US" b="1"/>
              <a:t>Parental abandonment or estrangement</a:t>
            </a:r>
          </a:p>
          <a:p>
            <a:pPr lvl="3"/>
            <a:r>
              <a:rPr lang="en-US" b="1"/>
              <a:t>Student or parental incarceration  </a:t>
            </a:r>
          </a:p>
          <a:p>
            <a:pPr>
              <a:spcBef>
                <a:spcPts val="0"/>
              </a:spcBef>
            </a:pPr>
            <a:endParaRPr lang="en-US" b="1"/>
          </a:p>
          <a:p>
            <a:pPr lvl="1">
              <a:spcBef>
                <a:spcPts val="0"/>
              </a:spcBef>
            </a:pPr>
            <a:endParaRPr lang="en-US" b="1"/>
          </a:p>
          <a:p>
            <a:pPr lvl="1">
              <a:spcBef>
                <a:spcPts val="0"/>
              </a:spcBef>
            </a:pPr>
            <a:endParaRPr lang="en-US" b="1"/>
          </a:p>
          <a:p>
            <a:endParaRPr lang="en-US"/>
          </a:p>
        </p:txBody>
      </p:sp>
      <p:sp>
        <p:nvSpPr>
          <p:cNvPr id="8" name="Slide Number Placeholder 3">
            <a:extLst>
              <a:ext uri="{FF2B5EF4-FFF2-40B4-BE49-F238E27FC236}">
                <a16:creationId xmlns:a16="http://schemas.microsoft.com/office/drawing/2014/main" id="{DB7973C5-FC35-8F33-33A7-8A6220D8B9BF}"/>
              </a:ext>
            </a:extLst>
          </p:cNvPr>
          <p:cNvSpPr>
            <a:spLocks noGrp="1"/>
          </p:cNvSpPr>
          <p:nvPr>
            <p:ph type="sldNum" sz="quarter" idx="15"/>
          </p:nvPr>
        </p:nvSpPr>
        <p:spPr>
          <a:xfrm>
            <a:off x="412136" y="5943601"/>
            <a:ext cx="968983" cy="651912"/>
          </a:xfrm>
        </p:spPr>
        <p:txBody>
          <a:bodyPr/>
          <a:lstStyle/>
          <a:p>
            <a:pPr>
              <a:spcAft>
                <a:spcPts val="600"/>
              </a:spcAft>
            </a:pPr>
            <a:fld id="{18D65601-5AE2-46FC-B138-694DDD2B510D}" type="slidenum">
              <a:rPr lang="en-US" smtClean="0"/>
              <a:pPr>
                <a:spcAft>
                  <a:spcPts val="600"/>
                </a:spcAft>
              </a:pPr>
              <a:t>5</a:t>
            </a:fld>
            <a:endParaRPr lang="en-US"/>
          </a:p>
        </p:txBody>
      </p:sp>
      <p:pic>
        <p:nvPicPr>
          <p:cNvPr id="4" name="Picture 3">
            <a:extLst>
              <a:ext uri="{FF2B5EF4-FFF2-40B4-BE49-F238E27FC236}">
                <a16:creationId xmlns:a16="http://schemas.microsoft.com/office/drawing/2014/main" id="{974480A8-019C-D1E8-D86B-B0CB7FAAA77E}"/>
              </a:ext>
            </a:extLst>
          </p:cNvPr>
          <p:cNvPicPr>
            <a:picLocks noChangeAspect="1"/>
          </p:cNvPicPr>
          <p:nvPr/>
        </p:nvPicPr>
        <p:blipFill>
          <a:blip r:embed="rId2"/>
          <a:stretch>
            <a:fillRect/>
          </a:stretch>
        </p:blipFill>
        <p:spPr>
          <a:xfrm>
            <a:off x="9464416" y="4464789"/>
            <a:ext cx="2066925" cy="1409700"/>
          </a:xfrm>
          <a:prstGeom prst="rect">
            <a:avLst/>
          </a:prstGeom>
        </p:spPr>
      </p:pic>
    </p:spTree>
    <p:extLst>
      <p:ext uri="{BB962C8B-B14F-4D97-AF65-F5344CB8AC3E}">
        <p14:creationId xmlns:p14="http://schemas.microsoft.com/office/powerpoint/2010/main" val="90008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0C0E6-C9FF-B284-ADF6-74A2F9E7DE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8F3123-A487-5572-6452-D6D1BFC6E0B8}"/>
              </a:ext>
            </a:extLst>
          </p:cNvPr>
          <p:cNvSpPr>
            <a:spLocks noGrp="1"/>
          </p:cNvSpPr>
          <p:nvPr>
            <p:ph type="title"/>
          </p:nvPr>
        </p:nvSpPr>
        <p:spPr>
          <a:xfrm>
            <a:off x="1468814" y="503852"/>
            <a:ext cx="9808773" cy="1427585"/>
          </a:xfrm>
        </p:spPr>
        <p:txBody>
          <a:bodyPr anchor="ctr">
            <a:normAutofit/>
          </a:bodyPr>
          <a:lstStyle/>
          <a:p>
            <a:r>
              <a:rPr lang="en-US" dirty="0"/>
              <a:t>Special Circumstances </a:t>
            </a:r>
          </a:p>
        </p:txBody>
      </p:sp>
      <p:sp>
        <p:nvSpPr>
          <p:cNvPr id="3" name="Content Placeholder 2">
            <a:extLst>
              <a:ext uri="{FF2B5EF4-FFF2-40B4-BE49-F238E27FC236}">
                <a16:creationId xmlns:a16="http://schemas.microsoft.com/office/drawing/2014/main" id="{42235029-8E9A-4DEB-39B5-351EB3D1D4EF}"/>
              </a:ext>
            </a:extLst>
          </p:cNvPr>
          <p:cNvSpPr>
            <a:spLocks noGrp="1"/>
          </p:cNvSpPr>
          <p:nvPr>
            <p:ph sz="quarter" idx="10"/>
          </p:nvPr>
        </p:nvSpPr>
        <p:spPr>
          <a:xfrm>
            <a:off x="1468814" y="2066731"/>
            <a:ext cx="7463706" cy="3867538"/>
          </a:xfrm>
        </p:spPr>
        <p:txBody>
          <a:bodyPr>
            <a:normAutofit fontScale="77500" lnSpcReduction="20000"/>
          </a:bodyPr>
          <a:lstStyle/>
          <a:p>
            <a:pPr lvl="1">
              <a:lnSpc>
                <a:spcPct val="90000"/>
              </a:lnSpc>
            </a:pPr>
            <a:r>
              <a:rPr lang="en-US" sz="2400" b="1" dirty="0"/>
              <a:t>FAA can justify adjusting data elements in the COA or in the SAI calculation</a:t>
            </a:r>
          </a:p>
          <a:p>
            <a:pPr lvl="2">
              <a:lnSpc>
                <a:spcPct val="90000"/>
              </a:lnSpc>
            </a:pPr>
            <a:r>
              <a:rPr lang="en-US" sz="2400" b="1" dirty="0"/>
              <a:t>Loss of employment</a:t>
            </a:r>
          </a:p>
          <a:p>
            <a:pPr lvl="2">
              <a:lnSpc>
                <a:spcPct val="90000"/>
              </a:lnSpc>
            </a:pPr>
            <a:r>
              <a:rPr lang="en-US" sz="2400" b="1" dirty="0"/>
              <a:t>Unusual family medical or dental expenses not covered by insurance</a:t>
            </a:r>
          </a:p>
          <a:p>
            <a:pPr lvl="2">
              <a:lnSpc>
                <a:spcPct val="90000"/>
              </a:lnSpc>
            </a:pPr>
            <a:r>
              <a:rPr lang="en-US" sz="2400" b="1" dirty="0"/>
              <a:t>Tuition expenses at an elementary or secondary school for the student’s siblings or dependents</a:t>
            </a:r>
          </a:p>
          <a:p>
            <a:pPr lvl="2">
              <a:lnSpc>
                <a:spcPct val="90000"/>
              </a:lnSpc>
            </a:pPr>
            <a:r>
              <a:rPr lang="en-US" sz="2400" b="1" dirty="0"/>
              <a:t>Extraordinary dependent care expenses</a:t>
            </a:r>
          </a:p>
          <a:p>
            <a:pPr lvl="2">
              <a:lnSpc>
                <a:spcPct val="90000"/>
              </a:lnSpc>
            </a:pPr>
            <a:r>
              <a:rPr lang="en-US" sz="2400" b="1" dirty="0"/>
              <a:t>Divorce of a dependent student’s parent or of an independent student</a:t>
            </a:r>
          </a:p>
          <a:p>
            <a:pPr lvl="2">
              <a:lnSpc>
                <a:spcPct val="90000"/>
              </a:lnSpc>
            </a:pPr>
            <a:r>
              <a:rPr lang="en-US" sz="2400" b="1" dirty="0"/>
              <a:t>Death of a dependent student’s parent or of an independent student’s spouse </a:t>
            </a:r>
          </a:p>
          <a:p>
            <a:pPr>
              <a:lnSpc>
                <a:spcPct val="90000"/>
              </a:lnSpc>
              <a:spcBef>
                <a:spcPts val="0"/>
              </a:spcBef>
            </a:pPr>
            <a:endParaRPr lang="en-US" sz="2400" b="1" dirty="0"/>
          </a:p>
          <a:p>
            <a:pPr lvl="1">
              <a:lnSpc>
                <a:spcPct val="90000"/>
              </a:lnSpc>
              <a:spcBef>
                <a:spcPts val="0"/>
              </a:spcBef>
            </a:pPr>
            <a:endParaRPr lang="en-US" sz="2400" b="1" dirty="0"/>
          </a:p>
          <a:p>
            <a:pPr lvl="1">
              <a:lnSpc>
                <a:spcPct val="90000"/>
              </a:lnSpc>
              <a:spcBef>
                <a:spcPts val="0"/>
              </a:spcBef>
            </a:pPr>
            <a:endParaRPr lang="en-US" sz="2400" b="1" dirty="0"/>
          </a:p>
          <a:p>
            <a:pPr>
              <a:lnSpc>
                <a:spcPct val="90000"/>
              </a:lnSpc>
            </a:pPr>
            <a:endParaRPr lang="en-US" sz="1400" dirty="0"/>
          </a:p>
        </p:txBody>
      </p:sp>
      <p:pic>
        <p:nvPicPr>
          <p:cNvPr id="5" name="Content Placeholder 4" descr="Stressed woman facing computer">
            <a:extLst>
              <a:ext uri="{FF2B5EF4-FFF2-40B4-BE49-F238E27FC236}">
                <a16:creationId xmlns:a16="http://schemas.microsoft.com/office/drawing/2014/main" id="{70B4237F-2D69-C52F-339F-91F847636EE2}"/>
              </a:ext>
            </a:extLst>
          </p:cNvPr>
          <p:cNvPicPr>
            <a:picLocks noGrp="1" noChangeAspect="1"/>
          </p:cNvPicPr>
          <p:nvPr>
            <p:ph sz="quarter" idx="11"/>
          </p:nvPr>
        </p:nvPicPr>
        <p:blipFill>
          <a:blip r:embed="rId2"/>
          <a:stretch>
            <a:fillRect/>
          </a:stretch>
        </p:blipFill>
        <p:spPr>
          <a:xfrm>
            <a:off x="8932520" y="1008067"/>
            <a:ext cx="2770381" cy="1846740"/>
          </a:xfrm>
        </p:spPr>
      </p:pic>
      <p:sp>
        <p:nvSpPr>
          <p:cNvPr id="8" name="Slide Number Placeholder 3">
            <a:extLst>
              <a:ext uri="{FF2B5EF4-FFF2-40B4-BE49-F238E27FC236}">
                <a16:creationId xmlns:a16="http://schemas.microsoft.com/office/drawing/2014/main" id="{708F400D-3822-CFAF-F4FC-691F8D53ECD1}"/>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6</a:t>
            </a:fld>
            <a:endParaRPr lang="en-US"/>
          </a:p>
        </p:txBody>
      </p:sp>
    </p:spTree>
    <p:extLst>
      <p:ext uri="{BB962C8B-B14F-4D97-AF65-F5344CB8AC3E}">
        <p14:creationId xmlns:p14="http://schemas.microsoft.com/office/powerpoint/2010/main" val="924052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1394F8-F624-11D5-E471-C86B1A30EE84}"/>
              </a:ext>
            </a:extLst>
          </p:cNvPr>
          <p:cNvSpPr>
            <a:spLocks noGrp="1"/>
          </p:cNvSpPr>
          <p:nvPr>
            <p:ph type="title"/>
          </p:nvPr>
        </p:nvSpPr>
        <p:spPr/>
        <p:txBody>
          <a:bodyPr/>
          <a:lstStyle/>
          <a:p>
            <a:r>
              <a:rPr lang="en-US" dirty="0"/>
              <a:t>Principles of PJ </a:t>
            </a:r>
          </a:p>
        </p:txBody>
      </p:sp>
      <p:sp>
        <p:nvSpPr>
          <p:cNvPr id="6" name="Content Placeholder 5">
            <a:extLst>
              <a:ext uri="{FF2B5EF4-FFF2-40B4-BE49-F238E27FC236}">
                <a16:creationId xmlns:a16="http://schemas.microsoft.com/office/drawing/2014/main" id="{15A0B3CB-16DB-7805-B9D7-8C6240874A45}"/>
              </a:ext>
            </a:extLst>
          </p:cNvPr>
          <p:cNvSpPr>
            <a:spLocks noGrp="1"/>
          </p:cNvSpPr>
          <p:nvPr>
            <p:ph sz="quarter" idx="12"/>
          </p:nvPr>
        </p:nvSpPr>
        <p:spPr/>
        <p:txBody>
          <a:bodyPr/>
          <a:lstStyle/>
          <a:p>
            <a:r>
              <a:rPr lang="en-US" dirty="0"/>
              <a:t>It’s subjective!  No right or wrong answer</a:t>
            </a:r>
          </a:p>
          <a:p>
            <a:r>
              <a:rPr lang="en-US" dirty="0"/>
              <a:t>Decisions made on a case-by-case basis, and not across the board for a group or category of students</a:t>
            </a:r>
          </a:p>
          <a:p>
            <a:r>
              <a:rPr lang="en-US" dirty="0"/>
              <a:t>Conditions must be adequately documented and maintained in the student’s file (even if PJ is declined!)</a:t>
            </a:r>
          </a:p>
          <a:p>
            <a:r>
              <a:rPr lang="en-US" dirty="0"/>
              <a:t>No fees can be charged for collecting the information required </a:t>
            </a:r>
          </a:p>
          <a:p>
            <a:r>
              <a:rPr lang="en-US" dirty="0"/>
              <a:t>Cannot accept PJ requests from financial aid administrators at other schools, except for an override of dependency status from dependent to independent</a:t>
            </a:r>
          </a:p>
        </p:txBody>
      </p:sp>
      <p:sp>
        <p:nvSpPr>
          <p:cNvPr id="4" name="Slide Number Placeholder 3">
            <a:extLst>
              <a:ext uri="{FF2B5EF4-FFF2-40B4-BE49-F238E27FC236}">
                <a16:creationId xmlns:a16="http://schemas.microsoft.com/office/drawing/2014/main" id="{76E0C54E-33CF-8763-ACB1-3AF76B94988D}"/>
              </a:ext>
            </a:extLst>
          </p:cNvPr>
          <p:cNvSpPr>
            <a:spLocks noGrp="1"/>
          </p:cNvSpPr>
          <p:nvPr>
            <p:ph type="sldNum" sz="quarter" idx="15"/>
          </p:nvPr>
        </p:nvSpPr>
        <p:spPr/>
        <p:txBody>
          <a:bodyPr/>
          <a:lstStyle/>
          <a:p>
            <a:fld id="{25EBA973-55D8-4CA1-B25D-F7A660C2AC12}" type="slidenum">
              <a:rPr lang="en-US" smtClean="0"/>
              <a:t>7</a:t>
            </a:fld>
            <a:endParaRPr lang="en-US"/>
          </a:p>
        </p:txBody>
      </p:sp>
    </p:spTree>
    <p:extLst>
      <p:ext uri="{BB962C8B-B14F-4D97-AF65-F5344CB8AC3E}">
        <p14:creationId xmlns:p14="http://schemas.microsoft.com/office/powerpoint/2010/main" val="674588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7FCA-1F61-5BDB-7C18-B2DF3419A7F3}"/>
              </a:ext>
            </a:extLst>
          </p:cNvPr>
          <p:cNvSpPr>
            <a:spLocks noGrp="1"/>
          </p:cNvSpPr>
          <p:nvPr>
            <p:ph type="title"/>
          </p:nvPr>
        </p:nvSpPr>
        <p:spPr/>
        <p:txBody>
          <a:bodyPr>
            <a:normAutofit/>
          </a:bodyPr>
          <a:lstStyle/>
          <a:p>
            <a:r>
              <a:rPr lang="en-US" sz="4000" dirty="0"/>
              <a:t>Documentation Examples </a:t>
            </a:r>
          </a:p>
        </p:txBody>
      </p:sp>
      <p:sp>
        <p:nvSpPr>
          <p:cNvPr id="6" name="Content Placeholder 5">
            <a:extLst>
              <a:ext uri="{FF2B5EF4-FFF2-40B4-BE49-F238E27FC236}">
                <a16:creationId xmlns:a16="http://schemas.microsoft.com/office/drawing/2014/main" id="{FB935A2A-6834-29B3-6C5E-588B60D8BB65}"/>
              </a:ext>
            </a:extLst>
          </p:cNvPr>
          <p:cNvSpPr>
            <a:spLocks noGrp="1"/>
          </p:cNvSpPr>
          <p:nvPr>
            <p:ph sz="quarter" idx="10"/>
          </p:nvPr>
        </p:nvSpPr>
        <p:spPr/>
        <p:txBody>
          <a:bodyPr/>
          <a:lstStyle/>
          <a:p>
            <a:pPr marL="342900" indent="-342900">
              <a:buFont typeface="Arial" panose="020B0604020202020204" pitchFamily="34" charset="0"/>
              <a:buChar char="•"/>
            </a:pPr>
            <a:r>
              <a:rPr lang="en-US" dirty="0"/>
              <a:t>Third-party documentation</a:t>
            </a:r>
          </a:p>
          <a:p>
            <a:pPr marL="1085850" lvl="1" indent="-342900"/>
            <a:r>
              <a:rPr lang="en-US" dirty="0"/>
              <a:t>Teachers</a:t>
            </a:r>
          </a:p>
          <a:p>
            <a:pPr marL="1085850" lvl="1" indent="-342900"/>
            <a:r>
              <a:rPr lang="en-US" dirty="0"/>
              <a:t>Guidance counselors</a:t>
            </a:r>
          </a:p>
          <a:p>
            <a:pPr marL="1085850" lvl="1" indent="-342900"/>
            <a:r>
              <a:rPr lang="en-US" dirty="0"/>
              <a:t>Social workers</a:t>
            </a:r>
          </a:p>
          <a:p>
            <a:pPr marL="1085850" lvl="1" indent="-342900"/>
            <a:r>
              <a:rPr lang="en-US" dirty="0"/>
              <a:t>Ministers or clergy</a:t>
            </a:r>
          </a:p>
          <a:p>
            <a:pPr marL="1085850" lvl="1" indent="-342900"/>
            <a:r>
              <a:rPr lang="en-US" dirty="0"/>
              <a:t>Attorneys</a:t>
            </a:r>
          </a:p>
          <a:p>
            <a:pPr marL="342900" indent="-342900">
              <a:buFont typeface="Arial" panose="020B0604020202020204" pitchFamily="34" charset="0"/>
              <a:buChar char="•"/>
            </a:pPr>
            <a:r>
              <a:rPr lang="en-US" dirty="0"/>
              <a:t>Copies of receipts</a:t>
            </a:r>
          </a:p>
          <a:p>
            <a:pPr marL="342900" indent="-342900">
              <a:buFont typeface="Arial" panose="020B0604020202020204" pitchFamily="34" charset="0"/>
              <a:buChar char="•"/>
            </a:pPr>
            <a:r>
              <a:rPr lang="en-US" dirty="0"/>
              <a:t>Canceled checks</a:t>
            </a:r>
          </a:p>
          <a:p>
            <a:pPr marL="342900" indent="-342900">
              <a:buFont typeface="Arial" panose="020B0604020202020204" pitchFamily="34" charset="0"/>
              <a:buChar char="•"/>
            </a:pPr>
            <a:r>
              <a:rPr lang="en-US" dirty="0"/>
              <a:t>Detailed notes</a:t>
            </a:r>
          </a:p>
          <a:p>
            <a:pPr marL="342900" indent="-342900">
              <a:buFont typeface="Arial" panose="020B0604020202020204" pitchFamily="34" charset="0"/>
              <a:buChar char="•"/>
            </a:pPr>
            <a:r>
              <a:rPr lang="en-US" dirty="0"/>
              <a:t>Written explanations from student</a:t>
            </a:r>
          </a:p>
          <a:p>
            <a:pPr marL="342900" indent="-342900">
              <a:buFont typeface="Arial" panose="020B0604020202020204" pitchFamily="34" charset="0"/>
              <a:buChar char="•"/>
            </a:pPr>
            <a:r>
              <a:rPr lang="en-US" dirty="0"/>
              <a:t>Payroll statements/taxes</a:t>
            </a:r>
          </a:p>
        </p:txBody>
      </p:sp>
      <p:pic>
        <p:nvPicPr>
          <p:cNvPr id="8" name="Picture 7" descr="Two documents illustration">
            <a:extLst>
              <a:ext uri="{FF2B5EF4-FFF2-40B4-BE49-F238E27FC236}">
                <a16:creationId xmlns:a16="http://schemas.microsoft.com/office/drawing/2014/main" id="{8807FF1D-2620-E9EF-CABF-EA844B24D116}"/>
              </a:ext>
            </a:extLst>
          </p:cNvPr>
          <p:cNvPicPr>
            <a:picLocks noChangeAspect="1"/>
          </p:cNvPicPr>
          <p:nvPr/>
        </p:nvPicPr>
        <p:blipFill>
          <a:blip r:embed="rId2"/>
          <a:stretch>
            <a:fillRect/>
          </a:stretch>
        </p:blipFill>
        <p:spPr>
          <a:xfrm>
            <a:off x="1741713" y="1303869"/>
            <a:ext cx="3233057" cy="1644533"/>
          </a:xfrm>
          <a:prstGeom prst="rect">
            <a:avLst/>
          </a:prstGeom>
        </p:spPr>
      </p:pic>
    </p:spTree>
    <p:extLst>
      <p:ext uri="{BB962C8B-B14F-4D97-AF65-F5344CB8AC3E}">
        <p14:creationId xmlns:p14="http://schemas.microsoft.com/office/powerpoint/2010/main" val="786807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4A108-4657-72A9-416C-573A0E423CB6}"/>
              </a:ext>
            </a:extLst>
          </p:cNvPr>
          <p:cNvSpPr>
            <a:spLocks noGrp="1"/>
          </p:cNvSpPr>
          <p:nvPr>
            <p:ph type="title"/>
          </p:nvPr>
        </p:nvSpPr>
        <p:spPr>
          <a:xfrm>
            <a:off x="1468814" y="503852"/>
            <a:ext cx="9808773" cy="1427585"/>
          </a:xfrm>
        </p:spPr>
        <p:txBody>
          <a:bodyPr anchor="ctr">
            <a:normAutofit/>
          </a:bodyPr>
          <a:lstStyle/>
          <a:p>
            <a:r>
              <a:rPr lang="en-US" dirty="0"/>
              <a:t>Other Institutional PJ Requirements</a:t>
            </a:r>
          </a:p>
        </p:txBody>
      </p:sp>
      <p:pic>
        <p:nvPicPr>
          <p:cNvPr id="5" name="Picture 4" descr="Calendar on table">
            <a:extLst>
              <a:ext uri="{FF2B5EF4-FFF2-40B4-BE49-F238E27FC236}">
                <a16:creationId xmlns:a16="http://schemas.microsoft.com/office/drawing/2014/main" id="{43BF82D9-EEA6-B501-D451-0D92265D3226}"/>
              </a:ext>
            </a:extLst>
          </p:cNvPr>
          <p:cNvPicPr>
            <a:picLocks noChangeAspect="1"/>
          </p:cNvPicPr>
          <p:nvPr/>
        </p:nvPicPr>
        <p:blipFill rotWithShape="1">
          <a:blip r:embed="rId2"/>
          <a:srcRect r="25025" b="2"/>
          <a:stretch/>
        </p:blipFill>
        <p:spPr>
          <a:xfrm>
            <a:off x="1468814" y="2057401"/>
            <a:ext cx="4627186" cy="4119463"/>
          </a:xfrm>
          <a:prstGeom prst="rect">
            <a:avLst/>
          </a:prstGeom>
          <a:noFill/>
        </p:spPr>
      </p:pic>
      <p:sp>
        <p:nvSpPr>
          <p:cNvPr id="3" name="Content Placeholder 2">
            <a:extLst>
              <a:ext uri="{FF2B5EF4-FFF2-40B4-BE49-F238E27FC236}">
                <a16:creationId xmlns:a16="http://schemas.microsoft.com/office/drawing/2014/main" id="{38965614-3169-EC63-7760-066C4F9B1D25}"/>
              </a:ext>
            </a:extLst>
          </p:cNvPr>
          <p:cNvSpPr>
            <a:spLocks noGrp="1"/>
          </p:cNvSpPr>
          <p:nvPr>
            <p:ph sz="quarter" idx="11"/>
          </p:nvPr>
        </p:nvSpPr>
        <p:spPr>
          <a:xfrm>
            <a:off x="6668185" y="2057401"/>
            <a:ext cx="4609399" cy="4119463"/>
          </a:xfrm>
        </p:spPr>
        <p:txBody>
          <a:bodyPr>
            <a:normAutofit/>
          </a:bodyPr>
          <a:lstStyle/>
          <a:p>
            <a:pPr>
              <a:lnSpc>
                <a:spcPct val="90000"/>
              </a:lnSpc>
              <a:spcBef>
                <a:spcPts val="0"/>
              </a:spcBef>
            </a:pPr>
            <a:r>
              <a:rPr lang="en-US" sz="1700" dirty="0"/>
              <a:t>Must consider all requests for PJs</a:t>
            </a:r>
          </a:p>
          <a:p>
            <a:pPr lvl="1">
              <a:lnSpc>
                <a:spcPct val="90000"/>
              </a:lnSpc>
              <a:spcBef>
                <a:spcPts val="0"/>
              </a:spcBef>
            </a:pPr>
            <a:r>
              <a:rPr lang="en-US" sz="1700" dirty="0"/>
              <a:t>No policy of denying all PJ requests</a:t>
            </a:r>
          </a:p>
          <a:p>
            <a:pPr lvl="1">
              <a:lnSpc>
                <a:spcPct val="90000"/>
              </a:lnSpc>
              <a:spcBef>
                <a:spcPts val="0"/>
              </a:spcBef>
            </a:pPr>
            <a:r>
              <a:rPr lang="en-US" sz="1700" dirty="0"/>
              <a:t>Can’t set a deadline</a:t>
            </a:r>
          </a:p>
          <a:p>
            <a:pPr lvl="1">
              <a:lnSpc>
                <a:spcPct val="90000"/>
              </a:lnSpc>
              <a:spcBef>
                <a:spcPts val="0"/>
              </a:spcBef>
            </a:pPr>
            <a:r>
              <a:rPr lang="en-US" sz="1700" dirty="0"/>
              <a:t>Can have a priority date </a:t>
            </a:r>
          </a:p>
          <a:p>
            <a:pPr>
              <a:lnSpc>
                <a:spcPct val="90000"/>
              </a:lnSpc>
              <a:spcBef>
                <a:spcPts val="0"/>
              </a:spcBef>
            </a:pPr>
            <a:r>
              <a:rPr lang="en-US" sz="1700" dirty="0"/>
              <a:t>Must publicize that students may pursue PJs based on special or unusual circumstances</a:t>
            </a:r>
          </a:p>
          <a:p>
            <a:pPr lvl="1">
              <a:lnSpc>
                <a:spcPct val="90000"/>
              </a:lnSpc>
              <a:spcBef>
                <a:spcPts val="0"/>
              </a:spcBef>
            </a:pPr>
            <a:r>
              <a:rPr lang="en-US" sz="1700" dirty="0"/>
              <a:t>You decide!</a:t>
            </a:r>
          </a:p>
          <a:p>
            <a:pPr>
              <a:lnSpc>
                <a:spcPct val="90000"/>
              </a:lnSpc>
              <a:spcBef>
                <a:spcPts val="0"/>
              </a:spcBef>
            </a:pPr>
            <a:r>
              <a:rPr lang="en-US" sz="1700" dirty="0"/>
              <a:t>May accept dependency override determinations from other institutions as long as there is no conflicting information</a:t>
            </a:r>
          </a:p>
          <a:p>
            <a:pPr>
              <a:lnSpc>
                <a:spcPct val="90000"/>
              </a:lnSpc>
            </a:pPr>
            <a:endParaRPr lang="en-US" sz="1700" dirty="0"/>
          </a:p>
        </p:txBody>
      </p:sp>
      <p:sp>
        <p:nvSpPr>
          <p:cNvPr id="10" name="Slide Number Placeholder 4">
            <a:extLst>
              <a:ext uri="{FF2B5EF4-FFF2-40B4-BE49-F238E27FC236}">
                <a16:creationId xmlns:a16="http://schemas.microsoft.com/office/drawing/2014/main" id="{76590EAF-B5A4-E0FA-E30F-4EA59AFC439F}"/>
              </a:ext>
            </a:extLst>
          </p:cNvPr>
          <p:cNvSpPr>
            <a:spLocks noGrp="1"/>
          </p:cNvSpPr>
          <p:nvPr>
            <p:ph type="sldNum" sz="quarter" idx="15"/>
          </p:nvPr>
        </p:nvSpPr>
        <p:spPr>
          <a:xfrm>
            <a:off x="412136" y="5943601"/>
            <a:ext cx="968983" cy="651912"/>
          </a:xfrm>
        </p:spPr>
        <p:txBody>
          <a:bodyPr/>
          <a:lstStyle/>
          <a:p>
            <a:pPr>
              <a:spcAft>
                <a:spcPts val="600"/>
              </a:spcAft>
            </a:pPr>
            <a:fld id="{18D65601-5AE2-46FC-B138-694DDD2B510D}" type="slidenum">
              <a:rPr lang="en-US" smtClean="0"/>
              <a:pPr>
                <a:spcAft>
                  <a:spcPts val="600"/>
                </a:spcAft>
              </a:pPr>
              <a:t>9</a:t>
            </a:fld>
            <a:endParaRPr lang="en-US"/>
          </a:p>
        </p:txBody>
      </p:sp>
    </p:spTree>
    <p:extLst>
      <p:ext uri="{BB962C8B-B14F-4D97-AF65-F5344CB8AC3E}">
        <p14:creationId xmlns:p14="http://schemas.microsoft.com/office/powerpoint/2010/main" val="3839746585"/>
      </p:ext>
    </p:extLst>
  </p:cSld>
  <p:clrMapOvr>
    <a:masterClrMapping/>
  </p:clrMapOvr>
</p:sld>
</file>

<file path=ppt/theme/theme1.xml><?xml version="1.0" encoding="utf-8"?>
<a:theme xmlns:a="http://schemas.openxmlformats.org/drawingml/2006/main" name="Custom">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M78544816_Win32_SL_V10" id="{8934A6D9-B969-498F-A646-4B502FD69C4E}" vid="{AA78C1C8-456D-41A9-83FC-BC8B9A8EE3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DB7358-0BCB-4DEB-B717-C1D7CC555F0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6DE3707C-8CAB-4302-B7E1-D32E1543E05C}">
  <ds:schemaRefs>
    <ds:schemaRef ds:uri="http://schemas.microsoft.com/sharepoint/v3/contenttype/forms"/>
  </ds:schemaRefs>
</ds:datastoreItem>
</file>

<file path=customXml/itemProps3.xml><?xml version="1.0" encoding="utf-8"?>
<ds:datastoreItem xmlns:ds="http://schemas.openxmlformats.org/officeDocument/2006/customXml" ds:itemID="{B69E9DE5-EFFE-4262-A023-32732F0B66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{82758181-AE2D-4974-A188-A10BDAC8EAB1}tf78544816_win32</Template>
  <TotalTime>134</TotalTime>
  <Words>1666</Words>
  <Application>Microsoft Office PowerPoint</Application>
  <PresentationFormat>Widescreen</PresentationFormat>
  <Paragraphs>162</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Tisa Offc Serif Pro</vt:lpstr>
      <vt:lpstr>Univers Light</vt:lpstr>
      <vt:lpstr>Custom</vt:lpstr>
      <vt:lpstr>Professional Judgment – The Ultimate Gift of Empowerment from the Feds </vt:lpstr>
      <vt:lpstr>Agenda</vt:lpstr>
      <vt:lpstr>What is Professional Judgment (PJ)?</vt:lpstr>
      <vt:lpstr>Specifics of PJ</vt:lpstr>
      <vt:lpstr>Unusual Circumstances </vt:lpstr>
      <vt:lpstr>Special Circumstances </vt:lpstr>
      <vt:lpstr>Principles of PJ </vt:lpstr>
      <vt:lpstr>Documentation Examples </vt:lpstr>
      <vt:lpstr>Other Institutional PJ Requirements</vt:lpstr>
      <vt:lpstr>A few more items to know about PJ…</vt:lpstr>
      <vt:lpstr>Following Up with Unusual Circumstances</vt:lpstr>
      <vt:lpstr>Verification</vt:lpstr>
      <vt:lpstr>PJ is not allowed…</vt:lpstr>
      <vt:lpstr>PJ Policies and Procedures</vt:lpstr>
      <vt:lpstr>PJ During Emergencies</vt:lpstr>
      <vt:lpstr>Setting the PJ Flag for 24-25</vt:lpstr>
      <vt:lpstr>Foreign Earned Income Exclusion (FEIE) and the PJ Flag</vt:lpstr>
      <vt:lpstr>Foreign Earned Income Exclusion – Required Review </vt:lpstr>
      <vt:lpstr>Example of Foreign Earned Income</vt:lpstr>
      <vt:lpstr>Private, Medical School located in Nashville, TN  11 degree programs   592 total students in Fall 2024 (MD population is 378)   PeopleSoft system  1/3 administrative specialist, 1 director; report to the main office   MD 24-25 12-month COA = $114,227  65% of the student body received a scholarship  </vt:lpstr>
      <vt:lpstr>    Scenario 1 : High income for 2023 due to a withdrawal from retirement     </vt:lpstr>
      <vt:lpstr>Scenario 2 : Student has a sibling who attends private schools   </vt:lpstr>
      <vt:lpstr>Scenario 3 : Parent just lost his job  </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Boutell, Heather</dc:creator>
  <cp:lastModifiedBy>Boutell, Heather</cp:lastModifiedBy>
  <cp:revision>2</cp:revision>
  <dcterms:created xsi:type="dcterms:W3CDTF">2025-03-30T20:00:03Z</dcterms:created>
  <dcterms:modified xsi:type="dcterms:W3CDTF">2025-03-30T22:14:53Z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