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7" r:id="rId3"/>
    <p:sldId id="408" r:id="rId4"/>
    <p:sldId id="400" r:id="rId5"/>
    <p:sldId id="401" r:id="rId6"/>
    <p:sldId id="397" r:id="rId7"/>
    <p:sldId id="413" r:id="rId8"/>
    <p:sldId id="275" r:id="rId9"/>
    <p:sldId id="412" r:id="rId10"/>
    <p:sldId id="263" r:id="rId11"/>
    <p:sldId id="410" r:id="rId12"/>
    <p:sldId id="409" r:id="rId13"/>
    <p:sldId id="259" r:id="rId14"/>
    <p:sldId id="290" r:id="rId15"/>
    <p:sldId id="414" r:id="rId16"/>
    <p:sldId id="405" r:id="rId17"/>
    <p:sldId id="406" r:id="rId18"/>
    <p:sldId id="407" r:id="rId19"/>
    <p:sldId id="416" r:id="rId20"/>
    <p:sldId id="417" r:id="rId21"/>
    <p:sldId id="411" r:id="rId22"/>
    <p:sldId id="415" r:id="rId23"/>
    <p:sldId id="274" r:id="rId24"/>
    <p:sldId id="289" r:id="rId2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40"/>
    <a:srgbClr val="009A4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08" autoAdjust="0"/>
    <p:restoredTop sz="94660"/>
  </p:normalViewPr>
  <p:slideViewPr>
    <p:cSldViewPr snapToGrid="0">
      <p:cViewPr varScale="1">
        <p:scale>
          <a:sx n="68" d="100"/>
          <a:sy n="68" d="100"/>
        </p:scale>
        <p:origin x="1578" y="72"/>
      </p:cViewPr>
      <p:guideLst/>
    </p:cSldViewPr>
  </p:slideViewPr>
  <p:notesTextViewPr>
    <p:cViewPr>
      <p:scale>
        <a:sx n="1" d="1"/>
        <a:sy n="1" d="1"/>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i="0" baseline="0" dirty="0"/>
              <a:t>ELS Recipient Count</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1"/>
          <c:order val="0"/>
          <c:spPr>
            <a:solidFill>
              <a:srgbClr val="0070C0"/>
            </a:solidFill>
            <a:ln>
              <a:noFill/>
            </a:ln>
            <a:effectLst/>
          </c:spPr>
          <c:invertIfNegative val="0"/>
          <c:dPt>
            <c:idx val="8"/>
            <c:invertIfNegative val="0"/>
            <c:bubble3D val="0"/>
            <c:spPr>
              <a:solidFill>
                <a:schemeClr val="accent2">
                  <a:lumMod val="75000"/>
                </a:schemeClr>
              </a:solidFill>
              <a:ln>
                <a:noFill/>
              </a:ln>
              <a:effectLst/>
            </c:spPr>
            <c:extLst>
              <c:ext xmlns:c16="http://schemas.microsoft.com/office/drawing/2014/chart" uri="{C3380CC4-5D6E-409C-BE32-E72D297353CC}">
                <c16:uniqueId val="{00000000-13B8-4B43-95E2-0048D56BDD9C}"/>
              </c:ext>
            </c:extLst>
          </c:dPt>
          <c:cat>
            <c:strRef>
              <c:f>Sheet3!$A$26:$A$39</c:f>
              <c:strCache>
                <c:ptCount val="9"/>
                <c:pt idx="0">
                  <c:v>2012-13</c:v>
                </c:pt>
                <c:pt idx="1">
                  <c:v>2013-14</c:v>
                </c:pt>
                <c:pt idx="2">
                  <c:v>2014-15</c:v>
                </c:pt>
                <c:pt idx="3">
                  <c:v>2015-16</c:v>
                </c:pt>
                <c:pt idx="4">
                  <c:v>2016-17</c:v>
                </c:pt>
                <c:pt idx="5">
                  <c:v>2017-18</c:v>
                </c:pt>
                <c:pt idx="6">
                  <c:v>2018-19</c:v>
                </c:pt>
                <c:pt idx="7">
                  <c:v>2019-20</c:v>
                </c:pt>
                <c:pt idx="8">
                  <c:v>2020-21 (est)</c:v>
                </c:pt>
              </c:strCache>
            </c:strRef>
          </c:cat>
          <c:val>
            <c:numRef>
              <c:f>Sheet3!$C$26:$C$39</c:f>
              <c:numCache>
                <c:formatCode>_(* #,##0_);_(* \(#,##0\);_(* "-"??_);_(@_)</c:formatCode>
                <c:ptCount val="9"/>
                <c:pt idx="0">
                  <c:v>27139</c:v>
                </c:pt>
                <c:pt idx="1">
                  <c:v>29969</c:v>
                </c:pt>
                <c:pt idx="2">
                  <c:v>27944</c:v>
                </c:pt>
                <c:pt idx="3">
                  <c:v>26958</c:v>
                </c:pt>
                <c:pt idx="4">
                  <c:v>27872</c:v>
                </c:pt>
                <c:pt idx="5">
                  <c:v>25919</c:v>
                </c:pt>
                <c:pt idx="6">
                  <c:v>22911</c:v>
                </c:pt>
                <c:pt idx="7">
                  <c:v>22255</c:v>
                </c:pt>
                <c:pt idx="8">
                  <c:v>25000</c:v>
                </c:pt>
              </c:numCache>
            </c:numRef>
          </c:val>
          <c:extLst>
            <c:ext xmlns:c16="http://schemas.microsoft.com/office/drawing/2014/chart" uri="{C3380CC4-5D6E-409C-BE32-E72D297353CC}">
              <c16:uniqueId val="{00000000-EB6C-429B-8824-144C727F3F65}"/>
            </c:ext>
          </c:extLst>
        </c:ser>
        <c:ser>
          <c:idx val="0"/>
          <c:order val="1"/>
          <c:spPr>
            <a:solidFill>
              <a:schemeClr val="accent1"/>
            </a:solidFill>
            <a:ln>
              <a:noFill/>
            </a:ln>
            <a:effectLst/>
          </c:spPr>
          <c:invertIfNegative val="0"/>
          <c:cat>
            <c:strRef>
              <c:f>Sheet3!$A$26:$A$39</c:f>
              <c:strCache>
                <c:ptCount val="9"/>
                <c:pt idx="0">
                  <c:v>2012-13</c:v>
                </c:pt>
                <c:pt idx="1">
                  <c:v>2013-14</c:v>
                </c:pt>
                <c:pt idx="2">
                  <c:v>2014-15</c:v>
                </c:pt>
                <c:pt idx="3">
                  <c:v>2015-16</c:v>
                </c:pt>
                <c:pt idx="4">
                  <c:v>2016-17</c:v>
                </c:pt>
                <c:pt idx="5">
                  <c:v>2017-18</c:v>
                </c:pt>
                <c:pt idx="6">
                  <c:v>2018-19</c:v>
                </c:pt>
                <c:pt idx="7">
                  <c:v>2019-20</c:v>
                </c:pt>
                <c:pt idx="8">
                  <c:v>2020-21 (est)</c:v>
                </c:pt>
              </c:strCache>
            </c:strRef>
          </c:cat>
          <c:val>
            <c:numRef>
              <c:f>Sheet3!$B$26:$B$39</c:f>
              <c:numCache>
                <c:formatCode>General</c:formatCode>
                <c:ptCount val="9"/>
              </c:numCache>
            </c:numRef>
          </c:val>
          <c:extLst>
            <c:ext xmlns:c16="http://schemas.microsoft.com/office/drawing/2014/chart" uri="{C3380CC4-5D6E-409C-BE32-E72D297353CC}">
              <c16:uniqueId val="{00000001-EB6C-429B-8824-144C727F3F65}"/>
            </c:ext>
          </c:extLst>
        </c:ser>
        <c:dLbls>
          <c:showLegendKey val="0"/>
          <c:showVal val="0"/>
          <c:showCatName val="0"/>
          <c:showSerName val="0"/>
          <c:showPercent val="0"/>
          <c:showBubbleSize val="0"/>
        </c:dLbls>
        <c:gapWidth val="150"/>
        <c:overlap val="100"/>
        <c:axId val="1183286624"/>
        <c:axId val="1169889792"/>
      </c:barChart>
      <c:catAx>
        <c:axId val="1183286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1" i="0" u="none" strike="noStrike" kern="1200" baseline="0">
                <a:solidFill>
                  <a:schemeClr val="tx1">
                    <a:lumMod val="65000"/>
                    <a:lumOff val="35000"/>
                  </a:schemeClr>
                </a:solidFill>
                <a:latin typeface="+mn-lt"/>
                <a:ea typeface="+mn-ea"/>
                <a:cs typeface="+mn-cs"/>
              </a:defRPr>
            </a:pPr>
            <a:endParaRPr lang="en-US"/>
          </a:p>
        </c:txPr>
        <c:crossAx val="1169889792"/>
        <c:crosses val="autoZero"/>
        <c:auto val="1"/>
        <c:lblAlgn val="ctr"/>
        <c:lblOffset val="100"/>
        <c:noMultiLvlLbl val="0"/>
      </c:catAx>
      <c:valAx>
        <c:axId val="1169889792"/>
        <c:scaling>
          <c:orientation val="minMax"/>
        </c:scaling>
        <c:delete val="0"/>
        <c:axPos val="t"/>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50" b="1" i="0" u="none" strike="noStrike" kern="1200" baseline="0">
                <a:solidFill>
                  <a:schemeClr val="tx1">
                    <a:lumMod val="65000"/>
                    <a:lumOff val="35000"/>
                  </a:schemeClr>
                </a:solidFill>
                <a:latin typeface="+mn-lt"/>
                <a:ea typeface="+mn-ea"/>
                <a:cs typeface="+mn-cs"/>
              </a:defRPr>
            </a:pPr>
            <a:endParaRPr lang="en-US"/>
          </a:p>
        </c:txPr>
        <c:crossAx val="1183286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Sheet1!$B$4</c:f>
              <c:strCache>
                <c:ptCount val="1"/>
                <c:pt idx="0">
                  <c:v>Dependent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Sheet1!$A$5:$A$18</c:f>
              <c:strCache>
                <c:ptCount val="14"/>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Sheet1!$B$5:$B$18</c:f>
              <c:numCache>
                <c:formatCode>_(* #,##0_);_(* \(#,##0\);_(* "-"??_);_(@_)</c:formatCode>
                <c:ptCount val="14"/>
                <c:pt idx="0">
                  <c:v>151203</c:v>
                </c:pt>
                <c:pt idx="1">
                  <c:v>159941</c:v>
                </c:pt>
                <c:pt idx="2">
                  <c:v>179890</c:v>
                </c:pt>
                <c:pt idx="3">
                  <c:v>201579</c:v>
                </c:pt>
                <c:pt idx="4">
                  <c:v>217235</c:v>
                </c:pt>
                <c:pt idx="5">
                  <c:v>227983</c:v>
                </c:pt>
                <c:pt idx="6">
                  <c:v>237886</c:v>
                </c:pt>
                <c:pt idx="7">
                  <c:v>239376</c:v>
                </c:pt>
                <c:pt idx="8">
                  <c:v>238743</c:v>
                </c:pt>
                <c:pt idx="9">
                  <c:v>236141</c:v>
                </c:pt>
                <c:pt idx="10">
                  <c:v>235103</c:v>
                </c:pt>
                <c:pt idx="11">
                  <c:v>242635</c:v>
                </c:pt>
                <c:pt idx="12" formatCode="#,##0;\-#,##0;0">
                  <c:v>246735</c:v>
                </c:pt>
                <c:pt idx="13" formatCode="#,##0;\-#,##0;0">
                  <c:v>246234</c:v>
                </c:pt>
              </c:numCache>
            </c:numRef>
          </c:val>
          <c:smooth val="0"/>
          <c:extLst>
            <c:ext xmlns:c16="http://schemas.microsoft.com/office/drawing/2014/chart" uri="{C3380CC4-5D6E-409C-BE32-E72D297353CC}">
              <c16:uniqueId val="{00000000-D616-4197-AEFF-2A0D9BEEBA35}"/>
            </c:ext>
          </c:extLst>
        </c:ser>
        <c:ser>
          <c:idx val="1"/>
          <c:order val="1"/>
          <c:tx>
            <c:strRef>
              <c:f>Sheet1!$C$4</c:f>
              <c:strCache>
                <c:ptCount val="1"/>
                <c:pt idx="0">
                  <c:v>Independent</c:v>
                </c:pt>
              </c:strCache>
            </c:strRef>
          </c:tx>
          <c:spPr>
            <a:ln w="28575" cap="rnd">
              <a:solidFill>
                <a:srgbClr val="C00000"/>
              </a:solidFill>
              <a:round/>
            </a:ln>
            <a:effectLst/>
          </c:spPr>
          <c:marker>
            <c:symbol val="circle"/>
            <c:size val="5"/>
            <c:spPr>
              <a:solidFill>
                <a:schemeClr val="accent2"/>
              </a:solidFill>
              <a:ln w="9525">
                <a:solidFill>
                  <a:schemeClr val="accent2"/>
                </a:solidFill>
              </a:ln>
              <a:effectLst/>
            </c:spPr>
          </c:marker>
          <c:cat>
            <c:strRef>
              <c:f>Sheet1!$A$5:$A$18</c:f>
              <c:strCache>
                <c:ptCount val="14"/>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Sheet1!$C$5:$C$18</c:f>
              <c:numCache>
                <c:formatCode>_(* #,##0_);_(* \(#,##0\);_(* "-"??_);_(@_)</c:formatCode>
                <c:ptCount val="14"/>
                <c:pt idx="0">
                  <c:v>221182</c:v>
                </c:pt>
                <c:pt idx="1">
                  <c:v>236006</c:v>
                </c:pt>
                <c:pt idx="2">
                  <c:v>286839</c:v>
                </c:pt>
                <c:pt idx="3">
                  <c:v>380491</c:v>
                </c:pt>
                <c:pt idx="4">
                  <c:v>423107</c:v>
                </c:pt>
                <c:pt idx="5">
                  <c:v>445095</c:v>
                </c:pt>
                <c:pt idx="6">
                  <c:v>448670</c:v>
                </c:pt>
                <c:pt idx="7">
                  <c:v>434105</c:v>
                </c:pt>
                <c:pt idx="8">
                  <c:v>412604</c:v>
                </c:pt>
                <c:pt idx="9">
                  <c:v>383243</c:v>
                </c:pt>
                <c:pt idx="10">
                  <c:v>350004</c:v>
                </c:pt>
                <c:pt idx="11">
                  <c:v>337693</c:v>
                </c:pt>
                <c:pt idx="12" formatCode="#,##0;\-#,##0;0">
                  <c:v>330854</c:v>
                </c:pt>
                <c:pt idx="13" formatCode="#,##0;\-#,##0;0">
                  <c:v>314910</c:v>
                </c:pt>
              </c:numCache>
            </c:numRef>
          </c:val>
          <c:smooth val="0"/>
          <c:extLst>
            <c:ext xmlns:c16="http://schemas.microsoft.com/office/drawing/2014/chart" uri="{C3380CC4-5D6E-409C-BE32-E72D297353CC}">
              <c16:uniqueId val="{00000001-D616-4197-AEFF-2A0D9BEEBA35}"/>
            </c:ext>
          </c:extLst>
        </c:ser>
        <c:ser>
          <c:idx val="2"/>
          <c:order val="2"/>
          <c:tx>
            <c:strRef>
              <c:f>Sheet1!$D$4</c:f>
              <c:strCache>
                <c:ptCount val="1"/>
                <c:pt idx="0">
                  <c:v>Total</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cat>
            <c:strRef>
              <c:f>Sheet1!$A$5:$A$18</c:f>
              <c:strCache>
                <c:ptCount val="14"/>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Sheet1!$D$5:$D$18</c:f>
              <c:numCache>
                <c:formatCode>_(* #,##0_);_(* \(#,##0\);_(* "-"??_);_(@_)</c:formatCode>
                <c:ptCount val="14"/>
                <c:pt idx="0">
                  <c:v>372385</c:v>
                </c:pt>
                <c:pt idx="1">
                  <c:v>395947</c:v>
                </c:pt>
                <c:pt idx="2">
                  <c:v>466729</c:v>
                </c:pt>
                <c:pt idx="3">
                  <c:v>582070</c:v>
                </c:pt>
                <c:pt idx="4">
                  <c:v>640342</c:v>
                </c:pt>
                <c:pt idx="5">
                  <c:v>673078</c:v>
                </c:pt>
                <c:pt idx="6">
                  <c:v>686556</c:v>
                </c:pt>
                <c:pt idx="7">
                  <c:v>673481</c:v>
                </c:pt>
                <c:pt idx="8">
                  <c:v>651347</c:v>
                </c:pt>
                <c:pt idx="9">
                  <c:v>619384</c:v>
                </c:pt>
                <c:pt idx="10">
                  <c:v>585107</c:v>
                </c:pt>
                <c:pt idx="11">
                  <c:v>580328</c:v>
                </c:pt>
                <c:pt idx="12" formatCode="#,##0;\-#,##0;0">
                  <c:v>577589</c:v>
                </c:pt>
                <c:pt idx="13" formatCode="#,##0;\-#,##0;0">
                  <c:v>561144</c:v>
                </c:pt>
              </c:numCache>
            </c:numRef>
          </c:val>
          <c:smooth val="0"/>
          <c:extLst>
            <c:ext xmlns:c16="http://schemas.microsoft.com/office/drawing/2014/chart" uri="{C3380CC4-5D6E-409C-BE32-E72D297353CC}">
              <c16:uniqueId val="{00000002-D616-4197-AEFF-2A0D9BEEBA35}"/>
            </c:ext>
          </c:extLst>
        </c:ser>
        <c:dLbls>
          <c:showLegendKey val="0"/>
          <c:showVal val="0"/>
          <c:showCatName val="0"/>
          <c:showSerName val="0"/>
          <c:showPercent val="0"/>
          <c:showBubbleSize val="0"/>
        </c:dLbls>
        <c:marker val="1"/>
        <c:smooth val="0"/>
        <c:axId val="232418464"/>
        <c:axId val="232419120"/>
      </c:lineChart>
      <c:catAx>
        <c:axId val="23241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2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32419120"/>
        <c:crosses val="autoZero"/>
        <c:auto val="1"/>
        <c:lblAlgn val="ctr"/>
        <c:lblOffset val="100"/>
        <c:noMultiLvlLbl val="0"/>
      </c:catAx>
      <c:valAx>
        <c:axId val="232419120"/>
        <c:scaling>
          <c:orientation val="minMax"/>
          <c:min val="10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32418464"/>
        <c:crosses val="autoZero"/>
        <c:crossBetween val="between"/>
      </c:valAx>
      <c:spPr>
        <a:noFill/>
        <a:ln>
          <a:noFill/>
        </a:ln>
        <a:effectLst/>
      </c:spPr>
    </c:plotArea>
    <c:legend>
      <c:legendPos val="b"/>
      <c:layout>
        <c:manualLayout>
          <c:xMode val="edge"/>
          <c:yMode val="edge"/>
          <c:x val="0.24554403355830523"/>
          <c:y val="0.89868061711005642"/>
          <c:w val="0.50891193288338954"/>
          <c:h val="7.073639774576910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NC residents,</a:t>
            </a:r>
            <a:r>
              <a:rPr lang="en-US" baseline="0" dirty="0">
                <a:solidFill>
                  <a:schemeClr val="tx1"/>
                </a:solidFill>
              </a:rPr>
              <a:t> Undergraduates</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Sheet1!$A$4</c:f>
              <c:strCache>
                <c:ptCount val="1"/>
                <c:pt idx="0">
                  <c:v>2019-2020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Sheet1!$B$2:$D$3</c:f>
              <c:multiLvlStrCache>
                <c:ptCount val="3"/>
                <c:lvl>
                  <c:pt idx="0">
                    <c:v>Freshmen</c:v>
                  </c:pt>
                  <c:pt idx="1">
                    <c:v>Upperclass</c:v>
                  </c:pt>
                  <c:pt idx="2">
                    <c:v>Total</c:v>
                  </c:pt>
                </c:lvl>
                <c:lvl>
                  <c:pt idx="0">
                    <c:v>FAFSA Volume</c:v>
                  </c:pt>
                </c:lvl>
              </c:multiLvlStrCache>
            </c:multiLvlStrRef>
          </c:cat>
          <c:val>
            <c:numRef>
              <c:f>Sheet1!$B$4:$D$4</c:f>
              <c:numCache>
                <c:formatCode>#,##0</c:formatCode>
                <c:ptCount val="3"/>
                <c:pt idx="0">
                  <c:v>17450</c:v>
                </c:pt>
                <c:pt idx="1">
                  <c:v>22337</c:v>
                </c:pt>
                <c:pt idx="2">
                  <c:v>39787</c:v>
                </c:pt>
              </c:numCache>
            </c:numRef>
          </c:val>
          <c:extLst>
            <c:ext xmlns:c16="http://schemas.microsoft.com/office/drawing/2014/chart" uri="{C3380CC4-5D6E-409C-BE32-E72D297353CC}">
              <c16:uniqueId val="{00000000-7B64-4284-8205-F8BBD7750349}"/>
            </c:ext>
          </c:extLst>
        </c:ser>
        <c:ser>
          <c:idx val="1"/>
          <c:order val="1"/>
          <c:tx>
            <c:strRef>
              <c:f>Sheet1!$A$5</c:f>
              <c:strCache>
                <c:ptCount val="1"/>
                <c:pt idx="0">
                  <c:v>2020-2021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Sheet1!$B$2:$D$3</c:f>
              <c:multiLvlStrCache>
                <c:ptCount val="3"/>
                <c:lvl>
                  <c:pt idx="0">
                    <c:v>Freshmen</c:v>
                  </c:pt>
                  <c:pt idx="1">
                    <c:v>Upperclass</c:v>
                  </c:pt>
                  <c:pt idx="2">
                    <c:v>Total</c:v>
                  </c:pt>
                </c:lvl>
                <c:lvl>
                  <c:pt idx="0">
                    <c:v>FAFSA Volume</c:v>
                  </c:pt>
                </c:lvl>
              </c:multiLvlStrCache>
            </c:multiLvlStrRef>
          </c:cat>
          <c:val>
            <c:numRef>
              <c:f>Sheet1!$B$5:$D$5</c:f>
              <c:numCache>
                <c:formatCode>#,##0</c:formatCode>
                <c:ptCount val="3"/>
                <c:pt idx="0">
                  <c:v>19077</c:v>
                </c:pt>
                <c:pt idx="1">
                  <c:v>29136</c:v>
                </c:pt>
                <c:pt idx="2">
                  <c:v>48213</c:v>
                </c:pt>
              </c:numCache>
            </c:numRef>
          </c:val>
          <c:extLst>
            <c:ext xmlns:c16="http://schemas.microsoft.com/office/drawing/2014/chart" uri="{C3380CC4-5D6E-409C-BE32-E72D297353CC}">
              <c16:uniqueId val="{00000001-7B64-4284-8205-F8BBD7750349}"/>
            </c:ext>
          </c:extLst>
        </c:ser>
        <c:ser>
          <c:idx val="2"/>
          <c:order val="2"/>
          <c:tx>
            <c:strRef>
              <c:f>Sheet1!$A$6</c:f>
              <c:strCache>
                <c:ptCount val="1"/>
                <c:pt idx="0">
                  <c:v>2021-2022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Sheet1!$B$2:$D$3</c:f>
              <c:multiLvlStrCache>
                <c:ptCount val="3"/>
                <c:lvl>
                  <c:pt idx="0">
                    <c:v>Freshmen</c:v>
                  </c:pt>
                  <c:pt idx="1">
                    <c:v>Upperclass</c:v>
                  </c:pt>
                  <c:pt idx="2">
                    <c:v>Total</c:v>
                  </c:pt>
                </c:lvl>
                <c:lvl>
                  <c:pt idx="0">
                    <c:v>FAFSA Volume</c:v>
                  </c:pt>
                </c:lvl>
              </c:multiLvlStrCache>
            </c:multiLvlStrRef>
          </c:cat>
          <c:val>
            <c:numRef>
              <c:f>Sheet1!$B$6:$D$6</c:f>
              <c:numCache>
                <c:formatCode>#,##0</c:formatCode>
                <c:ptCount val="3"/>
                <c:pt idx="0">
                  <c:v>15480</c:v>
                </c:pt>
                <c:pt idx="1">
                  <c:v>26897</c:v>
                </c:pt>
                <c:pt idx="2">
                  <c:v>42377</c:v>
                </c:pt>
              </c:numCache>
            </c:numRef>
          </c:val>
          <c:extLst>
            <c:ext xmlns:c16="http://schemas.microsoft.com/office/drawing/2014/chart" uri="{C3380CC4-5D6E-409C-BE32-E72D297353CC}">
              <c16:uniqueId val="{00000002-7B64-4284-8205-F8BBD7750349}"/>
            </c:ext>
          </c:extLst>
        </c:ser>
        <c:dLbls>
          <c:showLegendKey val="0"/>
          <c:showVal val="0"/>
          <c:showCatName val="0"/>
          <c:showSerName val="0"/>
          <c:showPercent val="0"/>
          <c:showBubbleSize val="0"/>
        </c:dLbls>
        <c:gapWidth val="219"/>
        <c:overlap val="-27"/>
        <c:axId val="1784478399"/>
        <c:axId val="1778800719"/>
      </c:barChart>
      <c:catAx>
        <c:axId val="178447839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78800719"/>
        <c:crosses val="autoZero"/>
        <c:auto val="1"/>
        <c:lblAlgn val="ctr"/>
        <c:lblOffset val="100"/>
        <c:noMultiLvlLbl val="0"/>
      </c:catAx>
      <c:valAx>
        <c:axId val="17788007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84478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Sheet1!$B$118</c:f>
              <c:strCache>
                <c:ptCount val="1"/>
                <c:pt idx="0">
                  <c:v>Need</c:v>
                </c:pt>
              </c:strCache>
            </c:strRef>
          </c:tx>
          <c:spPr>
            <a:solidFill>
              <a:srgbClr val="008E40">
                <a:alpha val="75000"/>
              </a:srgbClr>
            </a:solidFill>
          </c:spPr>
          <c:invertIfNegative val="0"/>
          <c:dLbls>
            <c:dLbl>
              <c:idx val="17"/>
              <c:spPr/>
              <c:txPr>
                <a:bodyPr rot="-5400000" vert="horz"/>
                <a:lstStyle/>
                <a:p>
                  <a:pPr algn="ctr">
                    <a:defRPr sz="1080" b="1" i="0" u="none" strike="noStrike" baseline="0">
                      <a:solidFill>
                        <a:srgbClr val="000000"/>
                      </a:solidFill>
                      <a:latin typeface="Calibri"/>
                      <a:ea typeface="Calibri"/>
                      <a:cs typeface="Calibri"/>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6315-4CA3-ADCF-7DF67BD708F1}"/>
                </c:ext>
              </c:extLst>
            </c:dLbl>
            <c:spPr>
              <a:noFill/>
              <a:ln w="25400">
                <a:noFill/>
              </a:ln>
            </c:spPr>
            <c:txPr>
              <a:bodyPr rot="-5400000" vert="horz" wrap="square" lIns="38100" tIns="19050" rIns="38100" bIns="19050" anchor="ctr">
                <a:spAutoFit/>
              </a:bodyPr>
              <a:lstStyle/>
              <a:p>
                <a:pPr algn="ctr">
                  <a:defRPr sz="1080" b="1" i="0" u="none" strike="noStrike" baseline="0">
                    <a:solidFill>
                      <a:srgbClr val="000000"/>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Sheet1!$A$119:$A$139</c:f>
              <c:strCache>
                <c:ptCount val="21"/>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 </c:v>
                </c:pt>
                <c:pt idx="19">
                  <c:v>2019-20</c:v>
                </c:pt>
                <c:pt idx="20">
                  <c:v>2020-21 (est)</c:v>
                </c:pt>
              </c:strCache>
            </c:strRef>
          </c:cat>
          <c:val>
            <c:numRef>
              <c:f>Sheet1!$B$119:$B$139</c:f>
              <c:numCache>
                <c:formatCode>0</c:formatCode>
                <c:ptCount val="21"/>
                <c:pt idx="0">
                  <c:v>60.2</c:v>
                </c:pt>
                <c:pt idx="1">
                  <c:v>73.3</c:v>
                </c:pt>
                <c:pt idx="2">
                  <c:v>94.4</c:v>
                </c:pt>
                <c:pt idx="3">
                  <c:v>110.5</c:v>
                </c:pt>
                <c:pt idx="4">
                  <c:v>131.19999999999999</c:v>
                </c:pt>
                <c:pt idx="5">
                  <c:v>145.19999999999999</c:v>
                </c:pt>
                <c:pt idx="6">
                  <c:v>170.2</c:v>
                </c:pt>
                <c:pt idx="7">
                  <c:v>229.9</c:v>
                </c:pt>
                <c:pt idx="8">
                  <c:v>319</c:v>
                </c:pt>
                <c:pt idx="9">
                  <c:v>320.3</c:v>
                </c:pt>
                <c:pt idx="10">
                  <c:v>312</c:v>
                </c:pt>
                <c:pt idx="11">
                  <c:v>268</c:v>
                </c:pt>
                <c:pt idx="12">
                  <c:v>332</c:v>
                </c:pt>
                <c:pt idx="13">
                  <c:v>326</c:v>
                </c:pt>
                <c:pt idx="14">
                  <c:v>299</c:v>
                </c:pt>
                <c:pt idx="15">
                  <c:v>312</c:v>
                </c:pt>
                <c:pt idx="16">
                  <c:v>305</c:v>
                </c:pt>
                <c:pt idx="17">
                  <c:v>311</c:v>
                </c:pt>
                <c:pt idx="18">
                  <c:v>312</c:v>
                </c:pt>
                <c:pt idx="19">
                  <c:v>315</c:v>
                </c:pt>
                <c:pt idx="20">
                  <c:v>317</c:v>
                </c:pt>
              </c:numCache>
            </c:numRef>
          </c:val>
          <c:extLst>
            <c:ext xmlns:c16="http://schemas.microsoft.com/office/drawing/2014/chart" uri="{C3380CC4-5D6E-409C-BE32-E72D297353CC}">
              <c16:uniqueId val="{00000001-6315-4CA3-ADCF-7DF67BD708F1}"/>
            </c:ext>
          </c:extLst>
        </c:ser>
        <c:ser>
          <c:idx val="1"/>
          <c:order val="1"/>
          <c:tx>
            <c:strRef>
              <c:f>Sheet1!$C$118</c:f>
              <c:strCache>
                <c:ptCount val="1"/>
                <c:pt idx="0">
                  <c:v>Non-need</c:v>
                </c:pt>
              </c:strCache>
            </c:strRef>
          </c:tx>
          <c:spPr>
            <a:solidFill>
              <a:srgbClr val="1F497D">
                <a:lumMod val="60000"/>
                <a:lumOff val="40000"/>
                <a:alpha val="76000"/>
              </a:srgbClr>
            </a:solidFill>
          </c:spPr>
          <c:invertIfNegative val="0"/>
          <c:dLbls>
            <c:dLbl>
              <c:idx val="12"/>
              <c:layout>
                <c:manualLayout>
                  <c:x val="2.5720164609053498E-3"/>
                  <c:y val="-2.1312872975277068E-2"/>
                </c:manualLayout>
              </c:layout>
              <c:spPr/>
              <c:txPr>
                <a:bodyPr rot="-5400000" vert="horz"/>
                <a:lstStyle/>
                <a:p>
                  <a:pPr algn="ctr">
                    <a:defRPr sz="1000" b="1" i="0" u="none" strike="noStrike" baseline="0">
                      <a:solidFill>
                        <a:srgbClr val="000000"/>
                      </a:solidFill>
                      <a:latin typeface="Calibri"/>
                      <a:ea typeface="Calibri"/>
                      <a:cs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15-4CA3-ADCF-7DF67BD708F1}"/>
                </c:ext>
              </c:extLst>
            </c:dLbl>
            <c:dLbl>
              <c:idx val="13"/>
              <c:layout>
                <c:manualLayout>
                  <c:x val="0"/>
                  <c:y val="-1.7050298380221655E-2"/>
                </c:manualLayout>
              </c:layout>
              <c:spPr/>
              <c:txPr>
                <a:bodyPr rot="-5400000" vert="horz"/>
                <a:lstStyle/>
                <a:p>
                  <a:pPr algn="ctr">
                    <a:defRPr sz="1000" b="1" i="0" u="none" strike="noStrike" baseline="0">
                      <a:solidFill>
                        <a:srgbClr val="000000"/>
                      </a:solidFill>
                      <a:latin typeface="Calibri"/>
                      <a:ea typeface="Calibri"/>
                      <a:cs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15-4CA3-ADCF-7DF67BD708F1}"/>
                </c:ext>
              </c:extLst>
            </c:dLbl>
            <c:dLbl>
              <c:idx val="14"/>
              <c:layout>
                <c:manualLayout>
                  <c:x val="-9.4306180800148095E-17"/>
                  <c:y val="-2.1312872975277106E-2"/>
                </c:manualLayout>
              </c:layout>
              <c:spPr/>
              <c:txPr>
                <a:bodyPr rot="-5400000" vert="horz"/>
                <a:lstStyle/>
                <a:p>
                  <a:pPr algn="ctr">
                    <a:defRPr sz="1000" b="1" i="0" u="none" strike="noStrike" baseline="0">
                      <a:solidFill>
                        <a:srgbClr val="000000"/>
                      </a:solidFill>
                      <a:latin typeface="Calibri"/>
                      <a:ea typeface="Calibri"/>
                      <a:cs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15-4CA3-ADCF-7DF67BD708F1}"/>
                </c:ext>
              </c:extLst>
            </c:dLbl>
            <c:dLbl>
              <c:idx val="15"/>
              <c:layout>
                <c:manualLayout>
                  <c:x val="-9.4306180800148095E-17"/>
                  <c:y val="-2.1312872975277068E-2"/>
                </c:manualLayout>
              </c:layout>
              <c:spPr/>
              <c:txPr>
                <a:bodyPr rot="-5400000" vert="horz"/>
                <a:lstStyle/>
                <a:p>
                  <a:pPr algn="ctr">
                    <a:defRPr sz="1000" b="1" i="0" u="none" strike="noStrike" baseline="0">
                      <a:solidFill>
                        <a:srgbClr val="000000"/>
                      </a:solidFill>
                      <a:latin typeface="Calibri"/>
                      <a:ea typeface="Calibri"/>
                      <a:cs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15-4CA3-ADCF-7DF67BD708F1}"/>
                </c:ext>
              </c:extLst>
            </c:dLbl>
            <c:dLbl>
              <c:idx val="16"/>
              <c:layout>
                <c:manualLayout>
                  <c:x val="0"/>
                  <c:y val="-2.1929824561403508E-2"/>
                </c:manualLayout>
              </c:layout>
              <c:spPr/>
              <c:txPr>
                <a:bodyPr rot="-5400000" vert="horz"/>
                <a:lstStyle/>
                <a:p>
                  <a:pPr algn="ctr">
                    <a:defRPr sz="1000" b="1" i="0" u="none" strike="noStrike" baseline="0">
                      <a:solidFill>
                        <a:srgbClr val="000000"/>
                      </a:solidFill>
                      <a:latin typeface="Calibri"/>
                      <a:ea typeface="Calibri"/>
                      <a:cs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15-4CA3-ADCF-7DF67BD708F1}"/>
                </c:ext>
              </c:extLst>
            </c:dLbl>
            <c:dLbl>
              <c:idx val="17"/>
              <c:layout>
                <c:manualLayout>
                  <c:x val="-2.1929824561403508E-3"/>
                  <c:y val="-2.1164021164021163E-2"/>
                </c:manualLayout>
              </c:layout>
              <c:spPr/>
              <c:txPr>
                <a:bodyPr rot="-5400000" vert="horz"/>
                <a:lstStyle/>
                <a:p>
                  <a:pPr algn="ctr">
                    <a:defRPr sz="1000" b="1" i="0" u="none" strike="noStrike" baseline="0">
                      <a:solidFill>
                        <a:srgbClr val="000000"/>
                      </a:solidFill>
                      <a:latin typeface="Calibri"/>
                      <a:ea typeface="Calibri"/>
                      <a:cs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15-4CA3-ADCF-7DF67BD708F1}"/>
                </c:ext>
              </c:extLst>
            </c:dLbl>
            <c:dLbl>
              <c:idx val="18"/>
              <c:layout>
                <c:manualLayout>
                  <c:x val="0"/>
                  <c:y val="-2.155503711394301E-2"/>
                </c:manualLayout>
              </c:layout>
              <c:spPr>
                <a:noFill/>
                <a:ln w="25400">
                  <a:noFill/>
                </a:ln>
              </c:spPr>
              <c:txPr>
                <a:bodyPr rot="-5400000" vert="horz"/>
                <a:lstStyle/>
                <a:p>
                  <a:pPr algn="ctr">
                    <a:defRPr sz="1000" b="1" i="0" u="none" strike="noStrike" baseline="0">
                      <a:solidFill>
                        <a:srgbClr val="000000"/>
                      </a:solidFill>
                      <a:latin typeface="Calibri"/>
                      <a:ea typeface="Calibri"/>
                      <a:cs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315-4CA3-ADCF-7DF67BD708F1}"/>
                </c:ext>
              </c:extLst>
            </c:dLbl>
            <c:dLbl>
              <c:idx val="19"/>
              <c:layout>
                <c:manualLayout>
                  <c:x val="0"/>
                  <c:y val="-2.1555042340261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315-4CA3-ADCF-7DF67BD708F1}"/>
                </c:ext>
              </c:extLst>
            </c:dLbl>
            <c:dLbl>
              <c:idx val="20"/>
              <c:layout>
                <c:manualLayout>
                  <c:x val="0"/>
                  <c:y val="-2.463433410315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315-4CA3-ADCF-7DF67BD708F1}"/>
                </c:ext>
              </c:extLst>
            </c:dLbl>
            <c:spPr>
              <a:noFill/>
              <a:ln w="25400">
                <a:noFill/>
              </a:ln>
            </c:spPr>
            <c:txPr>
              <a:bodyPr rot="-5400000" vert="horz" wrap="square" lIns="38100" tIns="19050" rIns="38100" bIns="19050" anchor="ctr">
                <a:spAutoFit/>
              </a:bodyPr>
              <a:lstStyle/>
              <a:p>
                <a:pPr algn="ctr">
                  <a:defRPr sz="1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Sheet1!$A$119:$A$139</c:f>
              <c:strCache>
                <c:ptCount val="21"/>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 </c:v>
                </c:pt>
                <c:pt idx="19">
                  <c:v>2019-20</c:v>
                </c:pt>
                <c:pt idx="20">
                  <c:v>2020-21 (est)</c:v>
                </c:pt>
              </c:strCache>
            </c:strRef>
          </c:cat>
          <c:val>
            <c:numRef>
              <c:f>Sheet1!$C$119:$C$139</c:f>
              <c:numCache>
                <c:formatCode>0</c:formatCode>
                <c:ptCount val="21"/>
                <c:pt idx="0">
                  <c:v>63.8</c:v>
                </c:pt>
                <c:pt idx="1">
                  <c:v>61.55</c:v>
                </c:pt>
                <c:pt idx="2">
                  <c:v>50.2</c:v>
                </c:pt>
                <c:pt idx="3">
                  <c:v>50.1</c:v>
                </c:pt>
                <c:pt idx="4">
                  <c:v>52.1</c:v>
                </c:pt>
                <c:pt idx="5">
                  <c:v>53.8</c:v>
                </c:pt>
                <c:pt idx="6">
                  <c:v>59.1</c:v>
                </c:pt>
                <c:pt idx="7">
                  <c:v>62.5</c:v>
                </c:pt>
                <c:pt idx="8">
                  <c:v>66.5</c:v>
                </c:pt>
                <c:pt idx="9">
                  <c:v>61.9</c:v>
                </c:pt>
                <c:pt idx="10">
                  <c:v>64.400000000000006</c:v>
                </c:pt>
                <c:pt idx="11">
                  <c:v>58</c:v>
                </c:pt>
                <c:pt idx="12">
                  <c:v>8</c:v>
                </c:pt>
                <c:pt idx="13">
                  <c:v>7</c:v>
                </c:pt>
                <c:pt idx="14">
                  <c:v>6</c:v>
                </c:pt>
                <c:pt idx="15">
                  <c:v>7</c:v>
                </c:pt>
                <c:pt idx="16">
                  <c:v>6</c:v>
                </c:pt>
                <c:pt idx="17">
                  <c:v>6</c:v>
                </c:pt>
                <c:pt idx="18">
                  <c:v>7</c:v>
                </c:pt>
                <c:pt idx="19">
                  <c:v>7</c:v>
                </c:pt>
                <c:pt idx="20">
                  <c:v>8</c:v>
                </c:pt>
              </c:numCache>
            </c:numRef>
          </c:val>
          <c:extLst>
            <c:ext xmlns:c16="http://schemas.microsoft.com/office/drawing/2014/chart" uri="{C3380CC4-5D6E-409C-BE32-E72D297353CC}">
              <c16:uniqueId val="{0000000B-6315-4CA3-ADCF-7DF67BD708F1}"/>
            </c:ext>
          </c:extLst>
        </c:ser>
        <c:dLbls>
          <c:showLegendKey val="0"/>
          <c:showVal val="0"/>
          <c:showCatName val="0"/>
          <c:showSerName val="0"/>
          <c:showPercent val="0"/>
          <c:showBubbleSize val="0"/>
        </c:dLbls>
        <c:gapWidth val="150"/>
        <c:overlap val="100"/>
        <c:axId val="265084975"/>
        <c:axId val="1"/>
      </c:barChart>
      <c:catAx>
        <c:axId val="265084975"/>
        <c:scaling>
          <c:orientation val="minMax"/>
        </c:scaling>
        <c:delete val="0"/>
        <c:axPos val="b"/>
        <c:numFmt formatCode="General" sourceLinked="1"/>
        <c:majorTickMark val="out"/>
        <c:minorTickMark val="none"/>
        <c:tickLblPos val="nextTo"/>
        <c:txPr>
          <a:bodyPr rot="-3000000" vert="horz"/>
          <a:lstStyle/>
          <a:p>
            <a:pPr>
              <a:defRPr sz="14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numFmt formatCode="0"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265084975"/>
        <c:crosses val="autoZero"/>
        <c:crossBetween val="between"/>
      </c:valAx>
      <c:spPr>
        <a:ln>
          <a:prstDash val="solid"/>
        </a:ln>
      </c:spPr>
    </c:plotArea>
    <c:legend>
      <c:legendPos val="r"/>
      <c:layout>
        <c:manualLayout>
          <c:xMode val="edge"/>
          <c:yMode val="edge"/>
          <c:x val="0.87256001202974631"/>
          <c:y val="0.42105338449322011"/>
          <c:w val="9.2898622047244084E-2"/>
          <c:h val="0.34573172579755468"/>
        </c:manualLayout>
      </c:layout>
      <c:overlay val="0"/>
      <c:txPr>
        <a:bodyPr/>
        <a:lstStyle/>
        <a:p>
          <a:pPr>
            <a:defRPr sz="14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A39F96-0A2B-4343-92C2-750F57B6ADBC}" type="datetimeFigureOut">
              <a:rPr lang="en-US" smtClean="0"/>
              <a:t>10/29/2020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315F2C-E794-4ABE-AB50-021610F0B95A}" type="slidenum">
              <a:rPr lang="en-US" smtClean="0"/>
              <a:t>‹#›</a:t>
            </a:fld>
            <a:endParaRPr lang="en-US"/>
          </a:p>
        </p:txBody>
      </p:sp>
    </p:spTree>
    <p:extLst>
      <p:ext uri="{BB962C8B-B14F-4D97-AF65-F5344CB8AC3E}">
        <p14:creationId xmlns:p14="http://schemas.microsoft.com/office/powerpoint/2010/main" val="2598694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21BA8-7C2E-4C5A-86A3-0BB0573491B6}" type="datetimeFigureOut">
              <a:rPr lang="en-US" smtClean="0"/>
              <a:t>10/29/2020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304AE-71BD-493E-ABBC-39B6B3EE3E55}" type="slidenum">
              <a:rPr lang="en-US" smtClean="0"/>
              <a:t>‹#›</a:t>
            </a:fld>
            <a:endParaRPr lang="en-US"/>
          </a:p>
        </p:txBody>
      </p:sp>
    </p:spTree>
    <p:extLst>
      <p:ext uri="{BB962C8B-B14F-4D97-AF65-F5344CB8AC3E}">
        <p14:creationId xmlns:p14="http://schemas.microsoft.com/office/powerpoint/2010/main" val="177957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0350" y="1179513"/>
            <a:ext cx="4241800" cy="3181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6990">
              <a:defRPr/>
            </a:pPr>
            <a:fld id="{5A97F250-A6F7-4AF0-B477-072B8F1B5F95}" type="slidenum">
              <a:rPr lang="en-US">
                <a:solidFill>
                  <a:srgbClr val="000000"/>
                </a:solidFill>
              </a:rPr>
              <a:pPr defTabSz="946990">
                <a:defRPr/>
              </a:pPr>
              <a:t>6</a:t>
            </a:fld>
            <a:endParaRPr lang="en-US" dirty="0">
              <a:solidFill>
                <a:srgbClr val="000000"/>
              </a:solidFill>
            </a:endParaRPr>
          </a:p>
        </p:txBody>
      </p:sp>
    </p:spTree>
    <p:extLst>
      <p:ext uri="{BB962C8B-B14F-4D97-AF65-F5344CB8AC3E}">
        <p14:creationId xmlns:p14="http://schemas.microsoft.com/office/powerpoint/2010/main" val="2278303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972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8229600" cy="1179319"/>
          </a:xfrm>
          <a:prstGeom prst="rect">
            <a:avLst/>
          </a:prstGeom>
        </p:spPr>
        <p:txBody>
          <a:bodyPr anchor="ctr"/>
          <a:lstStyle>
            <a:lvl1pPr>
              <a:defRPr sz="3200" b="0" i="0">
                <a:solidFill>
                  <a:schemeClr val="bg1"/>
                </a:solidFill>
                <a:latin typeface="Trebuchet MS Regular" charset="0"/>
                <a:cs typeface="Trebuchet MS Regular" charset="0"/>
              </a:defRPr>
            </a:lvl1pPr>
          </a:lstStyle>
          <a:p>
            <a:r>
              <a:rPr lang="en-US" dirty="0"/>
              <a:t>Click to edit Master title style</a:t>
            </a:r>
          </a:p>
        </p:txBody>
      </p:sp>
      <p:sp>
        <p:nvSpPr>
          <p:cNvPr id="3" name="Content Placeholder 2"/>
          <p:cNvSpPr>
            <a:spLocks noGrp="1"/>
          </p:cNvSpPr>
          <p:nvPr>
            <p:ph idx="1"/>
          </p:nvPr>
        </p:nvSpPr>
        <p:spPr>
          <a:xfrm>
            <a:off x="497793" y="1363055"/>
            <a:ext cx="8229600" cy="4525962"/>
          </a:xfrm>
          <a:prstGeom prst="rect">
            <a:avLst/>
          </a:prstGeom>
        </p:spPr>
        <p:txBody>
          <a:bodyPr/>
          <a:lstStyle>
            <a:lvl1pPr>
              <a:defRPr sz="2800" b="0" i="0">
                <a:latin typeface="Trebuchet MS Regular" charset="0"/>
                <a:cs typeface="Trebuchet MS Regular" charset="0"/>
              </a:defRPr>
            </a:lvl1pPr>
            <a:lvl2pPr>
              <a:defRPr sz="2400" b="0" i="0">
                <a:latin typeface="Trebuchet MS Regular" charset="0"/>
                <a:cs typeface="Trebuchet MS Regular" charset="0"/>
              </a:defRPr>
            </a:lvl2pPr>
            <a:lvl3pPr>
              <a:defRPr sz="2000" b="0" i="0">
                <a:latin typeface="Trebuchet MS Regular" charset="0"/>
                <a:cs typeface="Trebuchet MS Regular" charset="0"/>
              </a:defRPr>
            </a:lvl3pPr>
            <a:lvl4pPr>
              <a:defRPr b="0" i="0">
                <a:latin typeface="Trebuchet MS Regular" charset="0"/>
                <a:cs typeface="Trebuchet MS Regular" charset="0"/>
              </a:defRPr>
            </a:lvl4pPr>
            <a:lvl5pPr>
              <a:defRPr b="0" i="0">
                <a:latin typeface="Trebuchet MS Regular" charset="0"/>
                <a:cs typeface="Trebuchet MS Regular"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057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75E48EAC-881A-41C2-90FC-CDCF73857D92}" type="datetimeFigureOut">
              <a:rPr lang="en-US" smtClean="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C00D7A-8CDD-4FF4-B8BB-600CF3ED53E4}" type="slidenum">
              <a:rPr lang="en-US" smtClean="0"/>
              <a:t>‹#›</a:t>
            </a:fld>
            <a:endParaRPr lang="en-US" dirty="0"/>
          </a:p>
        </p:txBody>
      </p:sp>
    </p:spTree>
    <p:extLst>
      <p:ext uri="{BB962C8B-B14F-4D97-AF65-F5344CB8AC3E}">
        <p14:creationId xmlns:p14="http://schemas.microsoft.com/office/powerpoint/2010/main" val="127222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575"/>
            <a:ext cx="914400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153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342900" rtl="0" eaLnBrk="1" fontAlgn="base" hangingPunct="1">
        <a:spcBef>
          <a:spcPct val="0"/>
        </a:spcBef>
        <a:spcAft>
          <a:spcPct val="0"/>
        </a:spcAft>
        <a:defRPr sz="1950" b="1" kern="1200">
          <a:solidFill>
            <a:schemeClr val="tx1"/>
          </a:solidFill>
          <a:latin typeface="Arial"/>
          <a:ea typeface="ＭＳ Ｐゴシック" pitchFamily="-112" charset="-128"/>
          <a:cs typeface="Arial"/>
        </a:defRPr>
      </a:lvl1pPr>
      <a:lvl2pPr algn="l" defTabSz="342900" rtl="0" eaLnBrk="1" fontAlgn="base" hangingPunct="1">
        <a:spcBef>
          <a:spcPct val="0"/>
        </a:spcBef>
        <a:spcAft>
          <a:spcPct val="0"/>
        </a:spcAft>
        <a:defRPr sz="1950" b="1">
          <a:solidFill>
            <a:schemeClr val="tx1"/>
          </a:solidFill>
          <a:latin typeface="Arial" charset="0"/>
          <a:ea typeface="ＭＳ Ｐゴシック" pitchFamily="-112" charset="-128"/>
          <a:cs typeface="Arial" charset="0"/>
        </a:defRPr>
      </a:lvl2pPr>
      <a:lvl3pPr algn="l" defTabSz="342900" rtl="0" eaLnBrk="1" fontAlgn="base" hangingPunct="1">
        <a:spcBef>
          <a:spcPct val="0"/>
        </a:spcBef>
        <a:spcAft>
          <a:spcPct val="0"/>
        </a:spcAft>
        <a:defRPr sz="1950" b="1">
          <a:solidFill>
            <a:schemeClr val="tx1"/>
          </a:solidFill>
          <a:latin typeface="Arial" charset="0"/>
          <a:ea typeface="ＭＳ Ｐゴシック" pitchFamily="-112" charset="-128"/>
          <a:cs typeface="Arial" charset="0"/>
        </a:defRPr>
      </a:lvl3pPr>
      <a:lvl4pPr algn="l" defTabSz="342900" rtl="0" eaLnBrk="1" fontAlgn="base" hangingPunct="1">
        <a:spcBef>
          <a:spcPct val="0"/>
        </a:spcBef>
        <a:spcAft>
          <a:spcPct val="0"/>
        </a:spcAft>
        <a:defRPr sz="1950" b="1">
          <a:solidFill>
            <a:schemeClr val="tx1"/>
          </a:solidFill>
          <a:latin typeface="Arial" charset="0"/>
          <a:ea typeface="ＭＳ Ｐゴシック" pitchFamily="-112" charset="-128"/>
          <a:cs typeface="Arial" charset="0"/>
        </a:defRPr>
      </a:lvl4pPr>
      <a:lvl5pPr algn="l" defTabSz="342900" rtl="0" eaLnBrk="1" fontAlgn="base" hangingPunct="1">
        <a:spcBef>
          <a:spcPct val="0"/>
        </a:spcBef>
        <a:spcAft>
          <a:spcPct val="0"/>
        </a:spcAft>
        <a:defRPr sz="1950" b="1">
          <a:solidFill>
            <a:schemeClr val="tx1"/>
          </a:solidFill>
          <a:latin typeface="Arial" charset="0"/>
          <a:ea typeface="ＭＳ Ｐゴシック" pitchFamily="-112" charset="-128"/>
          <a:cs typeface="Arial" charset="0"/>
        </a:defRPr>
      </a:lvl5pPr>
      <a:lvl6pPr marL="342900" algn="l" defTabSz="342900" rtl="0" eaLnBrk="1" fontAlgn="base" hangingPunct="1">
        <a:spcBef>
          <a:spcPct val="0"/>
        </a:spcBef>
        <a:spcAft>
          <a:spcPct val="0"/>
        </a:spcAft>
        <a:defRPr sz="1950" b="1">
          <a:solidFill>
            <a:schemeClr val="tx1"/>
          </a:solidFill>
          <a:latin typeface="Arial" charset="0"/>
          <a:ea typeface="ＭＳ Ｐゴシック" charset="0"/>
        </a:defRPr>
      </a:lvl6pPr>
      <a:lvl7pPr marL="685800" algn="l" defTabSz="342900" rtl="0" eaLnBrk="1" fontAlgn="base" hangingPunct="1">
        <a:spcBef>
          <a:spcPct val="0"/>
        </a:spcBef>
        <a:spcAft>
          <a:spcPct val="0"/>
        </a:spcAft>
        <a:defRPr sz="1950" b="1">
          <a:solidFill>
            <a:schemeClr val="tx1"/>
          </a:solidFill>
          <a:latin typeface="Arial" charset="0"/>
          <a:ea typeface="ＭＳ Ｐゴシック" charset="0"/>
        </a:defRPr>
      </a:lvl7pPr>
      <a:lvl8pPr marL="1028700" algn="l" defTabSz="342900" rtl="0" eaLnBrk="1" fontAlgn="base" hangingPunct="1">
        <a:spcBef>
          <a:spcPct val="0"/>
        </a:spcBef>
        <a:spcAft>
          <a:spcPct val="0"/>
        </a:spcAft>
        <a:defRPr sz="1950" b="1">
          <a:solidFill>
            <a:schemeClr val="tx1"/>
          </a:solidFill>
          <a:latin typeface="Arial" charset="0"/>
          <a:ea typeface="ＭＳ Ｐゴシック" charset="0"/>
        </a:defRPr>
      </a:lvl8pPr>
      <a:lvl9pPr marL="1371600" algn="l" defTabSz="342900" rtl="0" eaLnBrk="1" fontAlgn="base" hangingPunct="1">
        <a:spcBef>
          <a:spcPct val="0"/>
        </a:spcBef>
        <a:spcAft>
          <a:spcPct val="0"/>
        </a:spcAft>
        <a:defRPr sz="1950" b="1">
          <a:solidFill>
            <a:schemeClr val="tx1"/>
          </a:solidFill>
          <a:latin typeface="Arial" charset="0"/>
          <a:ea typeface="ＭＳ Ｐゴシック" charset="0"/>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1650" kern="1200">
          <a:solidFill>
            <a:schemeClr val="tx1"/>
          </a:solidFill>
          <a:latin typeface="Arial"/>
          <a:ea typeface="ＭＳ Ｐゴシック" pitchFamily="-112" charset="-128"/>
          <a:cs typeface="Arial"/>
        </a:defRPr>
      </a:lvl1pPr>
      <a:lvl2pPr marL="557213" indent="-214313" algn="l" defTabSz="342900" rtl="0" eaLnBrk="1" fontAlgn="base" hangingPunct="1">
        <a:spcBef>
          <a:spcPct val="20000"/>
        </a:spcBef>
        <a:spcAft>
          <a:spcPct val="0"/>
        </a:spcAft>
        <a:buFont typeface="Arial" panose="020B0604020202020204" pitchFamily="34" charset="0"/>
        <a:buChar char="–"/>
        <a:defRPr sz="1650" kern="1200">
          <a:solidFill>
            <a:schemeClr val="tx1"/>
          </a:solidFill>
          <a:latin typeface="Arial"/>
          <a:ea typeface="ＭＳ Ｐゴシック" pitchFamily="-112" charset="-128"/>
          <a:cs typeface="Arial"/>
        </a:defRPr>
      </a:lvl2pPr>
      <a:lvl3pPr marL="857250" indent="-171450" algn="l" defTabSz="342900" rtl="0" eaLnBrk="1" fontAlgn="base" hangingPunct="1">
        <a:spcBef>
          <a:spcPct val="20000"/>
        </a:spcBef>
        <a:spcAft>
          <a:spcPct val="0"/>
        </a:spcAft>
        <a:buFont typeface="Arial" panose="020B0604020202020204" pitchFamily="34" charset="0"/>
        <a:buChar char="•"/>
        <a:defRPr sz="1650" kern="1200">
          <a:solidFill>
            <a:schemeClr val="tx1"/>
          </a:solidFill>
          <a:latin typeface="Arial"/>
          <a:ea typeface="ＭＳ Ｐゴシック" pitchFamily="-112" charset="-128"/>
          <a:cs typeface="Arial"/>
        </a:defRPr>
      </a:lvl3pPr>
      <a:lvl4pPr marL="1200150" indent="-171450" algn="l" defTabSz="342900" rtl="0" eaLnBrk="1" fontAlgn="base" hangingPunct="1">
        <a:spcBef>
          <a:spcPct val="20000"/>
        </a:spcBef>
        <a:spcAft>
          <a:spcPct val="0"/>
        </a:spcAft>
        <a:buFont typeface="Arial" panose="020B0604020202020204" pitchFamily="34" charset="0"/>
        <a:buChar char="–"/>
        <a:defRPr sz="1650" kern="1200">
          <a:solidFill>
            <a:schemeClr val="tx1"/>
          </a:solidFill>
          <a:latin typeface="Arial"/>
          <a:ea typeface="ＭＳ Ｐゴシック" pitchFamily="-112" charset="-128"/>
          <a:cs typeface="Arial"/>
        </a:defRPr>
      </a:lvl4pPr>
      <a:lvl5pPr marL="1543050" indent="-171450" algn="l" defTabSz="342900" rtl="0" eaLnBrk="1" fontAlgn="base" hangingPunct="1">
        <a:spcBef>
          <a:spcPct val="20000"/>
        </a:spcBef>
        <a:spcAft>
          <a:spcPct val="0"/>
        </a:spcAft>
        <a:buFont typeface="Arial" panose="020B0604020202020204" pitchFamily="34" charset="0"/>
        <a:buChar char="»"/>
        <a:defRPr sz="1650" kern="1200">
          <a:solidFill>
            <a:schemeClr val="tx1"/>
          </a:solidFill>
          <a:latin typeface="Arial"/>
          <a:ea typeface="ＭＳ Ｐゴシック" pitchFamily="-112" charset="-128"/>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studentaid.gov/data-center/student/application-volume/fafsa-school-state"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www.myfuturenc.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Ym2sjxbrbxY"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04253"/>
            <a:ext cx="6858000" cy="2387600"/>
          </a:xfrm>
        </p:spPr>
        <p:txBody>
          <a:bodyPr>
            <a:normAutofit/>
          </a:bodyPr>
          <a:lstStyle/>
          <a:p>
            <a:r>
              <a:rPr lang="en-US" sz="3450" dirty="0">
                <a:latin typeface="Trebuchet MS" panose="020B0603020202020204" pitchFamily="34" charset="0"/>
              </a:rPr>
              <a:t>State Update</a:t>
            </a:r>
            <a:br>
              <a:rPr lang="en-US" sz="3450" dirty="0">
                <a:latin typeface="Trebuchet MS" panose="020B0603020202020204" pitchFamily="34" charset="0"/>
              </a:rPr>
            </a:br>
            <a:r>
              <a:rPr lang="en-US" sz="3450" dirty="0">
                <a:latin typeface="Trebuchet MS" panose="020B0603020202020204" pitchFamily="34" charset="0"/>
              </a:rPr>
              <a:t>North Carolina State Education Assistance Authority</a:t>
            </a:r>
          </a:p>
        </p:txBody>
      </p:sp>
      <p:sp>
        <p:nvSpPr>
          <p:cNvPr id="3" name="Subtitle 2"/>
          <p:cNvSpPr>
            <a:spLocks noGrp="1"/>
          </p:cNvSpPr>
          <p:nvPr>
            <p:ph type="subTitle" idx="1"/>
          </p:nvPr>
        </p:nvSpPr>
        <p:spPr>
          <a:xfrm>
            <a:off x="1143000" y="4340947"/>
            <a:ext cx="6858000" cy="1655762"/>
          </a:xfrm>
        </p:spPr>
        <p:txBody>
          <a:bodyPr>
            <a:normAutofit/>
          </a:bodyPr>
          <a:lstStyle/>
          <a:p>
            <a:r>
              <a:rPr lang="en-US" sz="2250" dirty="0">
                <a:latin typeface="Trebuchet MS" panose="020B0603020202020204" pitchFamily="34" charset="0"/>
              </a:rPr>
              <a:t>October 29, 2020</a:t>
            </a:r>
          </a:p>
          <a:p>
            <a:r>
              <a:rPr lang="en-US" sz="2250" dirty="0">
                <a:latin typeface="Trebuchet MS" panose="020B0603020202020204" pitchFamily="34" charset="0"/>
              </a:rPr>
              <a:t>Elizabeth McDuffie</a:t>
            </a:r>
          </a:p>
        </p:txBody>
      </p:sp>
    </p:spTree>
    <p:extLst>
      <p:ext uri="{BB962C8B-B14F-4D97-AF65-F5344CB8AC3E}">
        <p14:creationId xmlns:p14="http://schemas.microsoft.com/office/powerpoint/2010/main" val="2507457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61" y="-9939"/>
            <a:ext cx="8229600" cy="1179319"/>
          </a:xfrm>
        </p:spPr>
        <p:txBody>
          <a:bodyPr/>
          <a:lstStyle/>
          <a:p>
            <a:r>
              <a:rPr lang="en-US" dirty="0"/>
              <a:t>Number of NC FAFSAs </a:t>
            </a:r>
          </a:p>
        </p:txBody>
      </p:sp>
      <p:sp>
        <p:nvSpPr>
          <p:cNvPr id="4" name="Slide Number Placeholder 3"/>
          <p:cNvSpPr>
            <a:spLocks noGrp="1"/>
          </p:cNvSpPr>
          <p:nvPr>
            <p:ph type="sldNum" sz="quarter" idx="4294967295"/>
          </p:nvPr>
        </p:nvSpPr>
        <p:spPr/>
        <p:txBody>
          <a:bodyPr/>
          <a:lstStyle/>
          <a:p>
            <a:pPr>
              <a:defRPr/>
            </a:pP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89219897"/>
              </p:ext>
            </p:extLst>
          </p:nvPr>
        </p:nvGraphicFramePr>
        <p:xfrm>
          <a:off x="90542" y="1169380"/>
          <a:ext cx="8534400" cy="49831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33B9DE54-904A-4FB6-B7BE-5D4552351234}"/>
              </a:ext>
            </a:extLst>
          </p:cNvPr>
          <p:cNvSpPr txBox="1"/>
          <p:nvPr/>
        </p:nvSpPr>
        <p:spPr>
          <a:xfrm>
            <a:off x="4080436" y="6572449"/>
            <a:ext cx="4695716" cy="400110"/>
          </a:xfrm>
          <a:prstGeom prst="rect">
            <a:avLst/>
          </a:prstGeom>
          <a:noFill/>
        </p:spPr>
        <p:txBody>
          <a:bodyPr wrap="square" rtlCol="0">
            <a:spAutoFit/>
          </a:bodyPr>
          <a:lstStyle/>
          <a:p>
            <a:r>
              <a:rPr lang="en-US" sz="1000" dirty="0"/>
              <a:t>Ref: </a:t>
            </a:r>
            <a:r>
              <a:rPr lang="en-US" sz="1000" dirty="0">
                <a:hlinkClick r:id="rId3"/>
              </a:rPr>
              <a:t>https://studentaid.gov/data-center/student/application-volume/fafsa-school-state</a:t>
            </a:r>
            <a:endParaRPr lang="en-US" sz="1000" dirty="0"/>
          </a:p>
          <a:p>
            <a:endParaRPr lang="en-US" sz="1000" dirty="0"/>
          </a:p>
        </p:txBody>
      </p:sp>
    </p:spTree>
    <p:extLst>
      <p:ext uri="{BB962C8B-B14F-4D97-AF65-F5344CB8AC3E}">
        <p14:creationId xmlns:p14="http://schemas.microsoft.com/office/powerpoint/2010/main" val="1073656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4D0C-7F14-4ED3-B1A2-4A348DEA1319}"/>
              </a:ext>
            </a:extLst>
          </p:cNvPr>
          <p:cNvSpPr>
            <a:spLocks noGrp="1"/>
          </p:cNvSpPr>
          <p:nvPr>
            <p:ph type="title"/>
          </p:nvPr>
        </p:nvSpPr>
        <p:spPr>
          <a:xfrm>
            <a:off x="685800" y="365760"/>
            <a:ext cx="8229600" cy="813560"/>
          </a:xfrm>
        </p:spPr>
        <p:txBody>
          <a:bodyPr/>
          <a:lstStyle/>
          <a:p>
            <a:r>
              <a:rPr lang="en-US" dirty="0"/>
              <a:t>FAFSA Volume</a:t>
            </a:r>
            <a:r>
              <a:rPr lang="en-US" dirty="0">
                <a:latin typeface="Calibri" panose="020F0502020204030204" pitchFamily="34" charset="0"/>
                <a:cs typeface="Calibri" panose="020F0502020204030204" pitchFamily="34" charset="0"/>
              </a:rPr>
              <a:t>—</a:t>
            </a:r>
            <a:r>
              <a:rPr lang="en-US" dirty="0"/>
              <a:t>October 15</a:t>
            </a:r>
            <a:br>
              <a:rPr lang="en-US" dirty="0">
                <a:solidFill>
                  <a:schemeClr val="tx1"/>
                </a:solidFill>
              </a:rPr>
            </a:br>
            <a:endParaRPr lang="en-US" dirty="0"/>
          </a:p>
        </p:txBody>
      </p:sp>
      <p:graphicFrame>
        <p:nvGraphicFramePr>
          <p:cNvPr id="4" name="Content Placeholder 3">
            <a:extLst>
              <a:ext uri="{FF2B5EF4-FFF2-40B4-BE49-F238E27FC236}">
                <a16:creationId xmlns:a16="http://schemas.microsoft.com/office/drawing/2014/main" id="{001F79CB-F5B3-4924-862B-0BA8F4460B8B}"/>
              </a:ext>
            </a:extLst>
          </p:cNvPr>
          <p:cNvGraphicFramePr>
            <a:graphicFrameLocks noGrp="1"/>
          </p:cNvGraphicFramePr>
          <p:nvPr>
            <p:ph idx="1"/>
            <p:extLst>
              <p:ext uri="{D42A27DB-BD31-4B8C-83A1-F6EECF244321}">
                <p14:modId xmlns:p14="http://schemas.microsoft.com/office/powerpoint/2010/main" val="2225379754"/>
              </p:ext>
            </p:extLst>
          </p:nvPr>
        </p:nvGraphicFramePr>
        <p:xfrm>
          <a:off x="357798" y="1420837"/>
          <a:ext cx="8229600" cy="45109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629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B306-5FCB-4C34-B2AF-72B013C9BCBF}"/>
              </a:ext>
            </a:extLst>
          </p:cNvPr>
          <p:cNvSpPr>
            <a:spLocks noGrp="1"/>
          </p:cNvSpPr>
          <p:nvPr>
            <p:ph type="title"/>
          </p:nvPr>
        </p:nvSpPr>
        <p:spPr>
          <a:xfrm>
            <a:off x="228600" y="0"/>
            <a:ext cx="8229600" cy="1179319"/>
          </a:xfrm>
        </p:spPr>
        <p:txBody>
          <a:bodyPr/>
          <a:lstStyle/>
          <a:p>
            <a:r>
              <a:rPr lang="en-US" dirty="0"/>
              <a:t>State Grants 2000</a:t>
            </a:r>
            <a:r>
              <a:rPr lang="en-US" dirty="0">
                <a:latin typeface="Calibri" panose="020F0502020204030204" pitchFamily="34" charset="0"/>
                <a:cs typeface="Calibri" panose="020F0502020204030204" pitchFamily="34" charset="0"/>
              </a:rPr>
              <a:t>–</a:t>
            </a:r>
            <a:r>
              <a:rPr lang="en-US" dirty="0"/>
              <a:t>01</a:t>
            </a:r>
            <a:r>
              <a:rPr lang="en-US"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through </a:t>
            </a:r>
            <a:r>
              <a:rPr lang="en-US" dirty="0"/>
              <a:t>2020</a:t>
            </a:r>
            <a:r>
              <a:rPr lang="en-US" dirty="0">
                <a:latin typeface="Calibri" panose="020F0502020204030204" pitchFamily="34" charset="0"/>
                <a:cs typeface="Calibri" panose="020F0502020204030204" pitchFamily="34" charset="0"/>
              </a:rPr>
              <a:t>–</a:t>
            </a:r>
            <a:r>
              <a:rPr lang="en-US" dirty="0"/>
              <a:t>21</a:t>
            </a:r>
          </a:p>
        </p:txBody>
      </p:sp>
      <p:graphicFrame>
        <p:nvGraphicFramePr>
          <p:cNvPr id="8" name="Content Placeholder 7">
            <a:extLst>
              <a:ext uri="{FF2B5EF4-FFF2-40B4-BE49-F238E27FC236}">
                <a16:creationId xmlns:a16="http://schemas.microsoft.com/office/drawing/2014/main" id="{0FAB76BB-29C5-4BDF-B290-954C853A840C}"/>
              </a:ext>
            </a:extLst>
          </p:cNvPr>
          <p:cNvGraphicFramePr>
            <a:graphicFrameLocks noGrp="1"/>
          </p:cNvGraphicFramePr>
          <p:nvPr>
            <p:ph idx="1"/>
            <p:extLst>
              <p:ext uri="{D42A27DB-BD31-4B8C-83A1-F6EECF244321}">
                <p14:modId xmlns:p14="http://schemas.microsoft.com/office/powerpoint/2010/main" val="392092855"/>
              </p:ext>
            </p:extLst>
          </p:nvPr>
        </p:nvGraphicFramePr>
        <p:xfrm>
          <a:off x="228600" y="1065984"/>
          <a:ext cx="8686800" cy="49260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6986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Grant Status for 2019-20		</a:t>
            </a:r>
          </a:p>
        </p:txBody>
      </p:sp>
      <p:sp>
        <p:nvSpPr>
          <p:cNvPr id="3" name="Content Placeholder 2"/>
          <p:cNvSpPr>
            <a:spLocks noGrp="1"/>
          </p:cNvSpPr>
          <p:nvPr>
            <p:ph idx="1"/>
          </p:nvPr>
        </p:nvSpPr>
        <p:spPr>
          <a:xfrm>
            <a:off x="497793" y="1526828"/>
            <a:ext cx="8229600" cy="3968808"/>
          </a:xfrm>
        </p:spPr>
        <p:txBody>
          <a:bodyPr/>
          <a:lstStyle/>
          <a:p>
            <a:pPr>
              <a:spcAft>
                <a:spcPts val="1200"/>
              </a:spcAft>
            </a:pPr>
            <a:r>
              <a:rPr lang="en-US" dirty="0"/>
              <a:t>The following programs continue to fund new applicants as FAFSAs are submitted: </a:t>
            </a:r>
          </a:p>
          <a:p>
            <a:pPr lvl="1"/>
            <a:r>
              <a:rPr lang="en-US" dirty="0"/>
              <a:t>NC Community College Grant</a:t>
            </a:r>
          </a:p>
          <a:p>
            <a:pPr lvl="1"/>
            <a:r>
              <a:rPr lang="en-US" dirty="0"/>
              <a:t>NC Education Lottery Scholarship</a:t>
            </a:r>
          </a:p>
          <a:p>
            <a:pPr lvl="1"/>
            <a:r>
              <a:rPr lang="en-US" dirty="0"/>
              <a:t>NC Need-based Scholarship</a:t>
            </a:r>
          </a:p>
          <a:p>
            <a:pPr lvl="1"/>
            <a:r>
              <a:rPr lang="en-US" dirty="0"/>
              <a:t>UNC Need-based Grants</a:t>
            </a:r>
          </a:p>
          <a:p>
            <a:pPr marL="342900" lvl="1" indent="0">
              <a:buNone/>
            </a:pPr>
            <a:endParaRPr lang="en-US" dirty="0"/>
          </a:p>
          <a:p>
            <a:r>
              <a:rPr lang="en-US" dirty="0"/>
              <a:t>Certification goal for fall awards – December 4</a:t>
            </a:r>
          </a:p>
          <a:p>
            <a:endParaRPr lang="en-US" dirty="0"/>
          </a:p>
        </p:txBody>
      </p:sp>
    </p:spTree>
    <p:extLst>
      <p:ext uri="{BB962C8B-B14F-4D97-AF65-F5344CB8AC3E}">
        <p14:creationId xmlns:p14="http://schemas.microsoft.com/office/powerpoint/2010/main" val="569708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 Assist Loans</a:t>
            </a:r>
          </a:p>
        </p:txBody>
      </p:sp>
      <p:sp>
        <p:nvSpPr>
          <p:cNvPr id="3" name="Content Placeholder 2"/>
          <p:cNvSpPr>
            <a:spLocks noGrp="1"/>
          </p:cNvSpPr>
          <p:nvPr>
            <p:ph idx="1"/>
          </p:nvPr>
        </p:nvSpPr>
        <p:spPr>
          <a:xfrm>
            <a:off x="457200" y="1871744"/>
            <a:ext cx="8229600" cy="3623589"/>
          </a:xfrm>
        </p:spPr>
        <p:txBody>
          <a:bodyPr/>
          <a:lstStyle/>
          <a:p>
            <a:r>
              <a:rPr lang="en-US" sz="2400" dirty="0"/>
              <a:t>SEAA Board of Directors authorized increased funding for the program in 2020</a:t>
            </a:r>
          </a:p>
          <a:p>
            <a:pPr lvl="1"/>
            <a:r>
              <a:rPr lang="en-US" sz="2000" dirty="0"/>
              <a:t>Lowered fixed interest rates to:</a:t>
            </a:r>
          </a:p>
          <a:p>
            <a:pPr lvl="2"/>
            <a:r>
              <a:rPr lang="en-US" dirty="0"/>
              <a:t>5.25% for parents</a:t>
            </a:r>
          </a:p>
          <a:p>
            <a:pPr lvl="2"/>
            <a:r>
              <a:rPr lang="en-US" dirty="0"/>
              <a:t>5.5% for students </a:t>
            </a:r>
          </a:p>
          <a:p>
            <a:pPr lvl="3"/>
            <a:r>
              <a:rPr lang="en-US" sz="1600" dirty="0"/>
              <a:t>Additional .25% reduction for auto draft</a:t>
            </a:r>
          </a:p>
          <a:p>
            <a:pPr lvl="1"/>
            <a:r>
              <a:rPr lang="en-US" sz="2000" dirty="0"/>
              <a:t>Minimum credit score of 700</a:t>
            </a:r>
          </a:p>
          <a:p>
            <a:pPr lvl="1">
              <a:spcAft>
                <a:spcPts val="1200"/>
              </a:spcAft>
            </a:pPr>
            <a:r>
              <a:rPr lang="en-US" sz="2000" dirty="0"/>
              <a:t>Annual maximum available up to COA</a:t>
            </a:r>
          </a:p>
          <a:p>
            <a:pPr>
              <a:spcAft>
                <a:spcPts val="0"/>
              </a:spcAft>
            </a:pPr>
            <a:r>
              <a:rPr lang="en-US" sz="2400" dirty="0"/>
              <a:t>The loan program continues to grow!</a:t>
            </a:r>
          </a:p>
        </p:txBody>
      </p:sp>
      <p:sp>
        <p:nvSpPr>
          <p:cNvPr id="4" name="TextBox 3">
            <a:extLst>
              <a:ext uri="{FF2B5EF4-FFF2-40B4-BE49-F238E27FC236}">
                <a16:creationId xmlns:a16="http://schemas.microsoft.com/office/drawing/2014/main" id="{5E9EF149-87C9-4FD6-86CC-D32215C31AA5}"/>
              </a:ext>
            </a:extLst>
          </p:cNvPr>
          <p:cNvSpPr txBox="1"/>
          <p:nvPr/>
        </p:nvSpPr>
        <p:spPr>
          <a:xfrm>
            <a:off x="295564" y="1394691"/>
            <a:ext cx="7804727" cy="954107"/>
          </a:xfrm>
          <a:prstGeom prst="rect">
            <a:avLst/>
          </a:prstGeom>
          <a:noFill/>
        </p:spPr>
        <p:txBody>
          <a:bodyPr wrap="square" rtlCol="0">
            <a:spAutoFit/>
          </a:bodyPr>
          <a:lstStyle/>
          <a:p>
            <a:r>
              <a:rPr lang="en-US" sz="2800" b="1" dirty="0"/>
              <a:t>State Loan Program for Parents and Students</a:t>
            </a:r>
          </a:p>
          <a:p>
            <a:endParaRPr lang="en-US" sz="2800" b="1" dirty="0"/>
          </a:p>
        </p:txBody>
      </p:sp>
    </p:spTree>
    <p:extLst>
      <p:ext uri="{BB962C8B-B14F-4D97-AF65-F5344CB8AC3E}">
        <p14:creationId xmlns:p14="http://schemas.microsoft.com/office/powerpoint/2010/main" val="3535013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37B6B1-CC44-47E1-B542-9E5A3EF79D4F}"/>
              </a:ext>
            </a:extLst>
          </p:cNvPr>
          <p:cNvSpPr>
            <a:spLocks noGrp="1"/>
          </p:cNvSpPr>
          <p:nvPr>
            <p:ph type="ctrTitle"/>
          </p:nvPr>
        </p:nvSpPr>
        <p:spPr/>
        <p:txBody>
          <a:bodyPr/>
          <a:lstStyle/>
          <a:p>
            <a:r>
              <a:rPr lang="en-US" dirty="0"/>
              <a:t>Outreach and Training</a:t>
            </a:r>
          </a:p>
        </p:txBody>
      </p:sp>
      <p:sp>
        <p:nvSpPr>
          <p:cNvPr id="5" name="Subtitle 4">
            <a:extLst>
              <a:ext uri="{FF2B5EF4-FFF2-40B4-BE49-F238E27FC236}">
                <a16:creationId xmlns:a16="http://schemas.microsoft.com/office/drawing/2014/main" id="{2397FF8D-BC03-4665-900A-1580039DE15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84009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425E98-412C-4917-8C69-F5589F785F09}"/>
              </a:ext>
            </a:extLst>
          </p:cNvPr>
          <p:cNvSpPr>
            <a:spLocks noGrp="1"/>
          </p:cNvSpPr>
          <p:nvPr>
            <p:ph type="title"/>
          </p:nvPr>
        </p:nvSpPr>
        <p:spPr/>
        <p:txBody>
          <a:bodyPr/>
          <a:lstStyle/>
          <a:p>
            <a:r>
              <a:rPr lang="en-US" dirty="0"/>
              <a:t>College Access Initiatives</a:t>
            </a:r>
          </a:p>
        </p:txBody>
      </p:sp>
      <p:sp>
        <p:nvSpPr>
          <p:cNvPr id="5" name="Content Placeholder 4">
            <a:extLst>
              <a:ext uri="{FF2B5EF4-FFF2-40B4-BE49-F238E27FC236}">
                <a16:creationId xmlns:a16="http://schemas.microsoft.com/office/drawing/2014/main" id="{1082C09D-D764-40F2-8796-29FA4357CBCA}"/>
              </a:ext>
            </a:extLst>
          </p:cNvPr>
          <p:cNvSpPr>
            <a:spLocks noGrp="1"/>
          </p:cNvSpPr>
          <p:nvPr>
            <p:ph idx="1"/>
          </p:nvPr>
        </p:nvSpPr>
        <p:spPr>
          <a:xfrm>
            <a:off x="457200" y="1399709"/>
            <a:ext cx="8229600" cy="4525963"/>
          </a:xfrm>
        </p:spPr>
        <p:txBody>
          <a:bodyPr/>
          <a:lstStyle/>
          <a:p>
            <a:r>
              <a:rPr lang="en-US" dirty="0"/>
              <a:t>Focus on increasing number of high school seniors completing the FAFSA (Free Application for Federal Student Aid) continues</a:t>
            </a:r>
          </a:p>
          <a:p>
            <a:r>
              <a:rPr lang="en-US" dirty="0"/>
              <a:t>MyFutureNC    </a:t>
            </a:r>
            <a:r>
              <a:rPr lang="en-US" dirty="0">
                <a:hlinkClick r:id="rId2"/>
              </a:rPr>
              <a:t>www.myfuturenc.org</a:t>
            </a:r>
            <a:endParaRPr lang="en-US" dirty="0"/>
          </a:p>
          <a:p>
            <a:pPr lvl="1"/>
            <a:r>
              <a:rPr lang="en-US" dirty="0"/>
              <a:t>Enlisted support from school superintendents and DPI</a:t>
            </a:r>
          </a:p>
          <a:p>
            <a:pPr lvl="1"/>
            <a:r>
              <a:rPr lang="en-US" dirty="0"/>
              <a:t>Providing support to Countdown to College</a:t>
            </a:r>
          </a:p>
          <a:p>
            <a:pPr lvl="1"/>
            <a:r>
              <a:rPr lang="en-US" dirty="0"/>
              <a:t>Creating FAFSA tracker/dashboard to provide data on FAFSA completion by high school/district.</a:t>
            </a:r>
          </a:p>
          <a:p>
            <a:pPr lvl="1"/>
            <a:endParaRPr lang="en-US" dirty="0"/>
          </a:p>
          <a:p>
            <a:pPr lvl="1"/>
            <a:endParaRPr lang="en-US" dirty="0"/>
          </a:p>
        </p:txBody>
      </p:sp>
    </p:spTree>
    <p:extLst>
      <p:ext uri="{BB962C8B-B14F-4D97-AF65-F5344CB8AC3E}">
        <p14:creationId xmlns:p14="http://schemas.microsoft.com/office/powerpoint/2010/main" val="1971731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425E98-412C-4917-8C69-F5589F785F09}"/>
              </a:ext>
            </a:extLst>
          </p:cNvPr>
          <p:cNvSpPr>
            <a:spLocks noGrp="1"/>
          </p:cNvSpPr>
          <p:nvPr>
            <p:ph type="title"/>
          </p:nvPr>
        </p:nvSpPr>
        <p:spPr/>
        <p:txBody>
          <a:bodyPr/>
          <a:lstStyle/>
          <a:p>
            <a:r>
              <a:rPr lang="en-US" dirty="0"/>
              <a:t>College Access Initiatives</a:t>
            </a:r>
          </a:p>
        </p:txBody>
      </p:sp>
      <p:sp>
        <p:nvSpPr>
          <p:cNvPr id="5" name="Content Placeholder 4">
            <a:extLst>
              <a:ext uri="{FF2B5EF4-FFF2-40B4-BE49-F238E27FC236}">
                <a16:creationId xmlns:a16="http://schemas.microsoft.com/office/drawing/2014/main" id="{1082C09D-D764-40F2-8796-29FA4357CBCA}"/>
              </a:ext>
            </a:extLst>
          </p:cNvPr>
          <p:cNvSpPr>
            <a:spLocks noGrp="1"/>
          </p:cNvSpPr>
          <p:nvPr>
            <p:ph idx="1"/>
          </p:nvPr>
        </p:nvSpPr>
        <p:spPr>
          <a:xfrm>
            <a:off x="457200" y="1390472"/>
            <a:ext cx="8229600" cy="3652583"/>
          </a:xfrm>
        </p:spPr>
        <p:txBody>
          <a:bodyPr/>
          <a:lstStyle/>
          <a:p>
            <a:pPr lvl="0"/>
            <a:r>
              <a:rPr lang="en-US" sz="2400" dirty="0"/>
              <a:t>Held FAFSA completion events throughout the year with assistance from NCASFAA and the State Employees Credit Union.  </a:t>
            </a:r>
          </a:p>
          <a:p>
            <a:pPr lvl="0">
              <a:spcBef>
                <a:spcPts val="1800"/>
              </a:spcBef>
            </a:pPr>
            <a:r>
              <a:rPr lang="en-US" sz="2400" dirty="0"/>
              <a:t>Collaborated with </a:t>
            </a:r>
            <a:r>
              <a:rPr lang="en-US" sz="2400" dirty="0" err="1"/>
              <a:t>MyFutureNC</a:t>
            </a:r>
            <a:r>
              <a:rPr lang="en-US" sz="2400" dirty="0"/>
              <a:t>, which held a FAFSA Frenzy in June 2020.  SEAA coordinated financial aid expertise offered at 11 online FAFSA completion events in June, in addition to providing content support, via CFNC, for FAFSA Frenzy online resources.</a:t>
            </a:r>
          </a:p>
          <a:p>
            <a:pPr lvl="1"/>
            <a:endParaRPr lang="en-US" dirty="0"/>
          </a:p>
          <a:p>
            <a:pPr lvl="1"/>
            <a:endParaRPr lang="en-US" dirty="0"/>
          </a:p>
        </p:txBody>
      </p:sp>
    </p:spTree>
    <p:extLst>
      <p:ext uri="{BB962C8B-B14F-4D97-AF65-F5344CB8AC3E}">
        <p14:creationId xmlns:p14="http://schemas.microsoft.com/office/powerpoint/2010/main" val="1241086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425E98-412C-4917-8C69-F5589F785F09}"/>
              </a:ext>
            </a:extLst>
          </p:cNvPr>
          <p:cNvSpPr>
            <a:spLocks noGrp="1"/>
          </p:cNvSpPr>
          <p:nvPr>
            <p:ph type="title"/>
          </p:nvPr>
        </p:nvSpPr>
        <p:spPr/>
        <p:txBody>
          <a:bodyPr/>
          <a:lstStyle/>
          <a:p>
            <a:r>
              <a:rPr lang="en-US" dirty="0"/>
              <a:t>College Access Initiatives</a:t>
            </a:r>
          </a:p>
        </p:txBody>
      </p:sp>
      <p:sp>
        <p:nvSpPr>
          <p:cNvPr id="5" name="Content Placeholder 4">
            <a:extLst>
              <a:ext uri="{FF2B5EF4-FFF2-40B4-BE49-F238E27FC236}">
                <a16:creationId xmlns:a16="http://schemas.microsoft.com/office/drawing/2014/main" id="{1082C09D-D764-40F2-8796-29FA4357CBCA}"/>
              </a:ext>
            </a:extLst>
          </p:cNvPr>
          <p:cNvSpPr>
            <a:spLocks noGrp="1"/>
          </p:cNvSpPr>
          <p:nvPr>
            <p:ph idx="1"/>
          </p:nvPr>
        </p:nvSpPr>
        <p:spPr>
          <a:xfrm>
            <a:off x="457200" y="1390472"/>
            <a:ext cx="8229600" cy="4525963"/>
          </a:xfrm>
        </p:spPr>
        <p:txBody>
          <a:bodyPr/>
          <a:lstStyle/>
          <a:p>
            <a:pPr lvl="0"/>
            <a:r>
              <a:rPr lang="en-US" sz="2400" dirty="0"/>
              <a:t>Finish the FAFSA Program tracks the FAFSA completion status for all high school seniors in participating NC public high schools.  </a:t>
            </a:r>
          </a:p>
          <a:p>
            <a:pPr lvl="1"/>
            <a:r>
              <a:rPr lang="en-US" sz="2000" dirty="0"/>
              <a:t>School counselors use the database to identify students who may need assistance completing the FAFSA.  </a:t>
            </a:r>
          </a:p>
          <a:p>
            <a:pPr lvl="1"/>
            <a:r>
              <a:rPr lang="en-US" sz="2000" dirty="0"/>
              <a:t>In the 2019-20 academic year, participation increased to include </a:t>
            </a:r>
            <a:r>
              <a:rPr lang="en-US" sz="2500" u="sng" dirty="0">
                <a:solidFill>
                  <a:srgbClr val="FF0000"/>
                </a:solidFill>
              </a:rPr>
              <a:t>99%</a:t>
            </a:r>
            <a:r>
              <a:rPr lang="en-US" sz="2000" dirty="0"/>
              <a:t> of all North Carolina public high schools.</a:t>
            </a:r>
          </a:p>
          <a:p>
            <a:r>
              <a:rPr lang="en-US" sz="2400" dirty="0"/>
              <a:t>High school seniors in North Carolina public high schools completed 63,489 FAFSAs as of July 31, 2020.  This represents 60% of the public high school class of 2020. </a:t>
            </a:r>
          </a:p>
          <a:p>
            <a:r>
              <a:rPr lang="en-US" sz="2400" dirty="0"/>
              <a:t>North Carolina ranked 18</a:t>
            </a:r>
            <a:r>
              <a:rPr lang="en-US" sz="2400" baseline="30000" dirty="0"/>
              <a:t>th</a:t>
            </a:r>
            <a:r>
              <a:rPr lang="en-US" sz="2400" dirty="0"/>
              <a:t> in the nation for FAFSA completion in 19-20</a:t>
            </a:r>
          </a:p>
          <a:p>
            <a:pPr lvl="0"/>
            <a:endParaRPr lang="en-US" sz="1800" dirty="0"/>
          </a:p>
          <a:p>
            <a:pPr lvl="1"/>
            <a:endParaRPr lang="en-US" sz="1800" dirty="0"/>
          </a:p>
          <a:p>
            <a:pPr lvl="1"/>
            <a:endParaRPr lang="en-US" sz="1800" dirty="0"/>
          </a:p>
        </p:txBody>
      </p:sp>
    </p:spTree>
    <p:extLst>
      <p:ext uri="{BB962C8B-B14F-4D97-AF65-F5344CB8AC3E}">
        <p14:creationId xmlns:p14="http://schemas.microsoft.com/office/powerpoint/2010/main" val="63956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45A4-87BD-42E7-9881-A52C43F9BCDB}"/>
              </a:ext>
            </a:extLst>
          </p:cNvPr>
          <p:cNvSpPr>
            <a:spLocks noGrp="1"/>
          </p:cNvSpPr>
          <p:nvPr>
            <p:ph type="title"/>
          </p:nvPr>
        </p:nvSpPr>
        <p:spPr/>
        <p:txBody>
          <a:bodyPr/>
          <a:lstStyle/>
          <a:p>
            <a:r>
              <a:rPr lang="en-US" dirty="0"/>
              <a:t>New CFNC Website! </a:t>
            </a:r>
          </a:p>
        </p:txBody>
      </p:sp>
      <p:sp>
        <p:nvSpPr>
          <p:cNvPr id="3" name="Content Placeholder 2">
            <a:extLst>
              <a:ext uri="{FF2B5EF4-FFF2-40B4-BE49-F238E27FC236}">
                <a16:creationId xmlns:a16="http://schemas.microsoft.com/office/drawing/2014/main" id="{30BD4134-D0AD-49FA-B817-DFEDCDABB52C}"/>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269514C-358A-41CD-A852-18E7F0401AD7}"/>
              </a:ext>
            </a:extLst>
          </p:cNvPr>
          <p:cNvPicPr>
            <a:picLocks noChangeAspect="1"/>
          </p:cNvPicPr>
          <p:nvPr/>
        </p:nvPicPr>
        <p:blipFill rotWithShape="1">
          <a:blip r:embed="rId2"/>
          <a:srcRect l="1226" t="11910" r="2930" b="4621"/>
          <a:stretch/>
        </p:blipFill>
        <p:spPr>
          <a:xfrm>
            <a:off x="-289464" y="1179321"/>
            <a:ext cx="9714818" cy="4756702"/>
          </a:xfrm>
          <a:prstGeom prst="rect">
            <a:avLst/>
          </a:prstGeom>
        </p:spPr>
      </p:pic>
    </p:spTree>
    <p:extLst>
      <p:ext uri="{BB962C8B-B14F-4D97-AF65-F5344CB8AC3E}">
        <p14:creationId xmlns:p14="http://schemas.microsoft.com/office/powerpoint/2010/main" val="245086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Topics</a:t>
            </a:r>
          </a:p>
        </p:txBody>
      </p:sp>
      <p:sp>
        <p:nvSpPr>
          <p:cNvPr id="5" name="Content Placeholder 4"/>
          <p:cNvSpPr>
            <a:spLocks noGrp="1"/>
          </p:cNvSpPr>
          <p:nvPr>
            <p:ph idx="1"/>
          </p:nvPr>
        </p:nvSpPr>
        <p:spPr>
          <a:xfrm>
            <a:off x="457200" y="1479084"/>
            <a:ext cx="8229600" cy="3813352"/>
          </a:xfrm>
        </p:spPr>
        <p:txBody>
          <a:bodyPr/>
          <a:lstStyle/>
          <a:p>
            <a:pPr>
              <a:lnSpc>
                <a:spcPct val="200000"/>
              </a:lnSpc>
            </a:pPr>
            <a:r>
              <a:rPr lang="en-US" dirty="0"/>
              <a:t>Legislation</a:t>
            </a:r>
          </a:p>
          <a:p>
            <a:pPr>
              <a:lnSpc>
                <a:spcPct val="200000"/>
              </a:lnSpc>
            </a:pPr>
            <a:r>
              <a:rPr lang="en-US" dirty="0"/>
              <a:t>FAFSA Trends and State Programs 2020-21</a:t>
            </a:r>
          </a:p>
          <a:p>
            <a:pPr>
              <a:lnSpc>
                <a:spcPct val="200000"/>
              </a:lnSpc>
            </a:pPr>
            <a:r>
              <a:rPr lang="en-US" dirty="0"/>
              <a:t>Outreach</a:t>
            </a:r>
          </a:p>
        </p:txBody>
      </p:sp>
    </p:spTree>
    <p:extLst>
      <p:ext uri="{BB962C8B-B14F-4D97-AF65-F5344CB8AC3E}">
        <p14:creationId xmlns:p14="http://schemas.microsoft.com/office/powerpoint/2010/main" val="2281411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3EE7A-7256-4377-8FFF-DFE063A55784}"/>
              </a:ext>
            </a:extLst>
          </p:cNvPr>
          <p:cNvSpPr>
            <a:spLocks noGrp="1"/>
          </p:cNvSpPr>
          <p:nvPr>
            <p:ph type="title"/>
          </p:nvPr>
        </p:nvSpPr>
        <p:spPr/>
        <p:txBody>
          <a:bodyPr/>
          <a:lstStyle/>
          <a:p>
            <a:r>
              <a:rPr lang="en-US" dirty="0"/>
              <a:t>CFNC:  Twenty Years of Service!</a:t>
            </a:r>
          </a:p>
        </p:txBody>
      </p:sp>
      <p:sp>
        <p:nvSpPr>
          <p:cNvPr id="3" name="Content Placeholder 2">
            <a:extLst>
              <a:ext uri="{FF2B5EF4-FFF2-40B4-BE49-F238E27FC236}">
                <a16:creationId xmlns:a16="http://schemas.microsoft.com/office/drawing/2014/main" id="{700C4ABC-8487-4549-9865-34C9E9BC48C4}"/>
              </a:ext>
            </a:extLst>
          </p:cNvPr>
          <p:cNvSpPr>
            <a:spLocks noGrp="1"/>
          </p:cNvSpPr>
          <p:nvPr>
            <p:ph idx="1"/>
          </p:nvPr>
        </p:nvSpPr>
        <p:spPr/>
        <p:txBody>
          <a:bodyPr/>
          <a:lstStyle/>
          <a:p>
            <a:r>
              <a:rPr lang="en-US" dirty="0"/>
              <a:t>New website launched this fall with a slimmed down look and easier navigation for users</a:t>
            </a:r>
          </a:p>
          <a:p>
            <a:r>
              <a:rPr lang="en-US" dirty="0"/>
              <a:t>Explore NC colleges and careers</a:t>
            </a:r>
          </a:p>
          <a:p>
            <a:r>
              <a:rPr lang="en-US" dirty="0"/>
              <a:t>Apply to colleges and search for scholarships or other aid</a:t>
            </a:r>
          </a:p>
          <a:p>
            <a:r>
              <a:rPr lang="en-US" dirty="0"/>
              <a:t>Soon, CFNC and </a:t>
            </a:r>
            <a:r>
              <a:rPr lang="en-US" dirty="0" err="1"/>
              <a:t>NCCareers</a:t>
            </a:r>
            <a:r>
              <a:rPr lang="en-US" dirty="0"/>
              <a:t> will share a single sign on so users can learn more about careers and the related education paths and save their information in a single account</a:t>
            </a:r>
          </a:p>
          <a:p>
            <a:endParaRPr lang="en-US" dirty="0"/>
          </a:p>
        </p:txBody>
      </p:sp>
    </p:spTree>
    <p:extLst>
      <p:ext uri="{BB962C8B-B14F-4D97-AF65-F5344CB8AC3E}">
        <p14:creationId xmlns:p14="http://schemas.microsoft.com/office/powerpoint/2010/main" val="2636166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D7C2-6F56-42D6-898A-22E134559B65}"/>
              </a:ext>
            </a:extLst>
          </p:cNvPr>
          <p:cNvSpPr>
            <a:spLocks noGrp="1"/>
          </p:cNvSpPr>
          <p:nvPr>
            <p:ph type="title"/>
          </p:nvPr>
        </p:nvSpPr>
        <p:spPr/>
        <p:txBody>
          <a:bodyPr/>
          <a:lstStyle/>
          <a:p>
            <a:r>
              <a:rPr lang="en-US" dirty="0"/>
              <a:t>Countdown to College 2020</a:t>
            </a:r>
          </a:p>
        </p:txBody>
      </p:sp>
      <p:sp>
        <p:nvSpPr>
          <p:cNvPr id="3" name="Content Placeholder 2">
            <a:extLst>
              <a:ext uri="{FF2B5EF4-FFF2-40B4-BE49-F238E27FC236}">
                <a16:creationId xmlns:a16="http://schemas.microsoft.com/office/drawing/2014/main" id="{C8CF81BF-BA89-45A3-8616-163FB4D20624}"/>
              </a:ext>
            </a:extLst>
          </p:cNvPr>
          <p:cNvSpPr>
            <a:spLocks noGrp="1"/>
          </p:cNvSpPr>
          <p:nvPr>
            <p:ph idx="1"/>
          </p:nvPr>
        </p:nvSpPr>
        <p:spPr/>
        <p:txBody>
          <a:bodyPr/>
          <a:lstStyle/>
          <a:p>
            <a:r>
              <a:rPr lang="en-US" dirty="0"/>
              <a:t>Finishing up tomorrow (10/30) at 5:00 </a:t>
            </a:r>
            <a:r>
              <a:rPr lang="en-US" dirty="0" err="1"/>
              <a:t>p.m</a:t>
            </a:r>
            <a:r>
              <a:rPr lang="en-US" dirty="0"/>
              <a:t> </a:t>
            </a:r>
          </a:p>
          <a:p>
            <a:pPr marL="0" indent="0">
              <a:buNone/>
            </a:pPr>
            <a:endParaRPr lang="en-US" sz="2200" dirty="0"/>
          </a:p>
          <a:p>
            <a:r>
              <a:rPr lang="en-US" dirty="0"/>
              <a:t>Two-week application period rather than traditional one week</a:t>
            </a:r>
          </a:p>
          <a:p>
            <a:pPr marL="0" indent="0">
              <a:buNone/>
            </a:pPr>
            <a:endParaRPr lang="en-US" sz="2200" dirty="0"/>
          </a:p>
          <a:p>
            <a:r>
              <a:rPr lang="en-US" dirty="0"/>
              <a:t>Virtual sessions with admissions and financial aid experts to help answer questions</a:t>
            </a:r>
          </a:p>
          <a:p>
            <a:pPr lvl="1"/>
            <a:r>
              <a:rPr lang="en-US" dirty="0"/>
              <a:t>THANK YOU to those of you who offered your time to join these sessions!</a:t>
            </a:r>
          </a:p>
          <a:p>
            <a:endParaRPr lang="en-US" dirty="0"/>
          </a:p>
        </p:txBody>
      </p:sp>
    </p:spTree>
    <p:extLst>
      <p:ext uri="{BB962C8B-B14F-4D97-AF65-F5344CB8AC3E}">
        <p14:creationId xmlns:p14="http://schemas.microsoft.com/office/powerpoint/2010/main" val="378534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2488-0ABD-41D7-9622-6342F8A83431}"/>
              </a:ext>
            </a:extLst>
          </p:cNvPr>
          <p:cNvSpPr>
            <a:spLocks noGrp="1"/>
          </p:cNvSpPr>
          <p:nvPr>
            <p:ph type="ctrTitle"/>
          </p:nvPr>
        </p:nvSpPr>
        <p:spPr/>
        <p:txBody>
          <a:bodyPr/>
          <a:lstStyle/>
          <a:p>
            <a:r>
              <a:rPr lang="en-US" dirty="0"/>
              <a:t>Coaches Pitching to </a:t>
            </a:r>
            <a:br>
              <a:rPr lang="en-US" dirty="0"/>
            </a:br>
            <a:r>
              <a:rPr lang="en-US" dirty="0"/>
              <a:t>Students!</a:t>
            </a:r>
          </a:p>
        </p:txBody>
      </p:sp>
      <p:sp>
        <p:nvSpPr>
          <p:cNvPr id="3" name="Subtitle 2">
            <a:extLst>
              <a:ext uri="{FF2B5EF4-FFF2-40B4-BE49-F238E27FC236}">
                <a16:creationId xmlns:a16="http://schemas.microsoft.com/office/drawing/2014/main" id="{49F0C9AC-263A-45EC-A3C9-9FE006C329DE}"/>
              </a:ext>
            </a:extLst>
          </p:cNvPr>
          <p:cNvSpPr>
            <a:spLocks noGrp="1"/>
          </p:cNvSpPr>
          <p:nvPr>
            <p:ph type="subTitle" idx="1"/>
          </p:nvPr>
        </p:nvSpPr>
        <p:spPr/>
        <p:txBody>
          <a:bodyPr/>
          <a:lstStyle/>
          <a:p>
            <a:r>
              <a:rPr lang="en-US" dirty="0">
                <a:hlinkClick r:id="rId2"/>
              </a:rPr>
              <a:t>https://www.youtube.com/watch?v=Ym2sjxbrbxY</a:t>
            </a:r>
            <a:endParaRPr lang="en-US" dirty="0"/>
          </a:p>
        </p:txBody>
      </p:sp>
    </p:spTree>
    <p:extLst>
      <p:ext uri="{BB962C8B-B14F-4D97-AF65-F5344CB8AC3E}">
        <p14:creationId xmlns:p14="http://schemas.microsoft.com/office/powerpoint/2010/main" val="447016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Changes at SEAA</a:t>
            </a:r>
          </a:p>
        </p:txBody>
      </p:sp>
      <p:sp>
        <p:nvSpPr>
          <p:cNvPr id="3" name="Content Placeholder 2"/>
          <p:cNvSpPr>
            <a:spLocks noGrp="1"/>
          </p:cNvSpPr>
          <p:nvPr>
            <p:ph idx="1"/>
          </p:nvPr>
        </p:nvSpPr>
        <p:spPr>
          <a:xfrm>
            <a:off x="242121" y="1298887"/>
            <a:ext cx="8817658" cy="4525962"/>
          </a:xfrm>
        </p:spPr>
        <p:txBody>
          <a:bodyPr/>
          <a:lstStyle/>
          <a:p>
            <a:endParaRPr lang="en-US" sz="2600" dirty="0"/>
          </a:p>
          <a:p>
            <a:endParaRPr lang="en-US" sz="2600" dirty="0"/>
          </a:p>
          <a:p>
            <a:r>
              <a:rPr lang="en-US" sz="2600" dirty="0"/>
              <a:t>Retired staff: Gwen Canady and Marcia Weston</a:t>
            </a:r>
          </a:p>
          <a:p>
            <a:r>
              <a:rPr lang="en-US" sz="2600" dirty="0"/>
              <a:t>Retirements imminent: Kimberly Rempson</a:t>
            </a:r>
          </a:p>
          <a:p>
            <a:pPr marL="685800" lvl="2" indent="0">
              <a:buNone/>
            </a:pPr>
            <a:r>
              <a:rPr lang="en-US" sz="1800" dirty="0"/>
              <a:t>									</a:t>
            </a:r>
            <a:r>
              <a:rPr lang="en-US" sz="2200" dirty="0"/>
              <a:t>(RDS Program Manager)</a:t>
            </a:r>
          </a:p>
          <a:p>
            <a:endParaRPr lang="en-US" sz="2600" dirty="0"/>
          </a:p>
          <a:p>
            <a:r>
              <a:rPr lang="en-US" sz="2600" dirty="0"/>
              <a:t>Executive Director Search Process Update</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489163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1589" y="2979342"/>
            <a:ext cx="6256841" cy="830997"/>
          </a:xfrm>
          <a:prstGeom prst="rect">
            <a:avLst/>
          </a:prstGeom>
          <a:noFill/>
        </p:spPr>
        <p:txBody>
          <a:bodyPr wrap="none" rtlCol="0">
            <a:spAutoFit/>
          </a:bodyPr>
          <a:lstStyle/>
          <a:p>
            <a:r>
              <a:rPr lang="en-US" sz="4800" b="1" dirty="0">
                <a:latin typeface="Trebuchet MS" panose="020B0603020202020204" pitchFamily="34" charset="0"/>
              </a:rPr>
              <a:t>Questions/Comments</a:t>
            </a:r>
          </a:p>
        </p:txBody>
      </p:sp>
    </p:spTree>
    <p:extLst>
      <p:ext uri="{BB962C8B-B14F-4D97-AF65-F5344CB8AC3E}">
        <p14:creationId xmlns:p14="http://schemas.microsoft.com/office/powerpoint/2010/main" val="2157803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7BC33-EBC6-442F-9C33-31E8EB38FE2F}"/>
              </a:ext>
            </a:extLst>
          </p:cNvPr>
          <p:cNvSpPr>
            <a:spLocks noGrp="1"/>
          </p:cNvSpPr>
          <p:nvPr>
            <p:ph type="title"/>
          </p:nvPr>
        </p:nvSpPr>
        <p:spPr/>
        <p:txBody>
          <a:bodyPr/>
          <a:lstStyle/>
          <a:p>
            <a:r>
              <a:rPr lang="en-US" dirty="0"/>
              <a:t>Legislation</a:t>
            </a:r>
          </a:p>
        </p:txBody>
      </p:sp>
      <p:sp>
        <p:nvSpPr>
          <p:cNvPr id="3" name="Content Placeholder 2">
            <a:extLst>
              <a:ext uri="{FF2B5EF4-FFF2-40B4-BE49-F238E27FC236}">
                <a16:creationId xmlns:a16="http://schemas.microsoft.com/office/drawing/2014/main" id="{52C547D8-C46F-49C2-A811-3A3AD06EF4EE}"/>
              </a:ext>
            </a:extLst>
          </p:cNvPr>
          <p:cNvSpPr>
            <a:spLocks noGrp="1"/>
          </p:cNvSpPr>
          <p:nvPr>
            <p:ph idx="1"/>
          </p:nvPr>
        </p:nvSpPr>
        <p:spPr/>
        <p:txBody>
          <a:bodyPr/>
          <a:lstStyle/>
          <a:p>
            <a:r>
              <a:rPr lang="en-US" dirty="0"/>
              <a:t>CARES Act Funding</a:t>
            </a:r>
          </a:p>
          <a:p>
            <a:pPr lvl="1"/>
            <a:r>
              <a:rPr lang="en-US" dirty="0"/>
              <a:t>NC COVID-19 Relief Funds</a:t>
            </a:r>
          </a:p>
          <a:p>
            <a:pPr lvl="1"/>
            <a:r>
              <a:rPr lang="en-US" dirty="0"/>
              <a:t>Governors Emergency Education Fund</a:t>
            </a:r>
          </a:p>
          <a:p>
            <a:pPr marL="342900" lvl="1" indent="0">
              <a:buNone/>
            </a:pPr>
            <a:endParaRPr lang="en-US" dirty="0"/>
          </a:p>
          <a:p>
            <a:r>
              <a:rPr lang="en-US" dirty="0"/>
              <a:t>Education Lottery Scholarship </a:t>
            </a:r>
          </a:p>
          <a:p>
            <a:endParaRPr lang="en-US" dirty="0"/>
          </a:p>
          <a:p>
            <a:pPr marL="3429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828449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B2A32-3ADC-43E5-9869-6505CFDBF841}"/>
              </a:ext>
            </a:extLst>
          </p:cNvPr>
          <p:cNvSpPr>
            <a:spLocks noGrp="1"/>
          </p:cNvSpPr>
          <p:nvPr>
            <p:ph type="title"/>
          </p:nvPr>
        </p:nvSpPr>
        <p:spPr/>
        <p:txBody>
          <a:bodyPr/>
          <a:lstStyle/>
          <a:p>
            <a:r>
              <a:rPr lang="en-US" dirty="0"/>
              <a:t>COVID-19 Relief Funds</a:t>
            </a:r>
          </a:p>
        </p:txBody>
      </p:sp>
      <p:sp>
        <p:nvSpPr>
          <p:cNvPr id="3" name="Content Placeholder 2">
            <a:extLst>
              <a:ext uri="{FF2B5EF4-FFF2-40B4-BE49-F238E27FC236}">
                <a16:creationId xmlns:a16="http://schemas.microsoft.com/office/drawing/2014/main" id="{8555E15D-10DF-4996-AFB5-58B359D36F92}"/>
              </a:ext>
            </a:extLst>
          </p:cNvPr>
          <p:cNvSpPr>
            <a:spLocks noGrp="1"/>
          </p:cNvSpPr>
          <p:nvPr>
            <p:ph idx="1"/>
          </p:nvPr>
        </p:nvSpPr>
        <p:spPr>
          <a:xfrm>
            <a:off x="457200" y="1257458"/>
            <a:ext cx="8433582" cy="4525963"/>
          </a:xfrm>
        </p:spPr>
        <p:txBody>
          <a:bodyPr/>
          <a:lstStyle/>
          <a:p>
            <a:pPr marL="0" indent="0">
              <a:buNone/>
            </a:pPr>
            <a:r>
              <a:rPr lang="en-US" sz="2400" dirty="0"/>
              <a:t>Federal CARES Act provided funds for distribution by:</a:t>
            </a:r>
          </a:p>
          <a:p>
            <a:r>
              <a:rPr lang="en-US" sz="2400" dirty="0"/>
              <a:t>NC General Assembly</a:t>
            </a:r>
          </a:p>
          <a:p>
            <a:pPr lvl="1"/>
            <a:r>
              <a:rPr lang="en-US" dirty="0"/>
              <a:t>House Bill 1043 (S. L. 2020-4)</a:t>
            </a:r>
          </a:p>
          <a:p>
            <a:pPr lvl="1"/>
            <a:r>
              <a:rPr lang="en-US" dirty="0"/>
              <a:t>House Bill 1105 (S. L. 2020-97)</a:t>
            </a:r>
          </a:p>
          <a:p>
            <a:pPr>
              <a:spcBef>
                <a:spcPts val="2400"/>
              </a:spcBef>
            </a:pPr>
            <a:r>
              <a:rPr lang="en-US" sz="2400" dirty="0"/>
              <a:t>Governor’s Office</a:t>
            </a:r>
          </a:p>
          <a:p>
            <a:pPr lvl="1"/>
            <a:r>
              <a:rPr lang="en-US" dirty="0"/>
              <a:t>Governor’s Emergency Education Relief Funds</a:t>
            </a:r>
          </a:p>
          <a:p>
            <a:pPr lvl="1"/>
            <a:r>
              <a:rPr lang="en-US" dirty="0"/>
              <a:t>$95.6m total</a:t>
            </a:r>
          </a:p>
          <a:p>
            <a:pPr lvl="1"/>
            <a:r>
              <a:rPr lang="en-US" dirty="0"/>
              <a:t>SEAA to administer portion for private nonprofit institutions</a:t>
            </a:r>
          </a:p>
          <a:p>
            <a:endParaRPr lang="en-US" dirty="0"/>
          </a:p>
          <a:p>
            <a:endParaRPr lang="en-US" dirty="0"/>
          </a:p>
        </p:txBody>
      </p:sp>
    </p:spTree>
    <p:extLst>
      <p:ext uri="{BB962C8B-B14F-4D97-AF65-F5344CB8AC3E}">
        <p14:creationId xmlns:p14="http://schemas.microsoft.com/office/powerpoint/2010/main" val="2741380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9296-971B-46CA-8428-28D4E6ED7786}"/>
              </a:ext>
            </a:extLst>
          </p:cNvPr>
          <p:cNvSpPr>
            <a:spLocks noGrp="1"/>
          </p:cNvSpPr>
          <p:nvPr>
            <p:ph type="title"/>
          </p:nvPr>
        </p:nvSpPr>
        <p:spPr/>
        <p:txBody>
          <a:bodyPr/>
          <a:lstStyle/>
          <a:p>
            <a:pPr>
              <a:tabLst>
                <a:tab pos="4121150" algn="l"/>
              </a:tabLst>
            </a:pPr>
            <a:r>
              <a:rPr lang="en-US" sz="2400" dirty="0"/>
              <a:t>Session Law </a:t>
            </a:r>
            <a:br>
              <a:rPr lang="en-US" sz="2400" dirty="0"/>
            </a:br>
            <a:r>
              <a:rPr lang="en-US" sz="2400" dirty="0"/>
              <a:t>2020-04: Federal Coronavirus Relief Funds</a:t>
            </a:r>
          </a:p>
        </p:txBody>
      </p:sp>
      <p:sp>
        <p:nvSpPr>
          <p:cNvPr id="3" name="Content Placeholder 2">
            <a:extLst>
              <a:ext uri="{FF2B5EF4-FFF2-40B4-BE49-F238E27FC236}">
                <a16:creationId xmlns:a16="http://schemas.microsoft.com/office/drawing/2014/main" id="{D214C55F-9D21-4B57-AD21-43893093406C}"/>
              </a:ext>
            </a:extLst>
          </p:cNvPr>
          <p:cNvSpPr>
            <a:spLocks noGrp="1"/>
          </p:cNvSpPr>
          <p:nvPr>
            <p:ph idx="1"/>
          </p:nvPr>
        </p:nvSpPr>
        <p:spPr>
          <a:xfrm>
            <a:off x="457200" y="1399709"/>
            <a:ext cx="7984836" cy="4236160"/>
          </a:xfrm>
        </p:spPr>
        <p:txBody>
          <a:bodyPr/>
          <a:lstStyle/>
          <a:p>
            <a:r>
              <a:rPr lang="en-US" sz="2400" dirty="0"/>
              <a:t>The Authority to allocate funds to private nonprofit postsecondary institutions</a:t>
            </a:r>
            <a:r>
              <a:rPr lang="en-US" sz="2400" baseline="30000" dirty="0"/>
              <a:t>*</a:t>
            </a:r>
            <a:r>
              <a:rPr lang="en-US" sz="2400" dirty="0"/>
              <a:t>:</a:t>
            </a:r>
          </a:p>
          <a:p>
            <a:pPr marL="738188" lvl="1" indent="-395288"/>
            <a:r>
              <a:rPr lang="en-US" sz="2000" dirty="0"/>
              <a:t>To be used to transition to online education for students</a:t>
            </a:r>
          </a:p>
          <a:p>
            <a:pPr marL="738188" lvl="1" indent="-395288"/>
            <a:r>
              <a:rPr lang="en-US" sz="2000" dirty="0"/>
              <a:t>To provide funds for students and families impacted by COVID-19</a:t>
            </a:r>
          </a:p>
          <a:p>
            <a:pPr marL="57150" indent="-57150">
              <a:buNone/>
            </a:pPr>
            <a:endParaRPr lang="en-US" sz="2200" baseline="30000" dirty="0"/>
          </a:p>
          <a:p>
            <a:pPr marL="57150" indent="-57150">
              <a:spcBef>
                <a:spcPts val="4800"/>
              </a:spcBef>
              <a:buNone/>
            </a:pPr>
            <a:r>
              <a:rPr lang="en-US" sz="2000" baseline="30000" dirty="0"/>
              <a:t>*</a:t>
            </a:r>
            <a:r>
              <a:rPr lang="en-US" sz="2000" dirty="0"/>
              <a:t>Institutions defined in statute as eligible to participate in the NC Need-Based Scholarships</a:t>
            </a:r>
          </a:p>
          <a:p>
            <a:pPr marL="57150" indent="0">
              <a:buNone/>
            </a:pPr>
            <a:r>
              <a:rPr lang="en-US" sz="2000" dirty="0"/>
              <a:t>UNC and the NC Community Colleges received funding directly through their system offices.</a:t>
            </a:r>
          </a:p>
        </p:txBody>
      </p:sp>
    </p:spTree>
    <p:extLst>
      <p:ext uri="{BB962C8B-B14F-4D97-AF65-F5344CB8AC3E}">
        <p14:creationId xmlns:p14="http://schemas.microsoft.com/office/powerpoint/2010/main" val="2788776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518" y="1476401"/>
            <a:ext cx="8590963" cy="5101173"/>
          </a:xfrm>
        </p:spPr>
        <p:txBody>
          <a:bodyPr>
            <a:noAutofit/>
          </a:bodyPr>
          <a:lstStyle/>
          <a:p>
            <a:r>
              <a:rPr lang="en-US" sz="2400" dirty="0"/>
              <a:t>The Authority to provide financial assistance for:</a:t>
            </a:r>
          </a:p>
          <a:p>
            <a:pPr lvl="1"/>
            <a:r>
              <a:rPr lang="en-US" sz="2000" dirty="0"/>
              <a:t>Students enrolled in eligible private nonprofit postsecondary institutions affected by COVID-19</a:t>
            </a:r>
          </a:p>
          <a:p>
            <a:r>
              <a:rPr lang="en-US" sz="2400" dirty="0"/>
              <a:t>The Authority to provide funds to institutions for Personal Protective Equipment (PPE):</a:t>
            </a:r>
          </a:p>
          <a:p>
            <a:pPr lvl="1"/>
            <a:r>
              <a:rPr lang="en-US" sz="2000" dirty="0"/>
              <a:t>Private nonprofit postsecondary institutions who participate in the NC Need-Based Scholarship</a:t>
            </a:r>
          </a:p>
          <a:p>
            <a:pPr marL="342900" lvl="1" indent="0">
              <a:buNone/>
            </a:pPr>
            <a:endParaRPr lang="en-US" sz="2000" dirty="0"/>
          </a:p>
          <a:p>
            <a:r>
              <a:rPr lang="en-US" sz="2400" dirty="0"/>
              <a:t>Legislation signed 9/4/2020 and funds to be expended by 12/30/2020</a:t>
            </a:r>
          </a:p>
        </p:txBody>
      </p:sp>
      <p:sp>
        <p:nvSpPr>
          <p:cNvPr id="5" name="Title 4">
            <a:extLst>
              <a:ext uri="{FF2B5EF4-FFF2-40B4-BE49-F238E27FC236}">
                <a16:creationId xmlns:a16="http://schemas.microsoft.com/office/drawing/2014/main" id="{26A0F9F8-D98C-4E84-A9FC-7C2C40A2A3F7}"/>
              </a:ext>
            </a:extLst>
          </p:cNvPr>
          <p:cNvSpPr>
            <a:spLocks noGrp="1"/>
          </p:cNvSpPr>
          <p:nvPr>
            <p:ph type="title"/>
          </p:nvPr>
        </p:nvSpPr>
        <p:spPr>
          <a:xfrm>
            <a:off x="457200" y="36221"/>
            <a:ext cx="8229600" cy="1186961"/>
          </a:xfrm>
        </p:spPr>
        <p:txBody>
          <a:bodyPr>
            <a:noAutofit/>
          </a:bodyPr>
          <a:lstStyle/>
          <a:p>
            <a:pPr>
              <a:tabLst>
                <a:tab pos="4178300" algn="l"/>
              </a:tabLst>
            </a:pPr>
            <a:r>
              <a:rPr lang="en-US" sz="2400" dirty="0"/>
              <a:t>Session Law </a:t>
            </a:r>
            <a:br>
              <a:rPr lang="en-US" sz="2400" dirty="0"/>
            </a:br>
            <a:r>
              <a:rPr lang="en-US" sz="2400" dirty="0"/>
              <a:t>2020-97: Federal Coronavirus Relief Funds</a:t>
            </a:r>
          </a:p>
        </p:txBody>
      </p:sp>
    </p:spTree>
    <p:extLst>
      <p:ext uri="{BB962C8B-B14F-4D97-AF65-F5344CB8AC3E}">
        <p14:creationId xmlns:p14="http://schemas.microsoft.com/office/powerpoint/2010/main" val="243852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6DBC4-2ED4-47EF-A468-B8E037E0C5FB}"/>
              </a:ext>
            </a:extLst>
          </p:cNvPr>
          <p:cNvSpPr>
            <a:spLocks noGrp="1"/>
          </p:cNvSpPr>
          <p:nvPr>
            <p:ph type="title"/>
          </p:nvPr>
        </p:nvSpPr>
        <p:spPr/>
        <p:txBody>
          <a:bodyPr/>
          <a:lstStyle/>
          <a:p>
            <a:r>
              <a:rPr lang="en-US" dirty="0"/>
              <a:t>Education Lottery Scholarship	</a:t>
            </a:r>
          </a:p>
        </p:txBody>
      </p:sp>
      <p:sp>
        <p:nvSpPr>
          <p:cNvPr id="3" name="Content Placeholder 2">
            <a:extLst>
              <a:ext uri="{FF2B5EF4-FFF2-40B4-BE49-F238E27FC236}">
                <a16:creationId xmlns:a16="http://schemas.microsoft.com/office/drawing/2014/main" id="{EC85E585-25A1-4440-9A6B-7E847AC3426F}"/>
              </a:ext>
            </a:extLst>
          </p:cNvPr>
          <p:cNvSpPr>
            <a:spLocks noGrp="1"/>
          </p:cNvSpPr>
          <p:nvPr>
            <p:ph idx="1"/>
          </p:nvPr>
        </p:nvSpPr>
        <p:spPr>
          <a:xfrm>
            <a:off x="457200" y="1588138"/>
            <a:ext cx="8229600" cy="4525962"/>
          </a:xfrm>
        </p:spPr>
        <p:txBody>
          <a:bodyPr/>
          <a:lstStyle/>
          <a:p>
            <a:r>
              <a:rPr lang="en-US" dirty="0"/>
              <a:t>Updated EFC eligibility criteria</a:t>
            </a:r>
          </a:p>
          <a:p>
            <a:r>
              <a:rPr lang="en-US" dirty="0"/>
              <a:t>Original EFC maximum was 5000; raised to 6000</a:t>
            </a:r>
          </a:p>
          <a:p>
            <a:pPr lvl="2"/>
            <a:r>
              <a:rPr lang="en-US" sz="2200" dirty="0"/>
              <a:t>Current maximum is 5711; </a:t>
            </a:r>
          </a:p>
          <a:p>
            <a:r>
              <a:rPr lang="en-US" dirty="0"/>
              <a:t>Updated maximum grant when combined with Pell from $4,000 to $5,100</a:t>
            </a:r>
          </a:p>
          <a:p>
            <a:pPr lvl="2"/>
            <a:r>
              <a:rPr lang="en-US" sz="2200" dirty="0"/>
              <a:t>Current year maximum is $4,227</a:t>
            </a:r>
          </a:p>
        </p:txBody>
      </p:sp>
    </p:spTree>
    <p:extLst>
      <p:ext uri="{BB962C8B-B14F-4D97-AF65-F5344CB8AC3E}">
        <p14:creationId xmlns:p14="http://schemas.microsoft.com/office/powerpoint/2010/main" val="18087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9524" y="66222"/>
            <a:ext cx="8229600" cy="993913"/>
          </a:xfrm>
        </p:spPr>
        <p:txBody>
          <a:bodyPr>
            <a:normAutofit/>
          </a:bodyPr>
          <a:lstStyle/>
          <a:p>
            <a:r>
              <a:rPr lang="en-US" dirty="0"/>
              <a:t>Education Lottery Scholarship</a:t>
            </a:r>
            <a:endParaRPr lang="en-US" sz="2400" dirty="0"/>
          </a:p>
        </p:txBody>
      </p:sp>
      <p:sp>
        <p:nvSpPr>
          <p:cNvPr id="6" name="Content Placeholder 5"/>
          <p:cNvSpPr>
            <a:spLocks noGrp="1"/>
          </p:cNvSpPr>
          <p:nvPr>
            <p:ph idx="1"/>
          </p:nvPr>
        </p:nvSpPr>
        <p:spPr>
          <a:xfrm>
            <a:off x="505777" y="1350563"/>
            <a:ext cx="8433687" cy="5661340"/>
          </a:xfrm>
        </p:spPr>
        <p:txBody>
          <a:bodyPr>
            <a:normAutofit/>
          </a:bodyPr>
          <a:lstStyle/>
          <a:p>
            <a:pPr marL="0" indent="0">
              <a:buNone/>
            </a:pPr>
            <a:r>
              <a:rPr lang="en-US" sz="2600" dirty="0"/>
              <a:t>Education Lottery Scholarship eligibility parameters adjusted for inflation—finally!</a:t>
            </a:r>
          </a:p>
          <a:p>
            <a:r>
              <a:rPr lang="en-US" sz="2200" dirty="0"/>
              <a:t>First adjustment since inception in 2007</a:t>
            </a:r>
          </a:p>
          <a:p>
            <a:pPr marL="0" indent="0">
              <a:buNone/>
            </a:pPr>
            <a:endParaRPr lang="en-US" sz="2600" dirty="0"/>
          </a:p>
          <a:p>
            <a:pPr marL="0" indent="0" defTabSz="258763">
              <a:buNone/>
            </a:pPr>
            <a:endParaRPr lang="en-US" sz="2600" dirty="0">
              <a:solidFill>
                <a:schemeClr val="accent4"/>
              </a:solidFill>
            </a:endParaRPr>
          </a:p>
          <a:p>
            <a:pPr marL="457200" indent="-457200" defTabSz="258763">
              <a:buAutoNum type="arabicPeriod" startAt="5"/>
            </a:pPr>
            <a:endParaRPr lang="en-US" sz="2600" dirty="0">
              <a:solidFill>
                <a:schemeClr val="accent4"/>
              </a:solidFill>
            </a:endParaRPr>
          </a:p>
          <a:p>
            <a:pPr marL="817563" lvl="1" indent="-300038">
              <a:buFont typeface="+mj-lt"/>
              <a:buAutoNum type="arabicPeriod"/>
            </a:pPr>
            <a:endParaRPr lang="en-US" sz="2600" dirty="0">
              <a:solidFill>
                <a:schemeClr val="accent4"/>
              </a:solidFill>
            </a:endParaRPr>
          </a:p>
          <a:p>
            <a:pPr marL="974725" lvl="1"/>
            <a:endParaRPr lang="en-US" sz="2600" b="1" dirty="0">
              <a:solidFill>
                <a:srgbClr val="C00000"/>
              </a:solidFill>
            </a:endParaRPr>
          </a:p>
          <a:p>
            <a:pPr marL="0" indent="0">
              <a:buNone/>
            </a:pPr>
            <a:endParaRPr lang="en-US" sz="2600" dirty="0">
              <a:solidFill>
                <a:schemeClr val="accent4"/>
              </a:solidFill>
            </a:endParaRPr>
          </a:p>
          <a:p>
            <a:pPr marL="457200" indent="-457200">
              <a:buFont typeface="+mj-lt"/>
              <a:buAutoNum type="arabicPeriod"/>
            </a:pPr>
            <a:endParaRPr lang="en-US" sz="2600" dirty="0">
              <a:solidFill>
                <a:schemeClr val="accent4"/>
              </a:solidFill>
            </a:endParaRPr>
          </a:p>
          <a:p>
            <a:pPr marL="914400" lvl="1" indent="-514350">
              <a:buFont typeface="+mj-lt"/>
              <a:buAutoNum type="alphaLcPeriod"/>
            </a:pPr>
            <a:endParaRPr lang="en-US" sz="2600" dirty="0">
              <a:solidFill>
                <a:schemeClr val="accent4"/>
              </a:solidFill>
            </a:endParaRPr>
          </a:p>
          <a:p>
            <a:pPr marL="514350" indent="-514350">
              <a:buFont typeface="+mj-lt"/>
              <a:buAutoNum type="arabicPeriod"/>
            </a:pPr>
            <a:endParaRPr lang="en-US" sz="2600" dirty="0">
              <a:solidFill>
                <a:schemeClr val="accent4"/>
              </a:solidFill>
            </a:endParaRPr>
          </a:p>
          <a:p>
            <a:pPr marL="514350" indent="-514350">
              <a:buFont typeface="+mj-lt"/>
              <a:buAutoNum type="arabicPeriod"/>
            </a:pPr>
            <a:endParaRPr lang="en-US" sz="2600" dirty="0">
              <a:solidFill>
                <a:schemeClr val="accent4"/>
              </a:solidFill>
            </a:endParaRPr>
          </a:p>
          <a:p>
            <a:pPr marL="514350" indent="-514350">
              <a:buFont typeface="+mj-lt"/>
              <a:buAutoNum type="arabicPeriod"/>
            </a:pPr>
            <a:endParaRPr lang="en-US" sz="2600" dirty="0">
              <a:solidFill>
                <a:schemeClr val="accent4"/>
              </a:solidFill>
            </a:endParaRPr>
          </a:p>
          <a:p>
            <a:pPr marL="514350" indent="-514350">
              <a:buFont typeface="+mj-lt"/>
              <a:buAutoNum type="arabicPeriod"/>
            </a:pPr>
            <a:endParaRPr lang="en-US" sz="2600" dirty="0">
              <a:solidFill>
                <a:schemeClr val="accent4"/>
              </a:solidFill>
            </a:endParaRPr>
          </a:p>
        </p:txBody>
      </p:sp>
      <p:graphicFrame>
        <p:nvGraphicFramePr>
          <p:cNvPr id="4" name="Chart 3">
            <a:extLst>
              <a:ext uri="{FF2B5EF4-FFF2-40B4-BE49-F238E27FC236}">
                <a16:creationId xmlns:a16="http://schemas.microsoft.com/office/drawing/2014/main" id="{0FA892CB-F285-4578-B8F0-E02B2A0BA874}"/>
              </a:ext>
            </a:extLst>
          </p:cNvPr>
          <p:cNvGraphicFramePr>
            <a:graphicFrameLocks/>
          </p:cNvGraphicFramePr>
          <p:nvPr>
            <p:extLst>
              <p:ext uri="{D42A27DB-BD31-4B8C-83A1-F6EECF244321}">
                <p14:modId xmlns:p14="http://schemas.microsoft.com/office/powerpoint/2010/main" val="750475878"/>
              </p:ext>
            </p:extLst>
          </p:nvPr>
        </p:nvGraphicFramePr>
        <p:xfrm>
          <a:off x="1448972" y="2574388"/>
          <a:ext cx="5781821" cy="34184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388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E47D-7FFD-4B6B-AE08-90D2B80D7F42}"/>
              </a:ext>
            </a:extLst>
          </p:cNvPr>
          <p:cNvSpPr>
            <a:spLocks noGrp="1"/>
          </p:cNvSpPr>
          <p:nvPr>
            <p:ph type="ctrTitle"/>
          </p:nvPr>
        </p:nvSpPr>
        <p:spPr/>
        <p:txBody>
          <a:bodyPr/>
          <a:lstStyle/>
          <a:p>
            <a:r>
              <a:rPr lang="en-US" dirty="0"/>
              <a:t>FAFSA  Application Trends and State Program Reports</a:t>
            </a:r>
          </a:p>
        </p:txBody>
      </p:sp>
      <p:sp>
        <p:nvSpPr>
          <p:cNvPr id="3" name="Subtitle 2">
            <a:extLst>
              <a:ext uri="{FF2B5EF4-FFF2-40B4-BE49-F238E27FC236}">
                <a16:creationId xmlns:a16="http://schemas.microsoft.com/office/drawing/2014/main" id="{193431AB-F9C5-4E97-9A68-84A145EA00B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5882642"/>
      </p:ext>
    </p:extLst>
  </p:cSld>
  <p:clrMapOvr>
    <a:masterClrMapping/>
  </p:clrMapOvr>
</p:sld>
</file>

<file path=ppt/theme/theme1.xml><?xml version="1.0" encoding="utf-8"?>
<a:theme xmlns:a="http://schemas.openxmlformats.org/drawingml/2006/main" name="CFNC ppt templates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CFNC ppt templates 2017</Template>
  <TotalTime>10150</TotalTime>
  <Words>854</Words>
  <Application>Microsoft Office PowerPoint</Application>
  <PresentationFormat>On-screen Show (4:3)</PresentationFormat>
  <Paragraphs>134</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Trebuchet MS</vt:lpstr>
      <vt:lpstr>Trebuchet MS Regular</vt:lpstr>
      <vt:lpstr>CFNC ppt templates 2017</vt:lpstr>
      <vt:lpstr>State Update North Carolina State Education Assistance Authority</vt:lpstr>
      <vt:lpstr>Topics</vt:lpstr>
      <vt:lpstr>Legislation</vt:lpstr>
      <vt:lpstr>COVID-19 Relief Funds</vt:lpstr>
      <vt:lpstr>Session Law  2020-04: Federal Coronavirus Relief Funds</vt:lpstr>
      <vt:lpstr>Session Law  2020-97: Federal Coronavirus Relief Funds</vt:lpstr>
      <vt:lpstr>Education Lottery Scholarship </vt:lpstr>
      <vt:lpstr>Education Lottery Scholarship</vt:lpstr>
      <vt:lpstr>FAFSA  Application Trends and State Program Reports</vt:lpstr>
      <vt:lpstr>Number of NC FAFSAs </vt:lpstr>
      <vt:lpstr>FAFSA Volume—October 15 </vt:lpstr>
      <vt:lpstr>State Grants 2000–01 through 2020–21</vt:lpstr>
      <vt:lpstr>State Grant Status for 2019-20  </vt:lpstr>
      <vt:lpstr>NC Assist Loans</vt:lpstr>
      <vt:lpstr>Outreach and Training</vt:lpstr>
      <vt:lpstr>College Access Initiatives</vt:lpstr>
      <vt:lpstr>College Access Initiatives</vt:lpstr>
      <vt:lpstr>College Access Initiatives</vt:lpstr>
      <vt:lpstr>New CFNC Website! </vt:lpstr>
      <vt:lpstr>CFNC:  Twenty Years of Service!</vt:lpstr>
      <vt:lpstr>Countdown to College 2020</vt:lpstr>
      <vt:lpstr>Coaches Pitching to  Students!</vt:lpstr>
      <vt:lpstr>Staff Changes at SEAA</vt:lpstr>
      <vt:lpstr>PowerPoint Presentation</vt:lpstr>
    </vt:vector>
  </TitlesOfParts>
  <Company>NCSEAA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Update North Carolina State Education Assistance Authority</dc:title>
  <dc:creator>Elizabeth McDuffie</dc:creator>
  <cp:lastModifiedBy>Elizabeth McDuffie</cp:lastModifiedBy>
  <cp:revision>116</cp:revision>
  <dcterms:created xsi:type="dcterms:W3CDTF">2018-11-02T16:06:13Z</dcterms:created>
  <dcterms:modified xsi:type="dcterms:W3CDTF">2020-10-29T14:56:45Z</dcterms:modified>
</cp:coreProperties>
</file>