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344" r:id="rId2"/>
    <p:sldId id="1480" r:id="rId3"/>
    <p:sldId id="352" r:id="rId4"/>
    <p:sldId id="1509" r:id="rId5"/>
    <p:sldId id="1541" r:id="rId6"/>
    <p:sldId id="1538" r:id="rId7"/>
    <p:sldId id="1539" r:id="rId8"/>
    <p:sldId id="1540" r:id="rId9"/>
    <p:sldId id="1556" r:id="rId10"/>
    <p:sldId id="911" r:id="rId11"/>
    <p:sldId id="1483" r:id="rId12"/>
    <p:sldId id="346" r:id="rId13"/>
    <p:sldId id="1484" r:id="rId14"/>
    <p:sldId id="1485" r:id="rId15"/>
    <p:sldId id="1488" r:id="rId16"/>
    <p:sldId id="351" r:id="rId17"/>
    <p:sldId id="347" r:id="rId18"/>
    <p:sldId id="1494" r:id="rId19"/>
    <p:sldId id="1495" r:id="rId20"/>
    <p:sldId id="1498" r:id="rId21"/>
    <p:sldId id="1499" r:id="rId22"/>
    <p:sldId id="1502" r:id="rId23"/>
    <p:sldId id="1021" r:id="rId24"/>
    <p:sldId id="1550" r:id="rId25"/>
    <p:sldId id="1553" r:id="rId26"/>
    <p:sldId id="1513" r:id="rId27"/>
    <p:sldId id="1515" r:id="rId28"/>
    <p:sldId id="348" r:id="rId29"/>
    <p:sldId id="1505" r:id="rId30"/>
    <p:sldId id="1506" r:id="rId31"/>
    <p:sldId id="1508" r:id="rId32"/>
    <p:sldId id="1516" r:id="rId33"/>
    <p:sldId id="1518" r:id="rId34"/>
    <p:sldId id="1519" r:id="rId35"/>
    <p:sldId id="1554" r:id="rId36"/>
    <p:sldId id="1555" r:id="rId37"/>
    <p:sldId id="1014" r:id="rId38"/>
    <p:sldId id="1015" r:id="rId39"/>
    <p:sldId id="1520" r:id="rId40"/>
    <p:sldId id="349" r:id="rId41"/>
    <p:sldId id="353" r:id="rId42"/>
    <p:sldId id="1523" r:id="rId43"/>
    <p:sldId id="1522" r:id="rId44"/>
    <p:sldId id="1521" r:id="rId45"/>
    <p:sldId id="1528" r:id="rId46"/>
    <p:sldId id="1531" r:id="rId47"/>
    <p:sldId id="1532" r:id="rId48"/>
    <p:sldId id="1533" r:id="rId49"/>
    <p:sldId id="1542" r:id="rId50"/>
    <p:sldId id="1543" r:id="rId51"/>
    <p:sldId id="1536" r:id="rId52"/>
    <p:sldId id="919" r:id="rId53"/>
    <p:sldId id="1557" r:id="rId5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sa Powell" initials="LP" lastIdx="6" clrIdx="0">
    <p:extLst>
      <p:ext uri="{19B8F6BF-5375-455C-9EA6-DF929625EA0E}">
        <p15:presenceInfo xmlns:p15="http://schemas.microsoft.com/office/powerpoint/2012/main" userId="S-1-5-21-530780909-28726180-930774774-38862" providerId="AD"/>
      </p:ext>
    </p:extLst>
  </p:cmAuthor>
  <p:cmAuthor id="2" name="Amanda Sharp" initials="AS" lastIdx="19" clrIdx="1">
    <p:extLst>
      <p:ext uri="{19B8F6BF-5375-455C-9EA6-DF929625EA0E}">
        <p15:presenceInfo xmlns:p15="http://schemas.microsoft.com/office/powerpoint/2012/main" userId="S::sharpa@nasfaa.org::d8264232-e473-464d-8152-a948c20e1d55" providerId="AD"/>
      </p:ext>
    </p:extLst>
  </p:cmAuthor>
  <p:cmAuthor id="3" name="SOE Team Member" initials="STM" lastIdx="9" clrIdx="2">
    <p:extLst>
      <p:ext uri="{19B8F6BF-5375-455C-9EA6-DF929625EA0E}">
        <p15:presenceInfo xmlns:p15="http://schemas.microsoft.com/office/powerpoint/2012/main" userId="S::excellence@NASFAA.onmicrosoft.com::378aa599-c757-4037-833b-39e53fe0de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7"/>
    <a:srgbClr val="B83F97"/>
    <a:srgbClr val="70AD47"/>
    <a:srgbClr val="AAB2BF"/>
    <a:srgbClr val="57585A"/>
    <a:srgbClr val="ED7D31"/>
    <a:srgbClr val="E82025"/>
    <a:srgbClr val="E6E6E6"/>
    <a:srgbClr val="DF7F26"/>
    <a:srgbClr val="CC3A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16" autoAdjust="0"/>
    <p:restoredTop sz="95238" autoAdjust="0"/>
  </p:normalViewPr>
  <p:slideViewPr>
    <p:cSldViewPr snapToGrid="0">
      <p:cViewPr varScale="1">
        <p:scale>
          <a:sx n="63" d="100"/>
          <a:sy n="63" d="100"/>
        </p:scale>
        <p:origin x="1320" y="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0" d="100"/>
          <a:sy n="80" d="100"/>
        </p:scale>
        <p:origin x="3804" y="1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8B449B-0D97-4A91-906E-6F9A9A5ECB6A}"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B84DF876-E9DE-4267-A8AD-B9458ECA7C53}">
      <dgm:prSet phldrT="[Text]"/>
      <dgm:spPr/>
      <dgm:t>
        <a:bodyPr/>
        <a:lstStyle/>
        <a:p>
          <a:r>
            <a:rPr lang="en-US" dirty="0"/>
            <a:t>COA</a:t>
          </a:r>
        </a:p>
      </dgm:t>
    </dgm:pt>
    <dgm:pt modelId="{1E90AA58-C4F4-42CE-AAD6-57D01312516D}" type="parTrans" cxnId="{2BA1ABC2-7411-4745-8CC8-CA15F5825D8F}">
      <dgm:prSet/>
      <dgm:spPr/>
      <dgm:t>
        <a:bodyPr/>
        <a:lstStyle/>
        <a:p>
          <a:endParaRPr lang="en-US"/>
        </a:p>
      </dgm:t>
    </dgm:pt>
    <dgm:pt modelId="{54A2155D-E27D-40F9-B199-5C67518690FD}" type="sibTrans" cxnId="{2BA1ABC2-7411-4745-8CC8-CA15F5825D8F}">
      <dgm:prSet/>
      <dgm:spPr/>
      <dgm:t>
        <a:bodyPr/>
        <a:lstStyle/>
        <a:p>
          <a:endParaRPr lang="en-US" dirty="0"/>
        </a:p>
      </dgm:t>
    </dgm:pt>
    <dgm:pt modelId="{30FB96C7-E26F-40F3-B854-7ACCBCF95DE3}">
      <dgm:prSet phldrT="[Text]"/>
      <dgm:spPr/>
      <dgm:t>
        <a:bodyPr/>
        <a:lstStyle/>
        <a:p>
          <a:r>
            <a:rPr lang="en-US" dirty="0"/>
            <a:t>EFC</a:t>
          </a:r>
        </a:p>
      </dgm:t>
    </dgm:pt>
    <dgm:pt modelId="{AA4C454B-488C-49BB-A826-B577735AA0C7}" type="parTrans" cxnId="{550B4FA7-AB8F-4340-8E2B-3D168964A8F0}">
      <dgm:prSet/>
      <dgm:spPr/>
      <dgm:t>
        <a:bodyPr/>
        <a:lstStyle/>
        <a:p>
          <a:endParaRPr lang="en-US"/>
        </a:p>
      </dgm:t>
    </dgm:pt>
    <dgm:pt modelId="{D284D02F-0326-41EB-80AD-E37BADB27614}" type="sibTrans" cxnId="{550B4FA7-AB8F-4340-8E2B-3D168964A8F0}">
      <dgm:prSet/>
      <dgm:spPr>
        <a:solidFill>
          <a:srgbClr val="AAB2BF"/>
        </a:solidFill>
      </dgm:spPr>
      <dgm:t>
        <a:bodyPr/>
        <a:lstStyle/>
        <a:p>
          <a:endParaRPr lang="en-US" dirty="0"/>
        </a:p>
      </dgm:t>
    </dgm:pt>
    <dgm:pt modelId="{99C0DF33-C86B-4472-B26C-91A445580D29}">
      <dgm:prSet phldrT="[Text]"/>
      <dgm:spPr/>
      <dgm:t>
        <a:bodyPr/>
        <a:lstStyle/>
        <a:p>
          <a:r>
            <a:rPr lang="en-US" dirty="0"/>
            <a:t>EFA </a:t>
          </a:r>
        </a:p>
      </dgm:t>
    </dgm:pt>
    <dgm:pt modelId="{37D6D442-78F5-46DC-A9C9-278433CE89E3}" type="parTrans" cxnId="{3ACDCFBB-2F7B-437E-A99F-FF17A3871921}">
      <dgm:prSet/>
      <dgm:spPr/>
      <dgm:t>
        <a:bodyPr/>
        <a:lstStyle/>
        <a:p>
          <a:endParaRPr lang="en-US"/>
        </a:p>
      </dgm:t>
    </dgm:pt>
    <dgm:pt modelId="{F9BBA167-75D1-4DD5-B3EF-FFAADC3BB35E}" type="sibTrans" cxnId="{3ACDCFBB-2F7B-437E-A99F-FF17A3871921}">
      <dgm:prSet/>
      <dgm:spPr/>
      <dgm:t>
        <a:bodyPr/>
        <a:lstStyle/>
        <a:p>
          <a:endParaRPr lang="en-US"/>
        </a:p>
      </dgm:t>
    </dgm:pt>
    <dgm:pt modelId="{46F6B9D6-AD18-4847-B120-2A0FAD8BF22F}" type="pres">
      <dgm:prSet presAssocID="{F18B449B-0D97-4A91-906E-6F9A9A5ECB6A}" presName="linearFlow" presStyleCnt="0">
        <dgm:presLayoutVars>
          <dgm:dir/>
          <dgm:resizeHandles val="exact"/>
        </dgm:presLayoutVars>
      </dgm:prSet>
      <dgm:spPr/>
    </dgm:pt>
    <dgm:pt modelId="{A18601C7-A193-4162-B62A-4FC76A9E35A9}" type="pres">
      <dgm:prSet presAssocID="{B84DF876-E9DE-4267-A8AD-B9458ECA7C53}" presName="node" presStyleLbl="node1" presStyleIdx="0" presStyleCnt="3">
        <dgm:presLayoutVars>
          <dgm:bulletEnabled val="1"/>
        </dgm:presLayoutVars>
      </dgm:prSet>
      <dgm:spPr/>
    </dgm:pt>
    <dgm:pt modelId="{9BC301E4-1CB2-422D-829C-05CE27A643F6}" type="pres">
      <dgm:prSet presAssocID="{54A2155D-E27D-40F9-B199-5C67518690FD}" presName="spacerL" presStyleCnt="0"/>
      <dgm:spPr/>
    </dgm:pt>
    <dgm:pt modelId="{042CB1A1-E768-4A35-A217-04E885E1ABFF}" type="pres">
      <dgm:prSet presAssocID="{54A2155D-E27D-40F9-B199-5C67518690FD}" presName="sibTrans" presStyleLbl="sibTrans2D1" presStyleIdx="0" presStyleCnt="2"/>
      <dgm:spPr>
        <a:prstGeom prst="mathMinus">
          <a:avLst/>
        </a:prstGeom>
      </dgm:spPr>
    </dgm:pt>
    <dgm:pt modelId="{5DB2F153-7893-42D3-98F1-D23BB4803BFC}" type="pres">
      <dgm:prSet presAssocID="{54A2155D-E27D-40F9-B199-5C67518690FD}" presName="spacerR" presStyleCnt="0"/>
      <dgm:spPr/>
    </dgm:pt>
    <dgm:pt modelId="{CAFACAD9-C2DD-4A88-85DC-BD99B10444A0}" type="pres">
      <dgm:prSet presAssocID="{30FB96C7-E26F-40F3-B854-7ACCBCF95DE3}" presName="node" presStyleLbl="node1" presStyleIdx="1" presStyleCnt="3">
        <dgm:presLayoutVars>
          <dgm:bulletEnabled val="1"/>
        </dgm:presLayoutVars>
      </dgm:prSet>
      <dgm:spPr/>
    </dgm:pt>
    <dgm:pt modelId="{292CC19C-A623-4FCC-9745-56BCAD18703A}" type="pres">
      <dgm:prSet presAssocID="{D284D02F-0326-41EB-80AD-E37BADB27614}" presName="spacerL" presStyleCnt="0"/>
      <dgm:spPr/>
    </dgm:pt>
    <dgm:pt modelId="{0E98795A-615F-4EC4-A842-CDA5A82087BB}" type="pres">
      <dgm:prSet presAssocID="{D284D02F-0326-41EB-80AD-E37BADB27614}" presName="sibTrans" presStyleLbl="sibTrans2D1" presStyleIdx="1" presStyleCnt="2"/>
      <dgm:spPr>
        <a:prstGeom prst="mathMinus">
          <a:avLst/>
        </a:prstGeom>
      </dgm:spPr>
    </dgm:pt>
    <dgm:pt modelId="{110FD86F-3D17-40D5-8B77-0E8A1FD9323C}" type="pres">
      <dgm:prSet presAssocID="{D284D02F-0326-41EB-80AD-E37BADB27614}" presName="spacerR" presStyleCnt="0"/>
      <dgm:spPr/>
    </dgm:pt>
    <dgm:pt modelId="{3688086E-C129-4EC1-BE56-04E88AB2ADA0}" type="pres">
      <dgm:prSet presAssocID="{99C0DF33-C86B-4472-B26C-91A445580D29}" presName="node" presStyleLbl="node1" presStyleIdx="2" presStyleCnt="3">
        <dgm:presLayoutVars>
          <dgm:bulletEnabled val="1"/>
        </dgm:presLayoutVars>
      </dgm:prSet>
      <dgm:spPr/>
    </dgm:pt>
  </dgm:ptLst>
  <dgm:cxnLst>
    <dgm:cxn modelId="{6E2F2F10-A8AE-449F-8ABB-8F1225D98458}" type="presOf" srcId="{54A2155D-E27D-40F9-B199-5C67518690FD}" destId="{042CB1A1-E768-4A35-A217-04E885E1ABFF}" srcOrd="0" destOrd="0" presId="urn:microsoft.com/office/officeart/2005/8/layout/equation1"/>
    <dgm:cxn modelId="{0674EC16-D547-4202-B1B0-A6AF9BEB51CB}" type="presOf" srcId="{D284D02F-0326-41EB-80AD-E37BADB27614}" destId="{0E98795A-615F-4EC4-A842-CDA5A82087BB}" srcOrd="0" destOrd="0" presId="urn:microsoft.com/office/officeart/2005/8/layout/equation1"/>
    <dgm:cxn modelId="{784ABA3C-C550-47E5-AC98-568EE9DA08BF}" type="presOf" srcId="{30FB96C7-E26F-40F3-B854-7ACCBCF95DE3}" destId="{CAFACAD9-C2DD-4A88-85DC-BD99B10444A0}" srcOrd="0" destOrd="0" presId="urn:microsoft.com/office/officeart/2005/8/layout/equation1"/>
    <dgm:cxn modelId="{F8730450-777D-4541-B4F3-D120E5FFCC36}" type="presOf" srcId="{99C0DF33-C86B-4472-B26C-91A445580D29}" destId="{3688086E-C129-4EC1-BE56-04E88AB2ADA0}" srcOrd="0" destOrd="0" presId="urn:microsoft.com/office/officeart/2005/8/layout/equation1"/>
    <dgm:cxn modelId="{8BE8D88C-B732-46F8-B4BE-BF5C58FF0E21}" type="presOf" srcId="{B84DF876-E9DE-4267-A8AD-B9458ECA7C53}" destId="{A18601C7-A193-4162-B62A-4FC76A9E35A9}" srcOrd="0" destOrd="0" presId="urn:microsoft.com/office/officeart/2005/8/layout/equation1"/>
    <dgm:cxn modelId="{550B4FA7-AB8F-4340-8E2B-3D168964A8F0}" srcId="{F18B449B-0D97-4A91-906E-6F9A9A5ECB6A}" destId="{30FB96C7-E26F-40F3-B854-7ACCBCF95DE3}" srcOrd="1" destOrd="0" parTransId="{AA4C454B-488C-49BB-A826-B577735AA0C7}" sibTransId="{D284D02F-0326-41EB-80AD-E37BADB27614}"/>
    <dgm:cxn modelId="{3ACDCFBB-2F7B-437E-A99F-FF17A3871921}" srcId="{F18B449B-0D97-4A91-906E-6F9A9A5ECB6A}" destId="{99C0DF33-C86B-4472-B26C-91A445580D29}" srcOrd="2" destOrd="0" parTransId="{37D6D442-78F5-46DC-A9C9-278433CE89E3}" sibTransId="{F9BBA167-75D1-4DD5-B3EF-FFAADC3BB35E}"/>
    <dgm:cxn modelId="{2BA1ABC2-7411-4745-8CC8-CA15F5825D8F}" srcId="{F18B449B-0D97-4A91-906E-6F9A9A5ECB6A}" destId="{B84DF876-E9DE-4267-A8AD-B9458ECA7C53}" srcOrd="0" destOrd="0" parTransId="{1E90AA58-C4F4-42CE-AAD6-57D01312516D}" sibTransId="{54A2155D-E27D-40F9-B199-5C67518690FD}"/>
    <dgm:cxn modelId="{D15606D3-5CB2-43FA-B82D-DEF1C3A4DD41}" type="presOf" srcId="{F18B449B-0D97-4A91-906E-6F9A9A5ECB6A}" destId="{46F6B9D6-AD18-4847-B120-2A0FAD8BF22F}" srcOrd="0" destOrd="0" presId="urn:microsoft.com/office/officeart/2005/8/layout/equation1"/>
    <dgm:cxn modelId="{646F61D4-A299-4ADA-89DD-B2D16416FF7D}" type="presParOf" srcId="{46F6B9D6-AD18-4847-B120-2A0FAD8BF22F}" destId="{A18601C7-A193-4162-B62A-4FC76A9E35A9}" srcOrd="0" destOrd="0" presId="urn:microsoft.com/office/officeart/2005/8/layout/equation1"/>
    <dgm:cxn modelId="{C7717CE5-3516-4F10-84EE-5D54A110A64C}" type="presParOf" srcId="{46F6B9D6-AD18-4847-B120-2A0FAD8BF22F}" destId="{9BC301E4-1CB2-422D-829C-05CE27A643F6}" srcOrd="1" destOrd="0" presId="urn:microsoft.com/office/officeart/2005/8/layout/equation1"/>
    <dgm:cxn modelId="{26A77333-469B-4624-9531-4AB1995C82F4}" type="presParOf" srcId="{46F6B9D6-AD18-4847-B120-2A0FAD8BF22F}" destId="{042CB1A1-E768-4A35-A217-04E885E1ABFF}" srcOrd="2" destOrd="0" presId="urn:microsoft.com/office/officeart/2005/8/layout/equation1"/>
    <dgm:cxn modelId="{0EDD6E23-BC8B-44F7-A44C-B8B7DE7B0B12}" type="presParOf" srcId="{46F6B9D6-AD18-4847-B120-2A0FAD8BF22F}" destId="{5DB2F153-7893-42D3-98F1-D23BB4803BFC}" srcOrd="3" destOrd="0" presId="urn:microsoft.com/office/officeart/2005/8/layout/equation1"/>
    <dgm:cxn modelId="{D796AF1B-24FD-4A9C-A214-F569919CFB3B}" type="presParOf" srcId="{46F6B9D6-AD18-4847-B120-2A0FAD8BF22F}" destId="{CAFACAD9-C2DD-4A88-85DC-BD99B10444A0}" srcOrd="4" destOrd="0" presId="urn:microsoft.com/office/officeart/2005/8/layout/equation1"/>
    <dgm:cxn modelId="{A0660F40-AE25-46C6-95A7-1559D2DC0578}" type="presParOf" srcId="{46F6B9D6-AD18-4847-B120-2A0FAD8BF22F}" destId="{292CC19C-A623-4FCC-9745-56BCAD18703A}" srcOrd="5" destOrd="0" presId="urn:microsoft.com/office/officeart/2005/8/layout/equation1"/>
    <dgm:cxn modelId="{5FAED2A8-C2EA-4615-9B5C-FC1C37D87BC8}" type="presParOf" srcId="{46F6B9D6-AD18-4847-B120-2A0FAD8BF22F}" destId="{0E98795A-615F-4EC4-A842-CDA5A82087BB}" srcOrd="6" destOrd="0" presId="urn:microsoft.com/office/officeart/2005/8/layout/equation1"/>
    <dgm:cxn modelId="{A7DF7DA4-9F6E-40CA-9BA8-E2A2D89B93A0}" type="presParOf" srcId="{46F6B9D6-AD18-4847-B120-2A0FAD8BF22F}" destId="{110FD86F-3D17-40D5-8B77-0E8A1FD9323C}" srcOrd="7" destOrd="0" presId="urn:microsoft.com/office/officeart/2005/8/layout/equation1"/>
    <dgm:cxn modelId="{50D0E0A3-58EB-4B38-A245-AEFA864EE6FC}" type="presParOf" srcId="{46F6B9D6-AD18-4847-B120-2A0FAD8BF22F}" destId="{3688086E-C129-4EC1-BE56-04E88AB2ADA0}"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6029FF-3E07-45FB-ACFA-3FE2A3342858}"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CBEDB444-9CF4-4AF7-86B7-D3D030808D79}">
      <dgm:prSet phldrT="[Text]"/>
      <dgm:spPr/>
      <dgm:t>
        <a:bodyPr/>
        <a:lstStyle/>
        <a:p>
          <a:r>
            <a:rPr lang="en-US" dirty="0"/>
            <a:t>0.33</a:t>
          </a:r>
        </a:p>
      </dgm:t>
    </dgm:pt>
    <dgm:pt modelId="{91436E7D-C38E-4CB1-BA47-F7532BE79E74}" type="parTrans" cxnId="{4B254661-3296-4706-92BC-D4CFABDC13E4}">
      <dgm:prSet/>
      <dgm:spPr/>
      <dgm:t>
        <a:bodyPr/>
        <a:lstStyle/>
        <a:p>
          <a:endParaRPr lang="en-US"/>
        </a:p>
      </dgm:t>
    </dgm:pt>
    <dgm:pt modelId="{BB3E70DE-A9F6-4EC4-9D34-8F6073A4C967}" type="sibTrans" cxnId="{4B254661-3296-4706-92BC-D4CFABDC13E4}">
      <dgm:prSet/>
      <dgm:spPr/>
      <dgm:t>
        <a:bodyPr/>
        <a:lstStyle/>
        <a:p>
          <a:endParaRPr lang="en-US" dirty="0"/>
        </a:p>
      </dgm:t>
    </dgm:pt>
    <dgm:pt modelId="{6C0CB01D-810D-4CB5-B4BE-4A13F8EBE0E3}">
      <dgm:prSet phldrT="[Text]"/>
      <dgm:spPr/>
      <dgm:t>
        <a:bodyPr/>
        <a:lstStyle/>
        <a:p>
          <a:r>
            <a:rPr lang="en-US" dirty="0"/>
            <a:t>$5,500</a:t>
          </a:r>
        </a:p>
      </dgm:t>
    </dgm:pt>
    <dgm:pt modelId="{AB56CAE9-C959-4BAD-A574-4C565A76AABD}" type="parTrans" cxnId="{656C0C3B-5138-4BF6-8A25-A061A9EF43B8}">
      <dgm:prSet/>
      <dgm:spPr/>
      <dgm:t>
        <a:bodyPr/>
        <a:lstStyle/>
        <a:p>
          <a:endParaRPr lang="en-US"/>
        </a:p>
      </dgm:t>
    </dgm:pt>
    <dgm:pt modelId="{3808D71E-B835-4B2E-B76F-3AEFBBF6FD5E}" type="sibTrans" cxnId="{656C0C3B-5138-4BF6-8A25-A061A9EF43B8}">
      <dgm:prSet/>
      <dgm:spPr/>
      <dgm:t>
        <a:bodyPr/>
        <a:lstStyle/>
        <a:p>
          <a:endParaRPr lang="en-US" dirty="0"/>
        </a:p>
      </dgm:t>
    </dgm:pt>
    <dgm:pt modelId="{56695182-F969-4C33-BCC8-CCE171944BEF}">
      <dgm:prSet phldrT="[Text]"/>
      <dgm:spPr/>
      <dgm:t>
        <a:bodyPr/>
        <a:lstStyle/>
        <a:p>
          <a:r>
            <a:rPr lang="en-US" dirty="0"/>
            <a:t>$1,833</a:t>
          </a:r>
        </a:p>
      </dgm:t>
    </dgm:pt>
    <dgm:pt modelId="{3C535F7F-8ADE-4D17-812B-AF9884BF52E6}" type="parTrans" cxnId="{0E00E184-6EDA-486D-B7F9-FCE4AE49187C}">
      <dgm:prSet/>
      <dgm:spPr/>
      <dgm:t>
        <a:bodyPr/>
        <a:lstStyle/>
        <a:p>
          <a:endParaRPr lang="en-US"/>
        </a:p>
      </dgm:t>
    </dgm:pt>
    <dgm:pt modelId="{A5BE8A91-EA0C-4477-9629-CD94FC28D6E4}" type="sibTrans" cxnId="{0E00E184-6EDA-486D-B7F9-FCE4AE49187C}">
      <dgm:prSet/>
      <dgm:spPr/>
      <dgm:t>
        <a:bodyPr/>
        <a:lstStyle/>
        <a:p>
          <a:endParaRPr lang="en-US"/>
        </a:p>
      </dgm:t>
    </dgm:pt>
    <dgm:pt modelId="{E3C292A2-92AA-42D7-8929-0CD9A55DD604}" type="pres">
      <dgm:prSet presAssocID="{D56029FF-3E07-45FB-ACFA-3FE2A3342858}" presName="linearFlow" presStyleCnt="0">
        <dgm:presLayoutVars>
          <dgm:dir/>
          <dgm:resizeHandles val="exact"/>
        </dgm:presLayoutVars>
      </dgm:prSet>
      <dgm:spPr/>
    </dgm:pt>
    <dgm:pt modelId="{BE17C44C-4C0A-40EA-9532-B0647A01DCE2}" type="pres">
      <dgm:prSet presAssocID="{CBEDB444-9CF4-4AF7-86B7-D3D030808D79}" presName="node" presStyleLbl="node1" presStyleIdx="0" presStyleCnt="3">
        <dgm:presLayoutVars>
          <dgm:bulletEnabled val="1"/>
        </dgm:presLayoutVars>
      </dgm:prSet>
      <dgm:spPr/>
    </dgm:pt>
    <dgm:pt modelId="{A6A9AA35-48FA-442D-AB5D-149358DA96C2}" type="pres">
      <dgm:prSet presAssocID="{BB3E70DE-A9F6-4EC4-9D34-8F6073A4C967}" presName="spacerL" presStyleCnt="0"/>
      <dgm:spPr/>
    </dgm:pt>
    <dgm:pt modelId="{5EA22970-5925-40D0-BDDF-ABCF23C1BB30}" type="pres">
      <dgm:prSet presAssocID="{BB3E70DE-A9F6-4EC4-9D34-8F6073A4C967}" presName="sibTrans" presStyleLbl="sibTrans2D1" presStyleIdx="0" presStyleCnt="2"/>
      <dgm:spPr>
        <a:prstGeom prst="mathMultiply">
          <a:avLst/>
        </a:prstGeom>
      </dgm:spPr>
    </dgm:pt>
    <dgm:pt modelId="{DB7AA4B8-3508-485D-A550-2404461502C4}" type="pres">
      <dgm:prSet presAssocID="{BB3E70DE-A9F6-4EC4-9D34-8F6073A4C967}" presName="spacerR" presStyleCnt="0"/>
      <dgm:spPr/>
    </dgm:pt>
    <dgm:pt modelId="{A86015E4-727D-463D-A6C0-B8EDF33AE347}" type="pres">
      <dgm:prSet presAssocID="{6C0CB01D-810D-4CB5-B4BE-4A13F8EBE0E3}" presName="node" presStyleLbl="node1" presStyleIdx="1" presStyleCnt="3">
        <dgm:presLayoutVars>
          <dgm:bulletEnabled val="1"/>
        </dgm:presLayoutVars>
      </dgm:prSet>
      <dgm:spPr/>
    </dgm:pt>
    <dgm:pt modelId="{761E0890-0A8A-4D9C-91D4-703A189225C3}" type="pres">
      <dgm:prSet presAssocID="{3808D71E-B835-4B2E-B76F-3AEFBBF6FD5E}" presName="spacerL" presStyleCnt="0"/>
      <dgm:spPr/>
    </dgm:pt>
    <dgm:pt modelId="{BEF86597-8C13-43F2-B0D7-5D5C8AA96995}" type="pres">
      <dgm:prSet presAssocID="{3808D71E-B835-4B2E-B76F-3AEFBBF6FD5E}" presName="sibTrans" presStyleLbl="sibTrans2D1" presStyleIdx="1" presStyleCnt="2"/>
      <dgm:spPr/>
    </dgm:pt>
    <dgm:pt modelId="{EBD2B41E-0997-44D7-AB6C-D24EC6A9C77C}" type="pres">
      <dgm:prSet presAssocID="{3808D71E-B835-4B2E-B76F-3AEFBBF6FD5E}" presName="spacerR" presStyleCnt="0"/>
      <dgm:spPr/>
    </dgm:pt>
    <dgm:pt modelId="{8B429B11-8468-4609-BCE8-1480CAD7226C}" type="pres">
      <dgm:prSet presAssocID="{56695182-F969-4C33-BCC8-CCE171944BEF}" presName="node" presStyleLbl="node1" presStyleIdx="2" presStyleCnt="3">
        <dgm:presLayoutVars>
          <dgm:bulletEnabled val="1"/>
        </dgm:presLayoutVars>
      </dgm:prSet>
      <dgm:spPr/>
    </dgm:pt>
  </dgm:ptLst>
  <dgm:cxnLst>
    <dgm:cxn modelId="{62C1880A-D39E-453F-862A-CDBB1C81D6AA}" type="presOf" srcId="{CBEDB444-9CF4-4AF7-86B7-D3D030808D79}" destId="{BE17C44C-4C0A-40EA-9532-B0647A01DCE2}" srcOrd="0" destOrd="0" presId="urn:microsoft.com/office/officeart/2005/8/layout/equation1"/>
    <dgm:cxn modelId="{F6DBCB16-F7EB-4288-981D-1F46B5229077}" type="presOf" srcId="{6C0CB01D-810D-4CB5-B4BE-4A13F8EBE0E3}" destId="{A86015E4-727D-463D-A6C0-B8EDF33AE347}" srcOrd="0" destOrd="0" presId="urn:microsoft.com/office/officeart/2005/8/layout/equation1"/>
    <dgm:cxn modelId="{656C0C3B-5138-4BF6-8A25-A061A9EF43B8}" srcId="{D56029FF-3E07-45FB-ACFA-3FE2A3342858}" destId="{6C0CB01D-810D-4CB5-B4BE-4A13F8EBE0E3}" srcOrd="1" destOrd="0" parTransId="{AB56CAE9-C959-4BAD-A574-4C565A76AABD}" sibTransId="{3808D71E-B835-4B2E-B76F-3AEFBBF6FD5E}"/>
    <dgm:cxn modelId="{4B254661-3296-4706-92BC-D4CFABDC13E4}" srcId="{D56029FF-3E07-45FB-ACFA-3FE2A3342858}" destId="{CBEDB444-9CF4-4AF7-86B7-D3D030808D79}" srcOrd="0" destOrd="0" parTransId="{91436E7D-C38E-4CB1-BA47-F7532BE79E74}" sibTransId="{BB3E70DE-A9F6-4EC4-9D34-8F6073A4C967}"/>
    <dgm:cxn modelId="{4CEE1E42-1A27-456D-9B02-66F77D5B32F9}" type="presOf" srcId="{3808D71E-B835-4B2E-B76F-3AEFBBF6FD5E}" destId="{BEF86597-8C13-43F2-B0D7-5D5C8AA96995}" srcOrd="0" destOrd="0" presId="urn:microsoft.com/office/officeart/2005/8/layout/equation1"/>
    <dgm:cxn modelId="{C944CC65-6B03-44B6-9041-B65ACE560B34}" type="presOf" srcId="{BB3E70DE-A9F6-4EC4-9D34-8F6073A4C967}" destId="{5EA22970-5925-40D0-BDDF-ABCF23C1BB30}" srcOrd="0" destOrd="0" presId="urn:microsoft.com/office/officeart/2005/8/layout/equation1"/>
    <dgm:cxn modelId="{0E00E184-6EDA-486D-B7F9-FCE4AE49187C}" srcId="{D56029FF-3E07-45FB-ACFA-3FE2A3342858}" destId="{56695182-F969-4C33-BCC8-CCE171944BEF}" srcOrd="2" destOrd="0" parTransId="{3C535F7F-8ADE-4D17-812B-AF9884BF52E6}" sibTransId="{A5BE8A91-EA0C-4477-9629-CD94FC28D6E4}"/>
    <dgm:cxn modelId="{59EC47C9-5C81-4D29-A05D-A0A61B82D4A1}" type="presOf" srcId="{D56029FF-3E07-45FB-ACFA-3FE2A3342858}" destId="{E3C292A2-92AA-42D7-8929-0CD9A55DD604}" srcOrd="0" destOrd="0" presId="urn:microsoft.com/office/officeart/2005/8/layout/equation1"/>
    <dgm:cxn modelId="{9411C7DF-7557-4C84-B621-61A1DDAF02E0}" type="presOf" srcId="{56695182-F969-4C33-BCC8-CCE171944BEF}" destId="{8B429B11-8468-4609-BCE8-1480CAD7226C}" srcOrd="0" destOrd="0" presId="urn:microsoft.com/office/officeart/2005/8/layout/equation1"/>
    <dgm:cxn modelId="{995F6DCE-E7AE-4129-8027-783C26EB4259}" type="presParOf" srcId="{E3C292A2-92AA-42D7-8929-0CD9A55DD604}" destId="{BE17C44C-4C0A-40EA-9532-B0647A01DCE2}" srcOrd="0" destOrd="0" presId="urn:microsoft.com/office/officeart/2005/8/layout/equation1"/>
    <dgm:cxn modelId="{2DF27023-074F-452B-B5CE-216605D66489}" type="presParOf" srcId="{E3C292A2-92AA-42D7-8929-0CD9A55DD604}" destId="{A6A9AA35-48FA-442D-AB5D-149358DA96C2}" srcOrd="1" destOrd="0" presId="urn:microsoft.com/office/officeart/2005/8/layout/equation1"/>
    <dgm:cxn modelId="{87B32E5B-0B3A-4CC9-AD2E-B06741247EB6}" type="presParOf" srcId="{E3C292A2-92AA-42D7-8929-0CD9A55DD604}" destId="{5EA22970-5925-40D0-BDDF-ABCF23C1BB30}" srcOrd="2" destOrd="0" presId="urn:microsoft.com/office/officeart/2005/8/layout/equation1"/>
    <dgm:cxn modelId="{B936A37A-A988-4318-A8D5-90A75F7634F6}" type="presParOf" srcId="{E3C292A2-92AA-42D7-8929-0CD9A55DD604}" destId="{DB7AA4B8-3508-485D-A550-2404461502C4}" srcOrd="3" destOrd="0" presId="urn:microsoft.com/office/officeart/2005/8/layout/equation1"/>
    <dgm:cxn modelId="{3FFB9A34-BA59-419E-88EA-A0D00A534A2D}" type="presParOf" srcId="{E3C292A2-92AA-42D7-8929-0CD9A55DD604}" destId="{A86015E4-727D-463D-A6C0-B8EDF33AE347}" srcOrd="4" destOrd="0" presId="urn:microsoft.com/office/officeart/2005/8/layout/equation1"/>
    <dgm:cxn modelId="{616560DB-E252-4567-B470-05F7C1F050F3}" type="presParOf" srcId="{E3C292A2-92AA-42D7-8929-0CD9A55DD604}" destId="{761E0890-0A8A-4D9C-91D4-703A189225C3}" srcOrd="5" destOrd="0" presId="urn:microsoft.com/office/officeart/2005/8/layout/equation1"/>
    <dgm:cxn modelId="{DED9AD23-D6A9-43C9-9F59-8189830531E1}" type="presParOf" srcId="{E3C292A2-92AA-42D7-8929-0CD9A55DD604}" destId="{BEF86597-8C13-43F2-B0D7-5D5C8AA96995}" srcOrd="6" destOrd="0" presId="urn:microsoft.com/office/officeart/2005/8/layout/equation1"/>
    <dgm:cxn modelId="{790DAAD8-EEF1-4AF0-BED1-EE9D1E677B32}" type="presParOf" srcId="{E3C292A2-92AA-42D7-8929-0CD9A55DD604}" destId="{EBD2B41E-0997-44D7-AB6C-D24EC6A9C77C}" srcOrd="7" destOrd="0" presId="urn:microsoft.com/office/officeart/2005/8/layout/equation1"/>
    <dgm:cxn modelId="{AD3FBBDE-BAF6-4017-8532-E1A202521B12}" type="presParOf" srcId="{E3C292A2-92AA-42D7-8929-0CD9A55DD604}" destId="{8B429B11-8468-4609-BCE8-1480CAD7226C}" srcOrd="8"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56029FF-3E07-45FB-ACFA-3FE2A3342858}"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CBEDB444-9CF4-4AF7-86B7-D3D030808D79}">
      <dgm:prSet phldrT="[Text]"/>
      <dgm:spPr/>
      <dgm:t>
        <a:bodyPr/>
        <a:lstStyle/>
        <a:p>
          <a:r>
            <a:rPr lang="en-US" dirty="0"/>
            <a:t>0.33</a:t>
          </a:r>
        </a:p>
      </dgm:t>
    </dgm:pt>
    <dgm:pt modelId="{91436E7D-C38E-4CB1-BA47-F7532BE79E74}" type="parTrans" cxnId="{4B254661-3296-4706-92BC-D4CFABDC13E4}">
      <dgm:prSet/>
      <dgm:spPr/>
      <dgm:t>
        <a:bodyPr/>
        <a:lstStyle/>
        <a:p>
          <a:endParaRPr lang="en-US"/>
        </a:p>
      </dgm:t>
    </dgm:pt>
    <dgm:pt modelId="{BB3E70DE-A9F6-4EC4-9D34-8F6073A4C967}" type="sibTrans" cxnId="{4B254661-3296-4706-92BC-D4CFABDC13E4}">
      <dgm:prSet/>
      <dgm:spPr/>
      <dgm:t>
        <a:bodyPr/>
        <a:lstStyle/>
        <a:p>
          <a:endParaRPr lang="en-US" dirty="0"/>
        </a:p>
      </dgm:t>
    </dgm:pt>
    <dgm:pt modelId="{6C0CB01D-810D-4CB5-B4BE-4A13F8EBE0E3}">
      <dgm:prSet phldrT="[Text]"/>
      <dgm:spPr/>
      <dgm:t>
        <a:bodyPr/>
        <a:lstStyle/>
        <a:p>
          <a:r>
            <a:rPr lang="en-US" dirty="0"/>
            <a:t>$2,000</a:t>
          </a:r>
        </a:p>
      </dgm:t>
    </dgm:pt>
    <dgm:pt modelId="{AB56CAE9-C959-4BAD-A574-4C565A76AABD}" type="parTrans" cxnId="{656C0C3B-5138-4BF6-8A25-A061A9EF43B8}">
      <dgm:prSet/>
      <dgm:spPr/>
      <dgm:t>
        <a:bodyPr/>
        <a:lstStyle/>
        <a:p>
          <a:endParaRPr lang="en-US"/>
        </a:p>
      </dgm:t>
    </dgm:pt>
    <dgm:pt modelId="{3808D71E-B835-4B2E-B76F-3AEFBBF6FD5E}" type="sibTrans" cxnId="{656C0C3B-5138-4BF6-8A25-A061A9EF43B8}">
      <dgm:prSet/>
      <dgm:spPr/>
      <dgm:t>
        <a:bodyPr/>
        <a:lstStyle/>
        <a:p>
          <a:endParaRPr lang="en-US" dirty="0"/>
        </a:p>
      </dgm:t>
    </dgm:pt>
    <dgm:pt modelId="{56695182-F969-4C33-BCC8-CCE171944BEF}">
      <dgm:prSet phldrT="[Text]"/>
      <dgm:spPr/>
      <dgm:t>
        <a:bodyPr/>
        <a:lstStyle/>
        <a:p>
          <a:r>
            <a:rPr lang="en-US" dirty="0"/>
            <a:t>$660</a:t>
          </a:r>
        </a:p>
      </dgm:t>
    </dgm:pt>
    <dgm:pt modelId="{3C535F7F-8ADE-4D17-812B-AF9884BF52E6}" type="parTrans" cxnId="{0E00E184-6EDA-486D-B7F9-FCE4AE49187C}">
      <dgm:prSet/>
      <dgm:spPr/>
      <dgm:t>
        <a:bodyPr/>
        <a:lstStyle/>
        <a:p>
          <a:endParaRPr lang="en-US"/>
        </a:p>
      </dgm:t>
    </dgm:pt>
    <dgm:pt modelId="{A5BE8A91-EA0C-4477-9629-CD94FC28D6E4}" type="sibTrans" cxnId="{0E00E184-6EDA-486D-B7F9-FCE4AE49187C}">
      <dgm:prSet/>
      <dgm:spPr/>
      <dgm:t>
        <a:bodyPr/>
        <a:lstStyle/>
        <a:p>
          <a:endParaRPr lang="en-US"/>
        </a:p>
      </dgm:t>
    </dgm:pt>
    <dgm:pt modelId="{E3C292A2-92AA-42D7-8929-0CD9A55DD604}" type="pres">
      <dgm:prSet presAssocID="{D56029FF-3E07-45FB-ACFA-3FE2A3342858}" presName="linearFlow" presStyleCnt="0">
        <dgm:presLayoutVars>
          <dgm:dir/>
          <dgm:resizeHandles val="exact"/>
        </dgm:presLayoutVars>
      </dgm:prSet>
      <dgm:spPr/>
    </dgm:pt>
    <dgm:pt modelId="{BE17C44C-4C0A-40EA-9532-B0647A01DCE2}" type="pres">
      <dgm:prSet presAssocID="{CBEDB444-9CF4-4AF7-86B7-D3D030808D79}" presName="node" presStyleLbl="node1" presStyleIdx="0" presStyleCnt="3" custLinFactNeighborX="-57232">
        <dgm:presLayoutVars>
          <dgm:bulletEnabled val="1"/>
        </dgm:presLayoutVars>
      </dgm:prSet>
      <dgm:spPr/>
    </dgm:pt>
    <dgm:pt modelId="{A6A9AA35-48FA-442D-AB5D-149358DA96C2}" type="pres">
      <dgm:prSet presAssocID="{BB3E70DE-A9F6-4EC4-9D34-8F6073A4C967}" presName="spacerL" presStyleCnt="0"/>
      <dgm:spPr/>
    </dgm:pt>
    <dgm:pt modelId="{5EA22970-5925-40D0-BDDF-ABCF23C1BB30}" type="pres">
      <dgm:prSet presAssocID="{BB3E70DE-A9F6-4EC4-9D34-8F6073A4C967}" presName="sibTrans" presStyleLbl="sibTrans2D1" presStyleIdx="0" presStyleCnt="2"/>
      <dgm:spPr>
        <a:prstGeom prst="mathMultiply">
          <a:avLst/>
        </a:prstGeom>
      </dgm:spPr>
    </dgm:pt>
    <dgm:pt modelId="{DB7AA4B8-3508-485D-A550-2404461502C4}" type="pres">
      <dgm:prSet presAssocID="{BB3E70DE-A9F6-4EC4-9D34-8F6073A4C967}" presName="spacerR" presStyleCnt="0"/>
      <dgm:spPr/>
    </dgm:pt>
    <dgm:pt modelId="{A86015E4-727D-463D-A6C0-B8EDF33AE347}" type="pres">
      <dgm:prSet presAssocID="{6C0CB01D-810D-4CB5-B4BE-4A13F8EBE0E3}" presName="node" presStyleLbl="node1" presStyleIdx="1" presStyleCnt="3">
        <dgm:presLayoutVars>
          <dgm:bulletEnabled val="1"/>
        </dgm:presLayoutVars>
      </dgm:prSet>
      <dgm:spPr/>
    </dgm:pt>
    <dgm:pt modelId="{761E0890-0A8A-4D9C-91D4-703A189225C3}" type="pres">
      <dgm:prSet presAssocID="{3808D71E-B835-4B2E-B76F-3AEFBBF6FD5E}" presName="spacerL" presStyleCnt="0"/>
      <dgm:spPr/>
    </dgm:pt>
    <dgm:pt modelId="{BEF86597-8C13-43F2-B0D7-5D5C8AA96995}" type="pres">
      <dgm:prSet presAssocID="{3808D71E-B835-4B2E-B76F-3AEFBBF6FD5E}" presName="sibTrans" presStyleLbl="sibTrans2D1" presStyleIdx="1" presStyleCnt="2"/>
      <dgm:spPr/>
    </dgm:pt>
    <dgm:pt modelId="{EBD2B41E-0997-44D7-AB6C-D24EC6A9C77C}" type="pres">
      <dgm:prSet presAssocID="{3808D71E-B835-4B2E-B76F-3AEFBBF6FD5E}" presName="spacerR" presStyleCnt="0"/>
      <dgm:spPr/>
    </dgm:pt>
    <dgm:pt modelId="{8B429B11-8468-4609-BCE8-1480CAD7226C}" type="pres">
      <dgm:prSet presAssocID="{56695182-F969-4C33-BCC8-CCE171944BEF}" presName="node" presStyleLbl="node1" presStyleIdx="2" presStyleCnt="3">
        <dgm:presLayoutVars>
          <dgm:bulletEnabled val="1"/>
        </dgm:presLayoutVars>
      </dgm:prSet>
      <dgm:spPr/>
    </dgm:pt>
  </dgm:ptLst>
  <dgm:cxnLst>
    <dgm:cxn modelId="{62C1880A-D39E-453F-862A-CDBB1C81D6AA}" type="presOf" srcId="{CBEDB444-9CF4-4AF7-86B7-D3D030808D79}" destId="{BE17C44C-4C0A-40EA-9532-B0647A01DCE2}" srcOrd="0" destOrd="0" presId="urn:microsoft.com/office/officeart/2005/8/layout/equation1"/>
    <dgm:cxn modelId="{F6DBCB16-F7EB-4288-981D-1F46B5229077}" type="presOf" srcId="{6C0CB01D-810D-4CB5-B4BE-4A13F8EBE0E3}" destId="{A86015E4-727D-463D-A6C0-B8EDF33AE347}" srcOrd="0" destOrd="0" presId="urn:microsoft.com/office/officeart/2005/8/layout/equation1"/>
    <dgm:cxn modelId="{656C0C3B-5138-4BF6-8A25-A061A9EF43B8}" srcId="{D56029FF-3E07-45FB-ACFA-3FE2A3342858}" destId="{6C0CB01D-810D-4CB5-B4BE-4A13F8EBE0E3}" srcOrd="1" destOrd="0" parTransId="{AB56CAE9-C959-4BAD-A574-4C565A76AABD}" sibTransId="{3808D71E-B835-4B2E-B76F-3AEFBBF6FD5E}"/>
    <dgm:cxn modelId="{4B254661-3296-4706-92BC-D4CFABDC13E4}" srcId="{D56029FF-3E07-45FB-ACFA-3FE2A3342858}" destId="{CBEDB444-9CF4-4AF7-86B7-D3D030808D79}" srcOrd="0" destOrd="0" parTransId="{91436E7D-C38E-4CB1-BA47-F7532BE79E74}" sibTransId="{BB3E70DE-A9F6-4EC4-9D34-8F6073A4C967}"/>
    <dgm:cxn modelId="{4CEE1E42-1A27-456D-9B02-66F77D5B32F9}" type="presOf" srcId="{3808D71E-B835-4B2E-B76F-3AEFBBF6FD5E}" destId="{BEF86597-8C13-43F2-B0D7-5D5C8AA96995}" srcOrd="0" destOrd="0" presId="urn:microsoft.com/office/officeart/2005/8/layout/equation1"/>
    <dgm:cxn modelId="{C944CC65-6B03-44B6-9041-B65ACE560B34}" type="presOf" srcId="{BB3E70DE-A9F6-4EC4-9D34-8F6073A4C967}" destId="{5EA22970-5925-40D0-BDDF-ABCF23C1BB30}" srcOrd="0" destOrd="0" presId="urn:microsoft.com/office/officeart/2005/8/layout/equation1"/>
    <dgm:cxn modelId="{0E00E184-6EDA-486D-B7F9-FCE4AE49187C}" srcId="{D56029FF-3E07-45FB-ACFA-3FE2A3342858}" destId="{56695182-F969-4C33-BCC8-CCE171944BEF}" srcOrd="2" destOrd="0" parTransId="{3C535F7F-8ADE-4D17-812B-AF9884BF52E6}" sibTransId="{A5BE8A91-EA0C-4477-9629-CD94FC28D6E4}"/>
    <dgm:cxn modelId="{59EC47C9-5C81-4D29-A05D-A0A61B82D4A1}" type="presOf" srcId="{D56029FF-3E07-45FB-ACFA-3FE2A3342858}" destId="{E3C292A2-92AA-42D7-8929-0CD9A55DD604}" srcOrd="0" destOrd="0" presId="urn:microsoft.com/office/officeart/2005/8/layout/equation1"/>
    <dgm:cxn modelId="{9411C7DF-7557-4C84-B621-61A1DDAF02E0}" type="presOf" srcId="{56695182-F969-4C33-BCC8-CCE171944BEF}" destId="{8B429B11-8468-4609-BCE8-1480CAD7226C}" srcOrd="0" destOrd="0" presId="urn:microsoft.com/office/officeart/2005/8/layout/equation1"/>
    <dgm:cxn modelId="{995F6DCE-E7AE-4129-8027-783C26EB4259}" type="presParOf" srcId="{E3C292A2-92AA-42D7-8929-0CD9A55DD604}" destId="{BE17C44C-4C0A-40EA-9532-B0647A01DCE2}" srcOrd="0" destOrd="0" presId="urn:microsoft.com/office/officeart/2005/8/layout/equation1"/>
    <dgm:cxn modelId="{2DF27023-074F-452B-B5CE-216605D66489}" type="presParOf" srcId="{E3C292A2-92AA-42D7-8929-0CD9A55DD604}" destId="{A6A9AA35-48FA-442D-AB5D-149358DA96C2}" srcOrd="1" destOrd="0" presId="urn:microsoft.com/office/officeart/2005/8/layout/equation1"/>
    <dgm:cxn modelId="{87B32E5B-0B3A-4CC9-AD2E-B06741247EB6}" type="presParOf" srcId="{E3C292A2-92AA-42D7-8929-0CD9A55DD604}" destId="{5EA22970-5925-40D0-BDDF-ABCF23C1BB30}" srcOrd="2" destOrd="0" presId="urn:microsoft.com/office/officeart/2005/8/layout/equation1"/>
    <dgm:cxn modelId="{B936A37A-A988-4318-A8D5-90A75F7634F6}" type="presParOf" srcId="{E3C292A2-92AA-42D7-8929-0CD9A55DD604}" destId="{DB7AA4B8-3508-485D-A550-2404461502C4}" srcOrd="3" destOrd="0" presId="urn:microsoft.com/office/officeart/2005/8/layout/equation1"/>
    <dgm:cxn modelId="{3FFB9A34-BA59-419E-88EA-A0D00A534A2D}" type="presParOf" srcId="{E3C292A2-92AA-42D7-8929-0CD9A55DD604}" destId="{A86015E4-727D-463D-A6C0-B8EDF33AE347}" srcOrd="4" destOrd="0" presId="urn:microsoft.com/office/officeart/2005/8/layout/equation1"/>
    <dgm:cxn modelId="{616560DB-E252-4567-B470-05F7C1F050F3}" type="presParOf" srcId="{E3C292A2-92AA-42D7-8929-0CD9A55DD604}" destId="{761E0890-0A8A-4D9C-91D4-703A189225C3}" srcOrd="5" destOrd="0" presId="urn:microsoft.com/office/officeart/2005/8/layout/equation1"/>
    <dgm:cxn modelId="{DED9AD23-D6A9-43C9-9F59-8189830531E1}" type="presParOf" srcId="{E3C292A2-92AA-42D7-8929-0CD9A55DD604}" destId="{BEF86597-8C13-43F2-B0D7-5D5C8AA96995}" srcOrd="6" destOrd="0" presId="urn:microsoft.com/office/officeart/2005/8/layout/equation1"/>
    <dgm:cxn modelId="{790DAAD8-EEF1-4AF0-BED1-EE9D1E677B32}" type="presParOf" srcId="{E3C292A2-92AA-42D7-8929-0CD9A55DD604}" destId="{EBD2B41E-0997-44D7-AB6C-D24EC6A9C77C}" srcOrd="7" destOrd="0" presId="urn:microsoft.com/office/officeart/2005/8/layout/equation1"/>
    <dgm:cxn modelId="{AD3FBBDE-BAF6-4017-8532-E1A202521B12}" type="presParOf" srcId="{E3C292A2-92AA-42D7-8929-0CD9A55DD604}" destId="{8B429B11-8468-4609-BCE8-1480CAD7226C}" srcOrd="8" destOrd="0" presId="urn:microsoft.com/office/officeart/2005/8/layout/equati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8B449B-0D97-4A91-906E-6F9A9A5ECB6A}"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B84DF876-E9DE-4267-A8AD-B9458ECA7C53}">
      <dgm:prSet phldrT="[Text]" custT="1"/>
      <dgm:spPr>
        <a:solidFill>
          <a:srgbClr val="70AD47"/>
        </a:solidFill>
      </dgm:spPr>
      <dgm:t>
        <a:bodyPr/>
        <a:lstStyle/>
        <a:p>
          <a:r>
            <a:rPr lang="en-US" sz="3500" dirty="0"/>
            <a:t>COA</a:t>
          </a:r>
        </a:p>
      </dgm:t>
    </dgm:pt>
    <dgm:pt modelId="{1E90AA58-C4F4-42CE-AAD6-57D01312516D}" type="parTrans" cxnId="{2BA1ABC2-7411-4745-8CC8-CA15F5825D8F}">
      <dgm:prSet/>
      <dgm:spPr/>
      <dgm:t>
        <a:bodyPr/>
        <a:lstStyle/>
        <a:p>
          <a:endParaRPr lang="en-US"/>
        </a:p>
      </dgm:t>
    </dgm:pt>
    <dgm:pt modelId="{54A2155D-E27D-40F9-B199-5C67518690FD}" type="sibTrans" cxnId="{2BA1ABC2-7411-4745-8CC8-CA15F5825D8F}">
      <dgm:prSet/>
      <dgm:spPr/>
      <dgm:t>
        <a:bodyPr/>
        <a:lstStyle/>
        <a:p>
          <a:endParaRPr lang="en-US" dirty="0"/>
        </a:p>
      </dgm:t>
    </dgm:pt>
    <dgm:pt modelId="{30FB96C7-E26F-40F3-B854-7ACCBCF95DE3}">
      <dgm:prSet phldrT="[Text]" custT="1"/>
      <dgm:spPr>
        <a:solidFill>
          <a:srgbClr val="70AD47"/>
        </a:solidFill>
      </dgm:spPr>
      <dgm:t>
        <a:bodyPr/>
        <a:lstStyle/>
        <a:p>
          <a:r>
            <a:rPr lang="en-US" sz="3500" dirty="0"/>
            <a:t>EFA</a:t>
          </a:r>
        </a:p>
      </dgm:t>
    </dgm:pt>
    <dgm:pt modelId="{AA4C454B-488C-49BB-A826-B577735AA0C7}" type="parTrans" cxnId="{550B4FA7-AB8F-4340-8E2B-3D168964A8F0}">
      <dgm:prSet/>
      <dgm:spPr/>
      <dgm:t>
        <a:bodyPr/>
        <a:lstStyle/>
        <a:p>
          <a:endParaRPr lang="en-US"/>
        </a:p>
      </dgm:t>
    </dgm:pt>
    <dgm:pt modelId="{D284D02F-0326-41EB-80AD-E37BADB27614}" type="sibTrans" cxnId="{550B4FA7-AB8F-4340-8E2B-3D168964A8F0}">
      <dgm:prSet/>
      <dgm:spPr>
        <a:solidFill>
          <a:srgbClr val="AAB2BF"/>
        </a:solidFill>
      </dgm:spPr>
      <dgm:t>
        <a:bodyPr/>
        <a:lstStyle/>
        <a:p>
          <a:endParaRPr lang="en-US" dirty="0"/>
        </a:p>
      </dgm:t>
    </dgm:pt>
    <dgm:pt modelId="{99C0DF33-C86B-4472-B26C-91A445580D29}">
      <dgm:prSet phldrT="[Text]"/>
      <dgm:spPr>
        <a:solidFill>
          <a:srgbClr val="70AD47"/>
        </a:solidFill>
      </dgm:spPr>
      <dgm:t>
        <a:bodyPr/>
        <a:lstStyle/>
        <a:p>
          <a:r>
            <a:rPr lang="en-US" dirty="0"/>
            <a:t>Max Unsub </a:t>
          </a:r>
        </a:p>
      </dgm:t>
    </dgm:pt>
    <dgm:pt modelId="{37D6D442-78F5-46DC-A9C9-278433CE89E3}" type="parTrans" cxnId="{3ACDCFBB-2F7B-437E-A99F-FF17A3871921}">
      <dgm:prSet/>
      <dgm:spPr/>
      <dgm:t>
        <a:bodyPr/>
        <a:lstStyle/>
        <a:p>
          <a:endParaRPr lang="en-US"/>
        </a:p>
      </dgm:t>
    </dgm:pt>
    <dgm:pt modelId="{F9BBA167-75D1-4DD5-B3EF-FFAADC3BB35E}" type="sibTrans" cxnId="{3ACDCFBB-2F7B-437E-A99F-FF17A3871921}">
      <dgm:prSet/>
      <dgm:spPr/>
      <dgm:t>
        <a:bodyPr/>
        <a:lstStyle/>
        <a:p>
          <a:endParaRPr lang="en-US"/>
        </a:p>
      </dgm:t>
    </dgm:pt>
    <dgm:pt modelId="{46F6B9D6-AD18-4847-B120-2A0FAD8BF22F}" type="pres">
      <dgm:prSet presAssocID="{F18B449B-0D97-4A91-906E-6F9A9A5ECB6A}" presName="linearFlow" presStyleCnt="0">
        <dgm:presLayoutVars>
          <dgm:dir/>
          <dgm:resizeHandles val="exact"/>
        </dgm:presLayoutVars>
      </dgm:prSet>
      <dgm:spPr/>
    </dgm:pt>
    <dgm:pt modelId="{A18601C7-A193-4162-B62A-4FC76A9E35A9}" type="pres">
      <dgm:prSet presAssocID="{B84DF876-E9DE-4267-A8AD-B9458ECA7C53}" presName="node" presStyleLbl="node1" presStyleIdx="0" presStyleCnt="3">
        <dgm:presLayoutVars>
          <dgm:bulletEnabled val="1"/>
        </dgm:presLayoutVars>
      </dgm:prSet>
      <dgm:spPr/>
    </dgm:pt>
    <dgm:pt modelId="{9BC301E4-1CB2-422D-829C-05CE27A643F6}" type="pres">
      <dgm:prSet presAssocID="{54A2155D-E27D-40F9-B199-5C67518690FD}" presName="spacerL" presStyleCnt="0"/>
      <dgm:spPr/>
    </dgm:pt>
    <dgm:pt modelId="{042CB1A1-E768-4A35-A217-04E885E1ABFF}" type="pres">
      <dgm:prSet presAssocID="{54A2155D-E27D-40F9-B199-5C67518690FD}" presName="sibTrans" presStyleLbl="sibTrans2D1" presStyleIdx="0" presStyleCnt="2"/>
      <dgm:spPr>
        <a:prstGeom prst="mathMinus">
          <a:avLst/>
        </a:prstGeom>
      </dgm:spPr>
    </dgm:pt>
    <dgm:pt modelId="{5DB2F153-7893-42D3-98F1-D23BB4803BFC}" type="pres">
      <dgm:prSet presAssocID="{54A2155D-E27D-40F9-B199-5C67518690FD}" presName="spacerR" presStyleCnt="0"/>
      <dgm:spPr/>
    </dgm:pt>
    <dgm:pt modelId="{CAFACAD9-C2DD-4A88-85DC-BD99B10444A0}" type="pres">
      <dgm:prSet presAssocID="{30FB96C7-E26F-40F3-B854-7ACCBCF95DE3}" presName="node" presStyleLbl="node1" presStyleIdx="1" presStyleCnt="3">
        <dgm:presLayoutVars>
          <dgm:bulletEnabled val="1"/>
        </dgm:presLayoutVars>
      </dgm:prSet>
      <dgm:spPr/>
    </dgm:pt>
    <dgm:pt modelId="{292CC19C-A623-4FCC-9745-56BCAD18703A}" type="pres">
      <dgm:prSet presAssocID="{D284D02F-0326-41EB-80AD-E37BADB27614}" presName="spacerL" presStyleCnt="0"/>
      <dgm:spPr/>
    </dgm:pt>
    <dgm:pt modelId="{0E98795A-615F-4EC4-A842-CDA5A82087BB}" type="pres">
      <dgm:prSet presAssocID="{D284D02F-0326-41EB-80AD-E37BADB27614}" presName="sibTrans" presStyleLbl="sibTrans2D1" presStyleIdx="1" presStyleCnt="2"/>
      <dgm:spPr>
        <a:prstGeom prst="mathEqual">
          <a:avLst/>
        </a:prstGeom>
      </dgm:spPr>
    </dgm:pt>
    <dgm:pt modelId="{110FD86F-3D17-40D5-8B77-0E8A1FD9323C}" type="pres">
      <dgm:prSet presAssocID="{D284D02F-0326-41EB-80AD-E37BADB27614}" presName="spacerR" presStyleCnt="0"/>
      <dgm:spPr/>
    </dgm:pt>
    <dgm:pt modelId="{3688086E-C129-4EC1-BE56-04E88AB2ADA0}" type="pres">
      <dgm:prSet presAssocID="{99C0DF33-C86B-4472-B26C-91A445580D29}" presName="node" presStyleLbl="node1" presStyleIdx="2" presStyleCnt="3">
        <dgm:presLayoutVars>
          <dgm:bulletEnabled val="1"/>
        </dgm:presLayoutVars>
      </dgm:prSet>
      <dgm:spPr/>
    </dgm:pt>
  </dgm:ptLst>
  <dgm:cxnLst>
    <dgm:cxn modelId="{6E2F2F10-A8AE-449F-8ABB-8F1225D98458}" type="presOf" srcId="{54A2155D-E27D-40F9-B199-5C67518690FD}" destId="{042CB1A1-E768-4A35-A217-04E885E1ABFF}" srcOrd="0" destOrd="0" presId="urn:microsoft.com/office/officeart/2005/8/layout/equation1"/>
    <dgm:cxn modelId="{0674EC16-D547-4202-B1B0-A6AF9BEB51CB}" type="presOf" srcId="{D284D02F-0326-41EB-80AD-E37BADB27614}" destId="{0E98795A-615F-4EC4-A842-CDA5A82087BB}" srcOrd="0" destOrd="0" presId="urn:microsoft.com/office/officeart/2005/8/layout/equation1"/>
    <dgm:cxn modelId="{784ABA3C-C550-47E5-AC98-568EE9DA08BF}" type="presOf" srcId="{30FB96C7-E26F-40F3-B854-7ACCBCF95DE3}" destId="{CAFACAD9-C2DD-4A88-85DC-BD99B10444A0}" srcOrd="0" destOrd="0" presId="urn:microsoft.com/office/officeart/2005/8/layout/equation1"/>
    <dgm:cxn modelId="{F8730450-777D-4541-B4F3-D120E5FFCC36}" type="presOf" srcId="{99C0DF33-C86B-4472-B26C-91A445580D29}" destId="{3688086E-C129-4EC1-BE56-04E88AB2ADA0}" srcOrd="0" destOrd="0" presId="urn:microsoft.com/office/officeart/2005/8/layout/equation1"/>
    <dgm:cxn modelId="{8BE8D88C-B732-46F8-B4BE-BF5C58FF0E21}" type="presOf" srcId="{B84DF876-E9DE-4267-A8AD-B9458ECA7C53}" destId="{A18601C7-A193-4162-B62A-4FC76A9E35A9}" srcOrd="0" destOrd="0" presId="urn:microsoft.com/office/officeart/2005/8/layout/equation1"/>
    <dgm:cxn modelId="{550B4FA7-AB8F-4340-8E2B-3D168964A8F0}" srcId="{F18B449B-0D97-4A91-906E-6F9A9A5ECB6A}" destId="{30FB96C7-E26F-40F3-B854-7ACCBCF95DE3}" srcOrd="1" destOrd="0" parTransId="{AA4C454B-488C-49BB-A826-B577735AA0C7}" sibTransId="{D284D02F-0326-41EB-80AD-E37BADB27614}"/>
    <dgm:cxn modelId="{3ACDCFBB-2F7B-437E-A99F-FF17A3871921}" srcId="{F18B449B-0D97-4A91-906E-6F9A9A5ECB6A}" destId="{99C0DF33-C86B-4472-B26C-91A445580D29}" srcOrd="2" destOrd="0" parTransId="{37D6D442-78F5-46DC-A9C9-278433CE89E3}" sibTransId="{F9BBA167-75D1-4DD5-B3EF-FFAADC3BB35E}"/>
    <dgm:cxn modelId="{2BA1ABC2-7411-4745-8CC8-CA15F5825D8F}" srcId="{F18B449B-0D97-4A91-906E-6F9A9A5ECB6A}" destId="{B84DF876-E9DE-4267-A8AD-B9458ECA7C53}" srcOrd="0" destOrd="0" parTransId="{1E90AA58-C4F4-42CE-AAD6-57D01312516D}" sibTransId="{54A2155D-E27D-40F9-B199-5C67518690FD}"/>
    <dgm:cxn modelId="{D15606D3-5CB2-43FA-B82D-DEF1C3A4DD41}" type="presOf" srcId="{F18B449B-0D97-4A91-906E-6F9A9A5ECB6A}" destId="{46F6B9D6-AD18-4847-B120-2A0FAD8BF22F}" srcOrd="0" destOrd="0" presId="urn:microsoft.com/office/officeart/2005/8/layout/equation1"/>
    <dgm:cxn modelId="{646F61D4-A299-4ADA-89DD-B2D16416FF7D}" type="presParOf" srcId="{46F6B9D6-AD18-4847-B120-2A0FAD8BF22F}" destId="{A18601C7-A193-4162-B62A-4FC76A9E35A9}" srcOrd="0" destOrd="0" presId="urn:microsoft.com/office/officeart/2005/8/layout/equation1"/>
    <dgm:cxn modelId="{C7717CE5-3516-4F10-84EE-5D54A110A64C}" type="presParOf" srcId="{46F6B9D6-AD18-4847-B120-2A0FAD8BF22F}" destId="{9BC301E4-1CB2-422D-829C-05CE27A643F6}" srcOrd="1" destOrd="0" presId="urn:microsoft.com/office/officeart/2005/8/layout/equation1"/>
    <dgm:cxn modelId="{26A77333-469B-4624-9531-4AB1995C82F4}" type="presParOf" srcId="{46F6B9D6-AD18-4847-B120-2A0FAD8BF22F}" destId="{042CB1A1-E768-4A35-A217-04E885E1ABFF}" srcOrd="2" destOrd="0" presId="urn:microsoft.com/office/officeart/2005/8/layout/equation1"/>
    <dgm:cxn modelId="{0EDD6E23-BC8B-44F7-A44C-B8B7DE7B0B12}" type="presParOf" srcId="{46F6B9D6-AD18-4847-B120-2A0FAD8BF22F}" destId="{5DB2F153-7893-42D3-98F1-D23BB4803BFC}" srcOrd="3" destOrd="0" presId="urn:microsoft.com/office/officeart/2005/8/layout/equation1"/>
    <dgm:cxn modelId="{D796AF1B-24FD-4A9C-A214-F569919CFB3B}" type="presParOf" srcId="{46F6B9D6-AD18-4847-B120-2A0FAD8BF22F}" destId="{CAFACAD9-C2DD-4A88-85DC-BD99B10444A0}" srcOrd="4" destOrd="0" presId="urn:microsoft.com/office/officeart/2005/8/layout/equation1"/>
    <dgm:cxn modelId="{A0660F40-AE25-46C6-95A7-1559D2DC0578}" type="presParOf" srcId="{46F6B9D6-AD18-4847-B120-2A0FAD8BF22F}" destId="{292CC19C-A623-4FCC-9745-56BCAD18703A}" srcOrd="5" destOrd="0" presId="urn:microsoft.com/office/officeart/2005/8/layout/equation1"/>
    <dgm:cxn modelId="{5FAED2A8-C2EA-4615-9B5C-FC1C37D87BC8}" type="presParOf" srcId="{46F6B9D6-AD18-4847-B120-2A0FAD8BF22F}" destId="{0E98795A-615F-4EC4-A842-CDA5A82087BB}" srcOrd="6" destOrd="0" presId="urn:microsoft.com/office/officeart/2005/8/layout/equation1"/>
    <dgm:cxn modelId="{A7DF7DA4-9F6E-40CA-9BA8-E2A2D89B93A0}" type="presParOf" srcId="{46F6B9D6-AD18-4847-B120-2A0FAD8BF22F}" destId="{110FD86F-3D17-40D5-8B77-0E8A1FD9323C}" srcOrd="7" destOrd="0" presId="urn:microsoft.com/office/officeart/2005/8/layout/equation1"/>
    <dgm:cxn modelId="{50D0E0A3-58EB-4B38-A245-AEFA864EE6FC}" type="presParOf" srcId="{46F6B9D6-AD18-4847-B120-2A0FAD8BF22F}" destId="{3688086E-C129-4EC1-BE56-04E88AB2ADA0}"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6029FF-3E07-45FB-ACFA-3FE2A3342858}"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CBEDB444-9CF4-4AF7-86B7-D3D030808D79}">
      <dgm:prSet phldrT="[Text]"/>
      <dgm:spPr>
        <a:solidFill>
          <a:srgbClr val="B83F97"/>
        </a:solidFill>
      </dgm:spPr>
      <dgm:t>
        <a:bodyPr/>
        <a:lstStyle/>
        <a:p>
          <a:r>
            <a:rPr lang="en-US" dirty="0"/>
            <a:t>8 hours</a:t>
          </a:r>
        </a:p>
      </dgm:t>
    </dgm:pt>
    <dgm:pt modelId="{91436E7D-C38E-4CB1-BA47-F7532BE79E74}" type="parTrans" cxnId="{4B254661-3296-4706-92BC-D4CFABDC13E4}">
      <dgm:prSet/>
      <dgm:spPr/>
      <dgm:t>
        <a:bodyPr/>
        <a:lstStyle/>
        <a:p>
          <a:endParaRPr lang="en-US"/>
        </a:p>
      </dgm:t>
    </dgm:pt>
    <dgm:pt modelId="{BB3E70DE-A9F6-4EC4-9D34-8F6073A4C967}" type="sibTrans" cxnId="{4B254661-3296-4706-92BC-D4CFABDC13E4}">
      <dgm:prSet/>
      <dgm:spPr/>
      <dgm:t>
        <a:bodyPr/>
        <a:lstStyle/>
        <a:p>
          <a:endParaRPr lang="en-US" dirty="0"/>
        </a:p>
      </dgm:t>
    </dgm:pt>
    <dgm:pt modelId="{6C0CB01D-810D-4CB5-B4BE-4A13F8EBE0E3}">
      <dgm:prSet phldrT="[Text]"/>
      <dgm:spPr>
        <a:solidFill>
          <a:srgbClr val="B83F97"/>
        </a:solidFill>
      </dgm:spPr>
      <dgm:t>
        <a:bodyPr/>
        <a:lstStyle/>
        <a:p>
          <a:r>
            <a:rPr lang="en-US" dirty="0"/>
            <a:t>24 hours</a:t>
          </a:r>
        </a:p>
      </dgm:t>
    </dgm:pt>
    <dgm:pt modelId="{AB56CAE9-C959-4BAD-A574-4C565A76AABD}" type="parTrans" cxnId="{656C0C3B-5138-4BF6-8A25-A061A9EF43B8}">
      <dgm:prSet/>
      <dgm:spPr/>
      <dgm:t>
        <a:bodyPr/>
        <a:lstStyle/>
        <a:p>
          <a:endParaRPr lang="en-US"/>
        </a:p>
      </dgm:t>
    </dgm:pt>
    <dgm:pt modelId="{3808D71E-B835-4B2E-B76F-3AEFBBF6FD5E}" type="sibTrans" cxnId="{656C0C3B-5138-4BF6-8A25-A061A9EF43B8}">
      <dgm:prSet/>
      <dgm:spPr/>
      <dgm:t>
        <a:bodyPr/>
        <a:lstStyle/>
        <a:p>
          <a:endParaRPr lang="en-US" dirty="0"/>
        </a:p>
      </dgm:t>
    </dgm:pt>
    <dgm:pt modelId="{56695182-F969-4C33-BCC8-CCE171944BEF}">
      <dgm:prSet phldrT="[Text]"/>
      <dgm:spPr>
        <a:solidFill>
          <a:srgbClr val="B83F97"/>
        </a:solidFill>
      </dgm:spPr>
      <dgm:t>
        <a:bodyPr/>
        <a:lstStyle/>
        <a:p>
          <a:r>
            <a:rPr lang="en-US" dirty="0"/>
            <a:t>1/3 or 0.33</a:t>
          </a:r>
        </a:p>
      </dgm:t>
    </dgm:pt>
    <dgm:pt modelId="{3C535F7F-8ADE-4D17-812B-AF9884BF52E6}" type="parTrans" cxnId="{0E00E184-6EDA-486D-B7F9-FCE4AE49187C}">
      <dgm:prSet/>
      <dgm:spPr/>
      <dgm:t>
        <a:bodyPr/>
        <a:lstStyle/>
        <a:p>
          <a:endParaRPr lang="en-US"/>
        </a:p>
      </dgm:t>
    </dgm:pt>
    <dgm:pt modelId="{A5BE8A91-EA0C-4477-9629-CD94FC28D6E4}" type="sibTrans" cxnId="{0E00E184-6EDA-486D-B7F9-FCE4AE49187C}">
      <dgm:prSet/>
      <dgm:spPr/>
      <dgm:t>
        <a:bodyPr/>
        <a:lstStyle/>
        <a:p>
          <a:endParaRPr lang="en-US"/>
        </a:p>
      </dgm:t>
    </dgm:pt>
    <dgm:pt modelId="{E3C292A2-92AA-42D7-8929-0CD9A55DD604}" type="pres">
      <dgm:prSet presAssocID="{D56029FF-3E07-45FB-ACFA-3FE2A3342858}" presName="linearFlow" presStyleCnt="0">
        <dgm:presLayoutVars>
          <dgm:dir/>
          <dgm:resizeHandles val="exact"/>
        </dgm:presLayoutVars>
      </dgm:prSet>
      <dgm:spPr/>
    </dgm:pt>
    <dgm:pt modelId="{BE17C44C-4C0A-40EA-9532-B0647A01DCE2}" type="pres">
      <dgm:prSet presAssocID="{CBEDB444-9CF4-4AF7-86B7-D3D030808D79}" presName="node" presStyleLbl="node1" presStyleIdx="0" presStyleCnt="3">
        <dgm:presLayoutVars>
          <dgm:bulletEnabled val="1"/>
        </dgm:presLayoutVars>
      </dgm:prSet>
      <dgm:spPr/>
    </dgm:pt>
    <dgm:pt modelId="{A6A9AA35-48FA-442D-AB5D-149358DA96C2}" type="pres">
      <dgm:prSet presAssocID="{BB3E70DE-A9F6-4EC4-9D34-8F6073A4C967}" presName="spacerL" presStyleCnt="0"/>
      <dgm:spPr/>
    </dgm:pt>
    <dgm:pt modelId="{5EA22970-5925-40D0-BDDF-ABCF23C1BB30}" type="pres">
      <dgm:prSet presAssocID="{BB3E70DE-A9F6-4EC4-9D34-8F6073A4C967}" presName="sibTrans" presStyleLbl="sibTrans2D1" presStyleIdx="0" presStyleCnt="2"/>
      <dgm:spPr>
        <a:prstGeom prst="mathDivide">
          <a:avLst/>
        </a:prstGeom>
      </dgm:spPr>
    </dgm:pt>
    <dgm:pt modelId="{DB7AA4B8-3508-485D-A550-2404461502C4}" type="pres">
      <dgm:prSet presAssocID="{BB3E70DE-A9F6-4EC4-9D34-8F6073A4C967}" presName="spacerR" presStyleCnt="0"/>
      <dgm:spPr/>
    </dgm:pt>
    <dgm:pt modelId="{A86015E4-727D-463D-A6C0-B8EDF33AE347}" type="pres">
      <dgm:prSet presAssocID="{6C0CB01D-810D-4CB5-B4BE-4A13F8EBE0E3}" presName="node" presStyleLbl="node1" presStyleIdx="1" presStyleCnt="3">
        <dgm:presLayoutVars>
          <dgm:bulletEnabled val="1"/>
        </dgm:presLayoutVars>
      </dgm:prSet>
      <dgm:spPr/>
    </dgm:pt>
    <dgm:pt modelId="{761E0890-0A8A-4D9C-91D4-703A189225C3}" type="pres">
      <dgm:prSet presAssocID="{3808D71E-B835-4B2E-B76F-3AEFBBF6FD5E}" presName="spacerL" presStyleCnt="0"/>
      <dgm:spPr/>
    </dgm:pt>
    <dgm:pt modelId="{BEF86597-8C13-43F2-B0D7-5D5C8AA96995}" type="pres">
      <dgm:prSet presAssocID="{3808D71E-B835-4B2E-B76F-3AEFBBF6FD5E}" presName="sibTrans" presStyleLbl="sibTrans2D1" presStyleIdx="1" presStyleCnt="2"/>
      <dgm:spPr/>
    </dgm:pt>
    <dgm:pt modelId="{EBD2B41E-0997-44D7-AB6C-D24EC6A9C77C}" type="pres">
      <dgm:prSet presAssocID="{3808D71E-B835-4B2E-B76F-3AEFBBF6FD5E}" presName="spacerR" presStyleCnt="0"/>
      <dgm:spPr/>
    </dgm:pt>
    <dgm:pt modelId="{8B429B11-8468-4609-BCE8-1480CAD7226C}" type="pres">
      <dgm:prSet presAssocID="{56695182-F969-4C33-BCC8-CCE171944BEF}" presName="node" presStyleLbl="node1" presStyleIdx="2" presStyleCnt="3">
        <dgm:presLayoutVars>
          <dgm:bulletEnabled val="1"/>
        </dgm:presLayoutVars>
      </dgm:prSet>
      <dgm:spPr/>
    </dgm:pt>
  </dgm:ptLst>
  <dgm:cxnLst>
    <dgm:cxn modelId="{62C1880A-D39E-453F-862A-CDBB1C81D6AA}" type="presOf" srcId="{CBEDB444-9CF4-4AF7-86B7-D3D030808D79}" destId="{BE17C44C-4C0A-40EA-9532-B0647A01DCE2}" srcOrd="0" destOrd="0" presId="urn:microsoft.com/office/officeart/2005/8/layout/equation1"/>
    <dgm:cxn modelId="{F6DBCB16-F7EB-4288-981D-1F46B5229077}" type="presOf" srcId="{6C0CB01D-810D-4CB5-B4BE-4A13F8EBE0E3}" destId="{A86015E4-727D-463D-A6C0-B8EDF33AE347}" srcOrd="0" destOrd="0" presId="urn:microsoft.com/office/officeart/2005/8/layout/equation1"/>
    <dgm:cxn modelId="{656C0C3B-5138-4BF6-8A25-A061A9EF43B8}" srcId="{D56029FF-3E07-45FB-ACFA-3FE2A3342858}" destId="{6C0CB01D-810D-4CB5-B4BE-4A13F8EBE0E3}" srcOrd="1" destOrd="0" parTransId="{AB56CAE9-C959-4BAD-A574-4C565A76AABD}" sibTransId="{3808D71E-B835-4B2E-B76F-3AEFBBF6FD5E}"/>
    <dgm:cxn modelId="{4B254661-3296-4706-92BC-D4CFABDC13E4}" srcId="{D56029FF-3E07-45FB-ACFA-3FE2A3342858}" destId="{CBEDB444-9CF4-4AF7-86B7-D3D030808D79}" srcOrd="0" destOrd="0" parTransId="{91436E7D-C38E-4CB1-BA47-F7532BE79E74}" sibTransId="{BB3E70DE-A9F6-4EC4-9D34-8F6073A4C967}"/>
    <dgm:cxn modelId="{4CEE1E42-1A27-456D-9B02-66F77D5B32F9}" type="presOf" srcId="{3808D71E-B835-4B2E-B76F-3AEFBBF6FD5E}" destId="{BEF86597-8C13-43F2-B0D7-5D5C8AA96995}" srcOrd="0" destOrd="0" presId="urn:microsoft.com/office/officeart/2005/8/layout/equation1"/>
    <dgm:cxn modelId="{C944CC65-6B03-44B6-9041-B65ACE560B34}" type="presOf" srcId="{BB3E70DE-A9F6-4EC4-9D34-8F6073A4C967}" destId="{5EA22970-5925-40D0-BDDF-ABCF23C1BB30}" srcOrd="0" destOrd="0" presId="urn:microsoft.com/office/officeart/2005/8/layout/equation1"/>
    <dgm:cxn modelId="{0E00E184-6EDA-486D-B7F9-FCE4AE49187C}" srcId="{D56029FF-3E07-45FB-ACFA-3FE2A3342858}" destId="{56695182-F969-4C33-BCC8-CCE171944BEF}" srcOrd="2" destOrd="0" parTransId="{3C535F7F-8ADE-4D17-812B-AF9884BF52E6}" sibTransId="{A5BE8A91-EA0C-4477-9629-CD94FC28D6E4}"/>
    <dgm:cxn modelId="{59EC47C9-5C81-4D29-A05D-A0A61B82D4A1}" type="presOf" srcId="{D56029FF-3E07-45FB-ACFA-3FE2A3342858}" destId="{E3C292A2-92AA-42D7-8929-0CD9A55DD604}" srcOrd="0" destOrd="0" presId="urn:microsoft.com/office/officeart/2005/8/layout/equation1"/>
    <dgm:cxn modelId="{9411C7DF-7557-4C84-B621-61A1DDAF02E0}" type="presOf" srcId="{56695182-F969-4C33-BCC8-CCE171944BEF}" destId="{8B429B11-8468-4609-BCE8-1480CAD7226C}" srcOrd="0" destOrd="0" presId="urn:microsoft.com/office/officeart/2005/8/layout/equation1"/>
    <dgm:cxn modelId="{995F6DCE-E7AE-4129-8027-783C26EB4259}" type="presParOf" srcId="{E3C292A2-92AA-42D7-8929-0CD9A55DD604}" destId="{BE17C44C-4C0A-40EA-9532-B0647A01DCE2}" srcOrd="0" destOrd="0" presId="urn:microsoft.com/office/officeart/2005/8/layout/equation1"/>
    <dgm:cxn modelId="{2DF27023-074F-452B-B5CE-216605D66489}" type="presParOf" srcId="{E3C292A2-92AA-42D7-8929-0CD9A55DD604}" destId="{A6A9AA35-48FA-442D-AB5D-149358DA96C2}" srcOrd="1" destOrd="0" presId="urn:microsoft.com/office/officeart/2005/8/layout/equation1"/>
    <dgm:cxn modelId="{87B32E5B-0B3A-4CC9-AD2E-B06741247EB6}" type="presParOf" srcId="{E3C292A2-92AA-42D7-8929-0CD9A55DD604}" destId="{5EA22970-5925-40D0-BDDF-ABCF23C1BB30}" srcOrd="2" destOrd="0" presId="urn:microsoft.com/office/officeart/2005/8/layout/equation1"/>
    <dgm:cxn modelId="{B936A37A-A988-4318-A8D5-90A75F7634F6}" type="presParOf" srcId="{E3C292A2-92AA-42D7-8929-0CD9A55DD604}" destId="{DB7AA4B8-3508-485D-A550-2404461502C4}" srcOrd="3" destOrd="0" presId="urn:microsoft.com/office/officeart/2005/8/layout/equation1"/>
    <dgm:cxn modelId="{3FFB9A34-BA59-419E-88EA-A0D00A534A2D}" type="presParOf" srcId="{E3C292A2-92AA-42D7-8929-0CD9A55DD604}" destId="{A86015E4-727D-463D-A6C0-B8EDF33AE347}" srcOrd="4" destOrd="0" presId="urn:microsoft.com/office/officeart/2005/8/layout/equation1"/>
    <dgm:cxn modelId="{616560DB-E252-4567-B470-05F7C1F050F3}" type="presParOf" srcId="{E3C292A2-92AA-42D7-8929-0CD9A55DD604}" destId="{761E0890-0A8A-4D9C-91D4-703A189225C3}" srcOrd="5" destOrd="0" presId="urn:microsoft.com/office/officeart/2005/8/layout/equation1"/>
    <dgm:cxn modelId="{DED9AD23-D6A9-43C9-9F59-8189830531E1}" type="presParOf" srcId="{E3C292A2-92AA-42D7-8929-0CD9A55DD604}" destId="{BEF86597-8C13-43F2-B0D7-5D5C8AA96995}" srcOrd="6" destOrd="0" presId="urn:microsoft.com/office/officeart/2005/8/layout/equation1"/>
    <dgm:cxn modelId="{790DAAD8-EEF1-4AF0-BED1-EE9D1E677B32}" type="presParOf" srcId="{E3C292A2-92AA-42D7-8929-0CD9A55DD604}" destId="{EBD2B41E-0997-44D7-AB6C-D24EC6A9C77C}" srcOrd="7" destOrd="0" presId="urn:microsoft.com/office/officeart/2005/8/layout/equation1"/>
    <dgm:cxn modelId="{AD3FBBDE-BAF6-4017-8532-E1A202521B12}" type="presParOf" srcId="{E3C292A2-92AA-42D7-8929-0CD9A55DD604}" destId="{8B429B11-8468-4609-BCE8-1480CAD7226C}"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6029FF-3E07-45FB-ACFA-3FE2A3342858}"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CBEDB444-9CF4-4AF7-86B7-D3D030808D79}">
      <dgm:prSet phldrT="[Text]"/>
      <dgm:spPr/>
      <dgm:t>
        <a:bodyPr/>
        <a:lstStyle/>
        <a:p>
          <a:r>
            <a:rPr lang="en-US" dirty="0"/>
            <a:t>0.33</a:t>
          </a:r>
        </a:p>
      </dgm:t>
    </dgm:pt>
    <dgm:pt modelId="{91436E7D-C38E-4CB1-BA47-F7532BE79E74}" type="parTrans" cxnId="{4B254661-3296-4706-92BC-D4CFABDC13E4}">
      <dgm:prSet/>
      <dgm:spPr/>
      <dgm:t>
        <a:bodyPr/>
        <a:lstStyle/>
        <a:p>
          <a:endParaRPr lang="en-US"/>
        </a:p>
      </dgm:t>
    </dgm:pt>
    <dgm:pt modelId="{BB3E70DE-A9F6-4EC4-9D34-8F6073A4C967}" type="sibTrans" cxnId="{4B254661-3296-4706-92BC-D4CFABDC13E4}">
      <dgm:prSet/>
      <dgm:spPr/>
      <dgm:t>
        <a:bodyPr/>
        <a:lstStyle/>
        <a:p>
          <a:endParaRPr lang="en-US" dirty="0"/>
        </a:p>
      </dgm:t>
    </dgm:pt>
    <dgm:pt modelId="{6C0CB01D-810D-4CB5-B4BE-4A13F8EBE0E3}">
      <dgm:prSet phldrT="[Text]"/>
      <dgm:spPr/>
      <dgm:t>
        <a:bodyPr/>
        <a:lstStyle/>
        <a:p>
          <a:r>
            <a:rPr lang="en-US" dirty="0"/>
            <a:t>$5,500</a:t>
          </a:r>
        </a:p>
      </dgm:t>
    </dgm:pt>
    <dgm:pt modelId="{AB56CAE9-C959-4BAD-A574-4C565A76AABD}" type="parTrans" cxnId="{656C0C3B-5138-4BF6-8A25-A061A9EF43B8}">
      <dgm:prSet/>
      <dgm:spPr/>
      <dgm:t>
        <a:bodyPr/>
        <a:lstStyle/>
        <a:p>
          <a:endParaRPr lang="en-US"/>
        </a:p>
      </dgm:t>
    </dgm:pt>
    <dgm:pt modelId="{3808D71E-B835-4B2E-B76F-3AEFBBF6FD5E}" type="sibTrans" cxnId="{656C0C3B-5138-4BF6-8A25-A061A9EF43B8}">
      <dgm:prSet/>
      <dgm:spPr/>
      <dgm:t>
        <a:bodyPr/>
        <a:lstStyle/>
        <a:p>
          <a:endParaRPr lang="en-US" dirty="0"/>
        </a:p>
      </dgm:t>
    </dgm:pt>
    <dgm:pt modelId="{56695182-F969-4C33-BCC8-CCE171944BEF}">
      <dgm:prSet phldrT="[Text]"/>
      <dgm:spPr/>
      <dgm:t>
        <a:bodyPr/>
        <a:lstStyle/>
        <a:p>
          <a:r>
            <a:rPr lang="en-US" dirty="0"/>
            <a:t>$1,833</a:t>
          </a:r>
        </a:p>
      </dgm:t>
    </dgm:pt>
    <dgm:pt modelId="{3C535F7F-8ADE-4D17-812B-AF9884BF52E6}" type="parTrans" cxnId="{0E00E184-6EDA-486D-B7F9-FCE4AE49187C}">
      <dgm:prSet/>
      <dgm:spPr/>
      <dgm:t>
        <a:bodyPr/>
        <a:lstStyle/>
        <a:p>
          <a:endParaRPr lang="en-US"/>
        </a:p>
      </dgm:t>
    </dgm:pt>
    <dgm:pt modelId="{A5BE8A91-EA0C-4477-9629-CD94FC28D6E4}" type="sibTrans" cxnId="{0E00E184-6EDA-486D-B7F9-FCE4AE49187C}">
      <dgm:prSet/>
      <dgm:spPr/>
      <dgm:t>
        <a:bodyPr/>
        <a:lstStyle/>
        <a:p>
          <a:endParaRPr lang="en-US"/>
        </a:p>
      </dgm:t>
    </dgm:pt>
    <dgm:pt modelId="{E3C292A2-92AA-42D7-8929-0CD9A55DD604}" type="pres">
      <dgm:prSet presAssocID="{D56029FF-3E07-45FB-ACFA-3FE2A3342858}" presName="linearFlow" presStyleCnt="0">
        <dgm:presLayoutVars>
          <dgm:dir/>
          <dgm:resizeHandles val="exact"/>
        </dgm:presLayoutVars>
      </dgm:prSet>
      <dgm:spPr/>
    </dgm:pt>
    <dgm:pt modelId="{BE17C44C-4C0A-40EA-9532-B0647A01DCE2}" type="pres">
      <dgm:prSet presAssocID="{CBEDB444-9CF4-4AF7-86B7-D3D030808D79}" presName="node" presStyleLbl="node1" presStyleIdx="0" presStyleCnt="3">
        <dgm:presLayoutVars>
          <dgm:bulletEnabled val="1"/>
        </dgm:presLayoutVars>
      </dgm:prSet>
      <dgm:spPr/>
    </dgm:pt>
    <dgm:pt modelId="{A6A9AA35-48FA-442D-AB5D-149358DA96C2}" type="pres">
      <dgm:prSet presAssocID="{BB3E70DE-A9F6-4EC4-9D34-8F6073A4C967}" presName="spacerL" presStyleCnt="0"/>
      <dgm:spPr/>
    </dgm:pt>
    <dgm:pt modelId="{5EA22970-5925-40D0-BDDF-ABCF23C1BB30}" type="pres">
      <dgm:prSet presAssocID="{BB3E70DE-A9F6-4EC4-9D34-8F6073A4C967}" presName="sibTrans" presStyleLbl="sibTrans2D1" presStyleIdx="0" presStyleCnt="2"/>
      <dgm:spPr>
        <a:prstGeom prst="mathMultiply">
          <a:avLst/>
        </a:prstGeom>
      </dgm:spPr>
    </dgm:pt>
    <dgm:pt modelId="{DB7AA4B8-3508-485D-A550-2404461502C4}" type="pres">
      <dgm:prSet presAssocID="{BB3E70DE-A9F6-4EC4-9D34-8F6073A4C967}" presName="spacerR" presStyleCnt="0"/>
      <dgm:spPr/>
    </dgm:pt>
    <dgm:pt modelId="{A86015E4-727D-463D-A6C0-B8EDF33AE347}" type="pres">
      <dgm:prSet presAssocID="{6C0CB01D-810D-4CB5-B4BE-4A13F8EBE0E3}" presName="node" presStyleLbl="node1" presStyleIdx="1" presStyleCnt="3">
        <dgm:presLayoutVars>
          <dgm:bulletEnabled val="1"/>
        </dgm:presLayoutVars>
      </dgm:prSet>
      <dgm:spPr/>
    </dgm:pt>
    <dgm:pt modelId="{761E0890-0A8A-4D9C-91D4-703A189225C3}" type="pres">
      <dgm:prSet presAssocID="{3808D71E-B835-4B2E-B76F-3AEFBBF6FD5E}" presName="spacerL" presStyleCnt="0"/>
      <dgm:spPr/>
    </dgm:pt>
    <dgm:pt modelId="{BEF86597-8C13-43F2-B0D7-5D5C8AA96995}" type="pres">
      <dgm:prSet presAssocID="{3808D71E-B835-4B2E-B76F-3AEFBBF6FD5E}" presName="sibTrans" presStyleLbl="sibTrans2D1" presStyleIdx="1" presStyleCnt="2"/>
      <dgm:spPr/>
    </dgm:pt>
    <dgm:pt modelId="{EBD2B41E-0997-44D7-AB6C-D24EC6A9C77C}" type="pres">
      <dgm:prSet presAssocID="{3808D71E-B835-4B2E-B76F-3AEFBBF6FD5E}" presName="spacerR" presStyleCnt="0"/>
      <dgm:spPr/>
    </dgm:pt>
    <dgm:pt modelId="{8B429B11-8468-4609-BCE8-1480CAD7226C}" type="pres">
      <dgm:prSet presAssocID="{56695182-F969-4C33-BCC8-CCE171944BEF}" presName="node" presStyleLbl="node1" presStyleIdx="2" presStyleCnt="3">
        <dgm:presLayoutVars>
          <dgm:bulletEnabled val="1"/>
        </dgm:presLayoutVars>
      </dgm:prSet>
      <dgm:spPr/>
    </dgm:pt>
  </dgm:ptLst>
  <dgm:cxnLst>
    <dgm:cxn modelId="{62C1880A-D39E-453F-862A-CDBB1C81D6AA}" type="presOf" srcId="{CBEDB444-9CF4-4AF7-86B7-D3D030808D79}" destId="{BE17C44C-4C0A-40EA-9532-B0647A01DCE2}" srcOrd="0" destOrd="0" presId="urn:microsoft.com/office/officeart/2005/8/layout/equation1"/>
    <dgm:cxn modelId="{F6DBCB16-F7EB-4288-981D-1F46B5229077}" type="presOf" srcId="{6C0CB01D-810D-4CB5-B4BE-4A13F8EBE0E3}" destId="{A86015E4-727D-463D-A6C0-B8EDF33AE347}" srcOrd="0" destOrd="0" presId="urn:microsoft.com/office/officeart/2005/8/layout/equation1"/>
    <dgm:cxn modelId="{656C0C3B-5138-4BF6-8A25-A061A9EF43B8}" srcId="{D56029FF-3E07-45FB-ACFA-3FE2A3342858}" destId="{6C0CB01D-810D-4CB5-B4BE-4A13F8EBE0E3}" srcOrd="1" destOrd="0" parTransId="{AB56CAE9-C959-4BAD-A574-4C565A76AABD}" sibTransId="{3808D71E-B835-4B2E-B76F-3AEFBBF6FD5E}"/>
    <dgm:cxn modelId="{4B254661-3296-4706-92BC-D4CFABDC13E4}" srcId="{D56029FF-3E07-45FB-ACFA-3FE2A3342858}" destId="{CBEDB444-9CF4-4AF7-86B7-D3D030808D79}" srcOrd="0" destOrd="0" parTransId="{91436E7D-C38E-4CB1-BA47-F7532BE79E74}" sibTransId="{BB3E70DE-A9F6-4EC4-9D34-8F6073A4C967}"/>
    <dgm:cxn modelId="{4CEE1E42-1A27-456D-9B02-66F77D5B32F9}" type="presOf" srcId="{3808D71E-B835-4B2E-B76F-3AEFBBF6FD5E}" destId="{BEF86597-8C13-43F2-B0D7-5D5C8AA96995}" srcOrd="0" destOrd="0" presId="urn:microsoft.com/office/officeart/2005/8/layout/equation1"/>
    <dgm:cxn modelId="{C944CC65-6B03-44B6-9041-B65ACE560B34}" type="presOf" srcId="{BB3E70DE-A9F6-4EC4-9D34-8F6073A4C967}" destId="{5EA22970-5925-40D0-BDDF-ABCF23C1BB30}" srcOrd="0" destOrd="0" presId="urn:microsoft.com/office/officeart/2005/8/layout/equation1"/>
    <dgm:cxn modelId="{0E00E184-6EDA-486D-B7F9-FCE4AE49187C}" srcId="{D56029FF-3E07-45FB-ACFA-3FE2A3342858}" destId="{56695182-F969-4C33-BCC8-CCE171944BEF}" srcOrd="2" destOrd="0" parTransId="{3C535F7F-8ADE-4D17-812B-AF9884BF52E6}" sibTransId="{A5BE8A91-EA0C-4477-9629-CD94FC28D6E4}"/>
    <dgm:cxn modelId="{59EC47C9-5C81-4D29-A05D-A0A61B82D4A1}" type="presOf" srcId="{D56029FF-3E07-45FB-ACFA-3FE2A3342858}" destId="{E3C292A2-92AA-42D7-8929-0CD9A55DD604}" srcOrd="0" destOrd="0" presId="urn:microsoft.com/office/officeart/2005/8/layout/equation1"/>
    <dgm:cxn modelId="{9411C7DF-7557-4C84-B621-61A1DDAF02E0}" type="presOf" srcId="{56695182-F969-4C33-BCC8-CCE171944BEF}" destId="{8B429B11-8468-4609-BCE8-1480CAD7226C}" srcOrd="0" destOrd="0" presId="urn:microsoft.com/office/officeart/2005/8/layout/equation1"/>
    <dgm:cxn modelId="{995F6DCE-E7AE-4129-8027-783C26EB4259}" type="presParOf" srcId="{E3C292A2-92AA-42D7-8929-0CD9A55DD604}" destId="{BE17C44C-4C0A-40EA-9532-B0647A01DCE2}" srcOrd="0" destOrd="0" presId="urn:microsoft.com/office/officeart/2005/8/layout/equation1"/>
    <dgm:cxn modelId="{2DF27023-074F-452B-B5CE-216605D66489}" type="presParOf" srcId="{E3C292A2-92AA-42D7-8929-0CD9A55DD604}" destId="{A6A9AA35-48FA-442D-AB5D-149358DA96C2}" srcOrd="1" destOrd="0" presId="urn:microsoft.com/office/officeart/2005/8/layout/equation1"/>
    <dgm:cxn modelId="{87B32E5B-0B3A-4CC9-AD2E-B06741247EB6}" type="presParOf" srcId="{E3C292A2-92AA-42D7-8929-0CD9A55DD604}" destId="{5EA22970-5925-40D0-BDDF-ABCF23C1BB30}" srcOrd="2" destOrd="0" presId="urn:microsoft.com/office/officeart/2005/8/layout/equation1"/>
    <dgm:cxn modelId="{B936A37A-A988-4318-A8D5-90A75F7634F6}" type="presParOf" srcId="{E3C292A2-92AA-42D7-8929-0CD9A55DD604}" destId="{DB7AA4B8-3508-485D-A550-2404461502C4}" srcOrd="3" destOrd="0" presId="urn:microsoft.com/office/officeart/2005/8/layout/equation1"/>
    <dgm:cxn modelId="{3FFB9A34-BA59-419E-88EA-A0D00A534A2D}" type="presParOf" srcId="{E3C292A2-92AA-42D7-8929-0CD9A55DD604}" destId="{A86015E4-727D-463D-A6C0-B8EDF33AE347}" srcOrd="4" destOrd="0" presId="urn:microsoft.com/office/officeart/2005/8/layout/equation1"/>
    <dgm:cxn modelId="{616560DB-E252-4567-B470-05F7C1F050F3}" type="presParOf" srcId="{E3C292A2-92AA-42D7-8929-0CD9A55DD604}" destId="{761E0890-0A8A-4D9C-91D4-703A189225C3}" srcOrd="5" destOrd="0" presId="urn:microsoft.com/office/officeart/2005/8/layout/equation1"/>
    <dgm:cxn modelId="{DED9AD23-D6A9-43C9-9F59-8189830531E1}" type="presParOf" srcId="{E3C292A2-92AA-42D7-8929-0CD9A55DD604}" destId="{BEF86597-8C13-43F2-B0D7-5D5C8AA96995}" srcOrd="6" destOrd="0" presId="urn:microsoft.com/office/officeart/2005/8/layout/equation1"/>
    <dgm:cxn modelId="{790DAAD8-EEF1-4AF0-BED1-EE9D1E677B32}" type="presParOf" srcId="{E3C292A2-92AA-42D7-8929-0CD9A55DD604}" destId="{EBD2B41E-0997-44D7-AB6C-D24EC6A9C77C}" srcOrd="7" destOrd="0" presId="urn:microsoft.com/office/officeart/2005/8/layout/equation1"/>
    <dgm:cxn modelId="{AD3FBBDE-BAF6-4017-8532-E1A202521B12}" type="presParOf" srcId="{E3C292A2-92AA-42D7-8929-0CD9A55DD604}" destId="{8B429B11-8468-4609-BCE8-1480CAD7226C}"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6029FF-3E07-45FB-ACFA-3FE2A3342858}"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CBEDB444-9CF4-4AF7-86B7-D3D030808D79}">
      <dgm:prSet phldrT="[Text]"/>
      <dgm:spPr/>
      <dgm:t>
        <a:bodyPr/>
        <a:lstStyle/>
        <a:p>
          <a:r>
            <a:rPr lang="en-US" dirty="0"/>
            <a:t>0.33</a:t>
          </a:r>
        </a:p>
      </dgm:t>
    </dgm:pt>
    <dgm:pt modelId="{91436E7D-C38E-4CB1-BA47-F7532BE79E74}" type="parTrans" cxnId="{4B254661-3296-4706-92BC-D4CFABDC13E4}">
      <dgm:prSet/>
      <dgm:spPr/>
      <dgm:t>
        <a:bodyPr/>
        <a:lstStyle/>
        <a:p>
          <a:endParaRPr lang="en-US"/>
        </a:p>
      </dgm:t>
    </dgm:pt>
    <dgm:pt modelId="{BB3E70DE-A9F6-4EC4-9D34-8F6073A4C967}" type="sibTrans" cxnId="{4B254661-3296-4706-92BC-D4CFABDC13E4}">
      <dgm:prSet/>
      <dgm:spPr/>
      <dgm:t>
        <a:bodyPr/>
        <a:lstStyle/>
        <a:p>
          <a:endParaRPr lang="en-US" dirty="0"/>
        </a:p>
      </dgm:t>
    </dgm:pt>
    <dgm:pt modelId="{6C0CB01D-810D-4CB5-B4BE-4A13F8EBE0E3}">
      <dgm:prSet phldrT="[Text]"/>
      <dgm:spPr/>
      <dgm:t>
        <a:bodyPr/>
        <a:lstStyle/>
        <a:p>
          <a:r>
            <a:rPr lang="en-US" dirty="0"/>
            <a:t>$2,000</a:t>
          </a:r>
        </a:p>
      </dgm:t>
    </dgm:pt>
    <dgm:pt modelId="{AB56CAE9-C959-4BAD-A574-4C565A76AABD}" type="parTrans" cxnId="{656C0C3B-5138-4BF6-8A25-A061A9EF43B8}">
      <dgm:prSet/>
      <dgm:spPr/>
      <dgm:t>
        <a:bodyPr/>
        <a:lstStyle/>
        <a:p>
          <a:endParaRPr lang="en-US"/>
        </a:p>
      </dgm:t>
    </dgm:pt>
    <dgm:pt modelId="{3808D71E-B835-4B2E-B76F-3AEFBBF6FD5E}" type="sibTrans" cxnId="{656C0C3B-5138-4BF6-8A25-A061A9EF43B8}">
      <dgm:prSet/>
      <dgm:spPr/>
      <dgm:t>
        <a:bodyPr/>
        <a:lstStyle/>
        <a:p>
          <a:endParaRPr lang="en-US" dirty="0"/>
        </a:p>
      </dgm:t>
    </dgm:pt>
    <dgm:pt modelId="{56695182-F969-4C33-BCC8-CCE171944BEF}">
      <dgm:prSet phldrT="[Text]"/>
      <dgm:spPr/>
      <dgm:t>
        <a:bodyPr/>
        <a:lstStyle/>
        <a:p>
          <a:r>
            <a:rPr lang="en-US" dirty="0"/>
            <a:t>$660</a:t>
          </a:r>
        </a:p>
      </dgm:t>
    </dgm:pt>
    <dgm:pt modelId="{3C535F7F-8ADE-4D17-812B-AF9884BF52E6}" type="parTrans" cxnId="{0E00E184-6EDA-486D-B7F9-FCE4AE49187C}">
      <dgm:prSet/>
      <dgm:spPr/>
      <dgm:t>
        <a:bodyPr/>
        <a:lstStyle/>
        <a:p>
          <a:endParaRPr lang="en-US"/>
        </a:p>
      </dgm:t>
    </dgm:pt>
    <dgm:pt modelId="{A5BE8A91-EA0C-4477-9629-CD94FC28D6E4}" type="sibTrans" cxnId="{0E00E184-6EDA-486D-B7F9-FCE4AE49187C}">
      <dgm:prSet/>
      <dgm:spPr/>
      <dgm:t>
        <a:bodyPr/>
        <a:lstStyle/>
        <a:p>
          <a:endParaRPr lang="en-US"/>
        </a:p>
      </dgm:t>
    </dgm:pt>
    <dgm:pt modelId="{E3C292A2-92AA-42D7-8929-0CD9A55DD604}" type="pres">
      <dgm:prSet presAssocID="{D56029FF-3E07-45FB-ACFA-3FE2A3342858}" presName="linearFlow" presStyleCnt="0">
        <dgm:presLayoutVars>
          <dgm:dir/>
          <dgm:resizeHandles val="exact"/>
        </dgm:presLayoutVars>
      </dgm:prSet>
      <dgm:spPr/>
    </dgm:pt>
    <dgm:pt modelId="{BE17C44C-4C0A-40EA-9532-B0647A01DCE2}" type="pres">
      <dgm:prSet presAssocID="{CBEDB444-9CF4-4AF7-86B7-D3D030808D79}" presName="node" presStyleLbl="node1" presStyleIdx="0" presStyleCnt="3">
        <dgm:presLayoutVars>
          <dgm:bulletEnabled val="1"/>
        </dgm:presLayoutVars>
      </dgm:prSet>
      <dgm:spPr/>
    </dgm:pt>
    <dgm:pt modelId="{A6A9AA35-48FA-442D-AB5D-149358DA96C2}" type="pres">
      <dgm:prSet presAssocID="{BB3E70DE-A9F6-4EC4-9D34-8F6073A4C967}" presName="spacerL" presStyleCnt="0"/>
      <dgm:spPr/>
    </dgm:pt>
    <dgm:pt modelId="{5EA22970-5925-40D0-BDDF-ABCF23C1BB30}" type="pres">
      <dgm:prSet presAssocID="{BB3E70DE-A9F6-4EC4-9D34-8F6073A4C967}" presName="sibTrans" presStyleLbl="sibTrans2D1" presStyleIdx="0" presStyleCnt="2"/>
      <dgm:spPr>
        <a:prstGeom prst="mathMultiply">
          <a:avLst/>
        </a:prstGeom>
      </dgm:spPr>
    </dgm:pt>
    <dgm:pt modelId="{DB7AA4B8-3508-485D-A550-2404461502C4}" type="pres">
      <dgm:prSet presAssocID="{BB3E70DE-A9F6-4EC4-9D34-8F6073A4C967}" presName="spacerR" presStyleCnt="0"/>
      <dgm:spPr/>
    </dgm:pt>
    <dgm:pt modelId="{A86015E4-727D-463D-A6C0-B8EDF33AE347}" type="pres">
      <dgm:prSet presAssocID="{6C0CB01D-810D-4CB5-B4BE-4A13F8EBE0E3}" presName="node" presStyleLbl="node1" presStyleIdx="1" presStyleCnt="3">
        <dgm:presLayoutVars>
          <dgm:bulletEnabled val="1"/>
        </dgm:presLayoutVars>
      </dgm:prSet>
      <dgm:spPr/>
    </dgm:pt>
    <dgm:pt modelId="{761E0890-0A8A-4D9C-91D4-703A189225C3}" type="pres">
      <dgm:prSet presAssocID="{3808D71E-B835-4B2E-B76F-3AEFBBF6FD5E}" presName="spacerL" presStyleCnt="0"/>
      <dgm:spPr/>
    </dgm:pt>
    <dgm:pt modelId="{BEF86597-8C13-43F2-B0D7-5D5C8AA96995}" type="pres">
      <dgm:prSet presAssocID="{3808D71E-B835-4B2E-B76F-3AEFBBF6FD5E}" presName="sibTrans" presStyleLbl="sibTrans2D1" presStyleIdx="1" presStyleCnt="2"/>
      <dgm:spPr/>
    </dgm:pt>
    <dgm:pt modelId="{EBD2B41E-0997-44D7-AB6C-D24EC6A9C77C}" type="pres">
      <dgm:prSet presAssocID="{3808D71E-B835-4B2E-B76F-3AEFBBF6FD5E}" presName="spacerR" presStyleCnt="0"/>
      <dgm:spPr/>
    </dgm:pt>
    <dgm:pt modelId="{8B429B11-8468-4609-BCE8-1480CAD7226C}" type="pres">
      <dgm:prSet presAssocID="{56695182-F969-4C33-BCC8-CCE171944BEF}" presName="node" presStyleLbl="node1" presStyleIdx="2" presStyleCnt="3">
        <dgm:presLayoutVars>
          <dgm:bulletEnabled val="1"/>
        </dgm:presLayoutVars>
      </dgm:prSet>
      <dgm:spPr/>
    </dgm:pt>
  </dgm:ptLst>
  <dgm:cxnLst>
    <dgm:cxn modelId="{62C1880A-D39E-453F-862A-CDBB1C81D6AA}" type="presOf" srcId="{CBEDB444-9CF4-4AF7-86B7-D3D030808D79}" destId="{BE17C44C-4C0A-40EA-9532-B0647A01DCE2}" srcOrd="0" destOrd="0" presId="urn:microsoft.com/office/officeart/2005/8/layout/equation1"/>
    <dgm:cxn modelId="{F6DBCB16-F7EB-4288-981D-1F46B5229077}" type="presOf" srcId="{6C0CB01D-810D-4CB5-B4BE-4A13F8EBE0E3}" destId="{A86015E4-727D-463D-A6C0-B8EDF33AE347}" srcOrd="0" destOrd="0" presId="urn:microsoft.com/office/officeart/2005/8/layout/equation1"/>
    <dgm:cxn modelId="{656C0C3B-5138-4BF6-8A25-A061A9EF43B8}" srcId="{D56029FF-3E07-45FB-ACFA-3FE2A3342858}" destId="{6C0CB01D-810D-4CB5-B4BE-4A13F8EBE0E3}" srcOrd="1" destOrd="0" parTransId="{AB56CAE9-C959-4BAD-A574-4C565A76AABD}" sibTransId="{3808D71E-B835-4B2E-B76F-3AEFBBF6FD5E}"/>
    <dgm:cxn modelId="{4B254661-3296-4706-92BC-D4CFABDC13E4}" srcId="{D56029FF-3E07-45FB-ACFA-3FE2A3342858}" destId="{CBEDB444-9CF4-4AF7-86B7-D3D030808D79}" srcOrd="0" destOrd="0" parTransId="{91436E7D-C38E-4CB1-BA47-F7532BE79E74}" sibTransId="{BB3E70DE-A9F6-4EC4-9D34-8F6073A4C967}"/>
    <dgm:cxn modelId="{4CEE1E42-1A27-456D-9B02-66F77D5B32F9}" type="presOf" srcId="{3808D71E-B835-4B2E-B76F-3AEFBBF6FD5E}" destId="{BEF86597-8C13-43F2-B0D7-5D5C8AA96995}" srcOrd="0" destOrd="0" presId="urn:microsoft.com/office/officeart/2005/8/layout/equation1"/>
    <dgm:cxn modelId="{C944CC65-6B03-44B6-9041-B65ACE560B34}" type="presOf" srcId="{BB3E70DE-A9F6-4EC4-9D34-8F6073A4C967}" destId="{5EA22970-5925-40D0-BDDF-ABCF23C1BB30}" srcOrd="0" destOrd="0" presId="urn:microsoft.com/office/officeart/2005/8/layout/equation1"/>
    <dgm:cxn modelId="{0E00E184-6EDA-486D-B7F9-FCE4AE49187C}" srcId="{D56029FF-3E07-45FB-ACFA-3FE2A3342858}" destId="{56695182-F969-4C33-BCC8-CCE171944BEF}" srcOrd="2" destOrd="0" parTransId="{3C535F7F-8ADE-4D17-812B-AF9884BF52E6}" sibTransId="{A5BE8A91-EA0C-4477-9629-CD94FC28D6E4}"/>
    <dgm:cxn modelId="{59EC47C9-5C81-4D29-A05D-A0A61B82D4A1}" type="presOf" srcId="{D56029FF-3E07-45FB-ACFA-3FE2A3342858}" destId="{E3C292A2-92AA-42D7-8929-0CD9A55DD604}" srcOrd="0" destOrd="0" presId="urn:microsoft.com/office/officeart/2005/8/layout/equation1"/>
    <dgm:cxn modelId="{9411C7DF-7557-4C84-B621-61A1DDAF02E0}" type="presOf" srcId="{56695182-F969-4C33-BCC8-CCE171944BEF}" destId="{8B429B11-8468-4609-BCE8-1480CAD7226C}" srcOrd="0" destOrd="0" presId="urn:microsoft.com/office/officeart/2005/8/layout/equation1"/>
    <dgm:cxn modelId="{995F6DCE-E7AE-4129-8027-783C26EB4259}" type="presParOf" srcId="{E3C292A2-92AA-42D7-8929-0CD9A55DD604}" destId="{BE17C44C-4C0A-40EA-9532-B0647A01DCE2}" srcOrd="0" destOrd="0" presId="urn:microsoft.com/office/officeart/2005/8/layout/equation1"/>
    <dgm:cxn modelId="{2DF27023-074F-452B-B5CE-216605D66489}" type="presParOf" srcId="{E3C292A2-92AA-42D7-8929-0CD9A55DD604}" destId="{A6A9AA35-48FA-442D-AB5D-149358DA96C2}" srcOrd="1" destOrd="0" presId="urn:microsoft.com/office/officeart/2005/8/layout/equation1"/>
    <dgm:cxn modelId="{87B32E5B-0B3A-4CC9-AD2E-B06741247EB6}" type="presParOf" srcId="{E3C292A2-92AA-42D7-8929-0CD9A55DD604}" destId="{5EA22970-5925-40D0-BDDF-ABCF23C1BB30}" srcOrd="2" destOrd="0" presId="urn:microsoft.com/office/officeart/2005/8/layout/equation1"/>
    <dgm:cxn modelId="{B936A37A-A988-4318-A8D5-90A75F7634F6}" type="presParOf" srcId="{E3C292A2-92AA-42D7-8929-0CD9A55DD604}" destId="{DB7AA4B8-3508-485D-A550-2404461502C4}" srcOrd="3" destOrd="0" presId="urn:microsoft.com/office/officeart/2005/8/layout/equation1"/>
    <dgm:cxn modelId="{3FFB9A34-BA59-419E-88EA-A0D00A534A2D}" type="presParOf" srcId="{E3C292A2-92AA-42D7-8929-0CD9A55DD604}" destId="{A86015E4-727D-463D-A6C0-B8EDF33AE347}" srcOrd="4" destOrd="0" presId="urn:microsoft.com/office/officeart/2005/8/layout/equation1"/>
    <dgm:cxn modelId="{616560DB-E252-4567-B470-05F7C1F050F3}" type="presParOf" srcId="{E3C292A2-92AA-42D7-8929-0CD9A55DD604}" destId="{761E0890-0A8A-4D9C-91D4-703A189225C3}" srcOrd="5" destOrd="0" presId="urn:microsoft.com/office/officeart/2005/8/layout/equation1"/>
    <dgm:cxn modelId="{DED9AD23-D6A9-43C9-9F59-8189830531E1}" type="presParOf" srcId="{E3C292A2-92AA-42D7-8929-0CD9A55DD604}" destId="{BEF86597-8C13-43F2-B0D7-5D5C8AA96995}" srcOrd="6" destOrd="0" presId="urn:microsoft.com/office/officeart/2005/8/layout/equation1"/>
    <dgm:cxn modelId="{790DAAD8-EEF1-4AF0-BED1-EE9D1E677B32}" type="presParOf" srcId="{E3C292A2-92AA-42D7-8929-0CD9A55DD604}" destId="{EBD2B41E-0997-44D7-AB6C-D24EC6A9C77C}" srcOrd="7" destOrd="0" presId="urn:microsoft.com/office/officeart/2005/8/layout/equation1"/>
    <dgm:cxn modelId="{AD3FBBDE-BAF6-4017-8532-E1A202521B12}" type="presParOf" srcId="{E3C292A2-92AA-42D7-8929-0CD9A55DD604}" destId="{8B429B11-8468-4609-BCE8-1480CAD7226C}"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6029FF-3E07-45FB-ACFA-3FE2A3342858}"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US"/>
        </a:p>
      </dgm:t>
    </dgm:pt>
    <dgm:pt modelId="{CBEDB444-9CF4-4AF7-86B7-D3D030808D79}">
      <dgm:prSet phldrT="[Text]"/>
      <dgm:spPr>
        <a:solidFill>
          <a:srgbClr val="B83F97"/>
        </a:solidFill>
      </dgm:spPr>
      <dgm:t>
        <a:bodyPr/>
        <a:lstStyle/>
        <a:p>
          <a:r>
            <a:rPr lang="en-US" dirty="0"/>
            <a:t>8 hours</a:t>
          </a:r>
        </a:p>
      </dgm:t>
    </dgm:pt>
    <dgm:pt modelId="{91436E7D-C38E-4CB1-BA47-F7532BE79E74}" type="parTrans" cxnId="{4B254661-3296-4706-92BC-D4CFABDC13E4}">
      <dgm:prSet/>
      <dgm:spPr/>
      <dgm:t>
        <a:bodyPr/>
        <a:lstStyle/>
        <a:p>
          <a:endParaRPr lang="en-US"/>
        </a:p>
      </dgm:t>
    </dgm:pt>
    <dgm:pt modelId="{BB3E70DE-A9F6-4EC4-9D34-8F6073A4C967}" type="sibTrans" cxnId="{4B254661-3296-4706-92BC-D4CFABDC13E4}">
      <dgm:prSet/>
      <dgm:spPr/>
      <dgm:t>
        <a:bodyPr/>
        <a:lstStyle/>
        <a:p>
          <a:endParaRPr lang="en-US" dirty="0"/>
        </a:p>
      </dgm:t>
    </dgm:pt>
    <dgm:pt modelId="{6C0CB01D-810D-4CB5-B4BE-4A13F8EBE0E3}">
      <dgm:prSet phldrT="[Text]"/>
      <dgm:spPr>
        <a:solidFill>
          <a:srgbClr val="B83F97"/>
        </a:solidFill>
      </dgm:spPr>
      <dgm:t>
        <a:bodyPr/>
        <a:lstStyle/>
        <a:p>
          <a:r>
            <a:rPr lang="en-US" dirty="0"/>
            <a:t>24 hours</a:t>
          </a:r>
        </a:p>
      </dgm:t>
    </dgm:pt>
    <dgm:pt modelId="{AB56CAE9-C959-4BAD-A574-4C565A76AABD}" type="parTrans" cxnId="{656C0C3B-5138-4BF6-8A25-A061A9EF43B8}">
      <dgm:prSet/>
      <dgm:spPr/>
      <dgm:t>
        <a:bodyPr/>
        <a:lstStyle/>
        <a:p>
          <a:endParaRPr lang="en-US"/>
        </a:p>
      </dgm:t>
    </dgm:pt>
    <dgm:pt modelId="{3808D71E-B835-4B2E-B76F-3AEFBBF6FD5E}" type="sibTrans" cxnId="{656C0C3B-5138-4BF6-8A25-A061A9EF43B8}">
      <dgm:prSet/>
      <dgm:spPr/>
      <dgm:t>
        <a:bodyPr/>
        <a:lstStyle/>
        <a:p>
          <a:endParaRPr lang="en-US" dirty="0"/>
        </a:p>
      </dgm:t>
    </dgm:pt>
    <dgm:pt modelId="{56695182-F969-4C33-BCC8-CCE171944BEF}">
      <dgm:prSet phldrT="[Text]"/>
      <dgm:spPr>
        <a:solidFill>
          <a:srgbClr val="B83F97"/>
        </a:solidFill>
      </dgm:spPr>
      <dgm:t>
        <a:bodyPr/>
        <a:lstStyle/>
        <a:p>
          <a:r>
            <a:rPr lang="en-US" dirty="0"/>
            <a:t>1/3 or 0.33</a:t>
          </a:r>
        </a:p>
      </dgm:t>
    </dgm:pt>
    <dgm:pt modelId="{3C535F7F-8ADE-4D17-812B-AF9884BF52E6}" type="parTrans" cxnId="{0E00E184-6EDA-486D-B7F9-FCE4AE49187C}">
      <dgm:prSet/>
      <dgm:spPr/>
      <dgm:t>
        <a:bodyPr/>
        <a:lstStyle/>
        <a:p>
          <a:endParaRPr lang="en-US"/>
        </a:p>
      </dgm:t>
    </dgm:pt>
    <dgm:pt modelId="{A5BE8A91-EA0C-4477-9629-CD94FC28D6E4}" type="sibTrans" cxnId="{0E00E184-6EDA-486D-B7F9-FCE4AE49187C}">
      <dgm:prSet/>
      <dgm:spPr/>
      <dgm:t>
        <a:bodyPr/>
        <a:lstStyle/>
        <a:p>
          <a:endParaRPr lang="en-US"/>
        </a:p>
      </dgm:t>
    </dgm:pt>
    <dgm:pt modelId="{E3C292A2-92AA-42D7-8929-0CD9A55DD604}" type="pres">
      <dgm:prSet presAssocID="{D56029FF-3E07-45FB-ACFA-3FE2A3342858}" presName="linearFlow" presStyleCnt="0">
        <dgm:presLayoutVars>
          <dgm:dir/>
          <dgm:resizeHandles val="exact"/>
        </dgm:presLayoutVars>
      </dgm:prSet>
      <dgm:spPr/>
    </dgm:pt>
    <dgm:pt modelId="{BE17C44C-4C0A-40EA-9532-B0647A01DCE2}" type="pres">
      <dgm:prSet presAssocID="{CBEDB444-9CF4-4AF7-86B7-D3D030808D79}" presName="node" presStyleLbl="node1" presStyleIdx="0" presStyleCnt="3">
        <dgm:presLayoutVars>
          <dgm:bulletEnabled val="1"/>
        </dgm:presLayoutVars>
      </dgm:prSet>
      <dgm:spPr/>
    </dgm:pt>
    <dgm:pt modelId="{A6A9AA35-48FA-442D-AB5D-149358DA96C2}" type="pres">
      <dgm:prSet presAssocID="{BB3E70DE-A9F6-4EC4-9D34-8F6073A4C967}" presName="spacerL" presStyleCnt="0"/>
      <dgm:spPr/>
    </dgm:pt>
    <dgm:pt modelId="{5EA22970-5925-40D0-BDDF-ABCF23C1BB30}" type="pres">
      <dgm:prSet presAssocID="{BB3E70DE-A9F6-4EC4-9D34-8F6073A4C967}" presName="sibTrans" presStyleLbl="sibTrans2D1" presStyleIdx="0" presStyleCnt="2"/>
      <dgm:spPr>
        <a:prstGeom prst="mathDivide">
          <a:avLst/>
        </a:prstGeom>
      </dgm:spPr>
    </dgm:pt>
    <dgm:pt modelId="{DB7AA4B8-3508-485D-A550-2404461502C4}" type="pres">
      <dgm:prSet presAssocID="{BB3E70DE-A9F6-4EC4-9D34-8F6073A4C967}" presName="spacerR" presStyleCnt="0"/>
      <dgm:spPr/>
    </dgm:pt>
    <dgm:pt modelId="{A86015E4-727D-463D-A6C0-B8EDF33AE347}" type="pres">
      <dgm:prSet presAssocID="{6C0CB01D-810D-4CB5-B4BE-4A13F8EBE0E3}" presName="node" presStyleLbl="node1" presStyleIdx="1" presStyleCnt="3">
        <dgm:presLayoutVars>
          <dgm:bulletEnabled val="1"/>
        </dgm:presLayoutVars>
      </dgm:prSet>
      <dgm:spPr/>
    </dgm:pt>
    <dgm:pt modelId="{761E0890-0A8A-4D9C-91D4-703A189225C3}" type="pres">
      <dgm:prSet presAssocID="{3808D71E-B835-4B2E-B76F-3AEFBBF6FD5E}" presName="spacerL" presStyleCnt="0"/>
      <dgm:spPr/>
    </dgm:pt>
    <dgm:pt modelId="{BEF86597-8C13-43F2-B0D7-5D5C8AA96995}" type="pres">
      <dgm:prSet presAssocID="{3808D71E-B835-4B2E-B76F-3AEFBBF6FD5E}" presName="sibTrans" presStyleLbl="sibTrans2D1" presStyleIdx="1" presStyleCnt="2"/>
      <dgm:spPr/>
    </dgm:pt>
    <dgm:pt modelId="{EBD2B41E-0997-44D7-AB6C-D24EC6A9C77C}" type="pres">
      <dgm:prSet presAssocID="{3808D71E-B835-4B2E-B76F-3AEFBBF6FD5E}" presName="spacerR" presStyleCnt="0"/>
      <dgm:spPr/>
    </dgm:pt>
    <dgm:pt modelId="{8B429B11-8468-4609-BCE8-1480CAD7226C}" type="pres">
      <dgm:prSet presAssocID="{56695182-F969-4C33-BCC8-CCE171944BEF}" presName="node" presStyleLbl="node1" presStyleIdx="2" presStyleCnt="3">
        <dgm:presLayoutVars>
          <dgm:bulletEnabled val="1"/>
        </dgm:presLayoutVars>
      </dgm:prSet>
      <dgm:spPr/>
    </dgm:pt>
  </dgm:ptLst>
  <dgm:cxnLst>
    <dgm:cxn modelId="{62C1880A-D39E-453F-862A-CDBB1C81D6AA}" type="presOf" srcId="{CBEDB444-9CF4-4AF7-86B7-D3D030808D79}" destId="{BE17C44C-4C0A-40EA-9532-B0647A01DCE2}" srcOrd="0" destOrd="0" presId="urn:microsoft.com/office/officeart/2005/8/layout/equation1"/>
    <dgm:cxn modelId="{F6DBCB16-F7EB-4288-981D-1F46B5229077}" type="presOf" srcId="{6C0CB01D-810D-4CB5-B4BE-4A13F8EBE0E3}" destId="{A86015E4-727D-463D-A6C0-B8EDF33AE347}" srcOrd="0" destOrd="0" presId="urn:microsoft.com/office/officeart/2005/8/layout/equation1"/>
    <dgm:cxn modelId="{656C0C3B-5138-4BF6-8A25-A061A9EF43B8}" srcId="{D56029FF-3E07-45FB-ACFA-3FE2A3342858}" destId="{6C0CB01D-810D-4CB5-B4BE-4A13F8EBE0E3}" srcOrd="1" destOrd="0" parTransId="{AB56CAE9-C959-4BAD-A574-4C565A76AABD}" sibTransId="{3808D71E-B835-4B2E-B76F-3AEFBBF6FD5E}"/>
    <dgm:cxn modelId="{4B254661-3296-4706-92BC-D4CFABDC13E4}" srcId="{D56029FF-3E07-45FB-ACFA-3FE2A3342858}" destId="{CBEDB444-9CF4-4AF7-86B7-D3D030808D79}" srcOrd="0" destOrd="0" parTransId="{91436E7D-C38E-4CB1-BA47-F7532BE79E74}" sibTransId="{BB3E70DE-A9F6-4EC4-9D34-8F6073A4C967}"/>
    <dgm:cxn modelId="{4CEE1E42-1A27-456D-9B02-66F77D5B32F9}" type="presOf" srcId="{3808D71E-B835-4B2E-B76F-3AEFBBF6FD5E}" destId="{BEF86597-8C13-43F2-B0D7-5D5C8AA96995}" srcOrd="0" destOrd="0" presId="urn:microsoft.com/office/officeart/2005/8/layout/equation1"/>
    <dgm:cxn modelId="{C944CC65-6B03-44B6-9041-B65ACE560B34}" type="presOf" srcId="{BB3E70DE-A9F6-4EC4-9D34-8F6073A4C967}" destId="{5EA22970-5925-40D0-BDDF-ABCF23C1BB30}" srcOrd="0" destOrd="0" presId="urn:microsoft.com/office/officeart/2005/8/layout/equation1"/>
    <dgm:cxn modelId="{0E00E184-6EDA-486D-B7F9-FCE4AE49187C}" srcId="{D56029FF-3E07-45FB-ACFA-3FE2A3342858}" destId="{56695182-F969-4C33-BCC8-CCE171944BEF}" srcOrd="2" destOrd="0" parTransId="{3C535F7F-8ADE-4D17-812B-AF9884BF52E6}" sibTransId="{A5BE8A91-EA0C-4477-9629-CD94FC28D6E4}"/>
    <dgm:cxn modelId="{59EC47C9-5C81-4D29-A05D-A0A61B82D4A1}" type="presOf" srcId="{D56029FF-3E07-45FB-ACFA-3FE2A3342858}" destId="{E3C292A2-92AA-42D7-8929-0CD9A55DD604}" srcOrd="0" destOrd="0" presId="urn:microsoft.com/office/officeart/2005/8/layout/equation1"/>
    <dgm:cxn modelId="{9411C7DF-7557-4C84-B621-61A1DDAF02E0}" type="presOf" srcId="{56695182-F969-4C33-BCC8-CCE171944BEF}" destId="{8B429B11-8468-4609-BCE8-1480CAD7226C}" srcOrd="0" destOrd="0" presId="urn:microsoft.com/office/officeart/2005/8/layout/equation1"/>
    <dgm:cxn modelId="{995F6DCE-E7AE-4129-8027-783C26EB4259}" type="presParOf" srcId="{E3C292A2-92AA-42D7-8929-0CD9A55DD604}" destId="{BE17C44C-4C0A-40EA-9532-B0647A01DCE2}" srcOrd="0" destOrd="0" presId="urn:microsoft.com/office/officeart/2005/8/layout/equation1"/>
    <dgm:cxn modelId="{2DF27023-074F-452B-B5CE-216605D66489}" type="presParOf" srcId="{E3C292A2-92AA-42D7-8929-0CD9A55DD604}" destId="{A6A9AA35-48FA-442D-AB5D-149358DA96C2}" srcOrd="1" destOrd="0" presId="urn:microsoft.com/office/officeart/2005/8/layout/equation1"/>
    <dgm:cxn modelId="{87B32E5B-0B3A-4CC9-AD2E-B06741247EB6}" type="presParOf" srcId="{E3C292A2-92AA-42D7-8929-0CD9A55DD604}" destId="{5EA22970-5925-40D0-BDDF-ABCF23C1BB30}" srcOrd="2" destOrd="0" presId="urn:microsoft.com/office/officeart/2005/8/layout/equation1"/>
    <dgm:cxn modelId="{B936A37A-A988-4318-A8D5-90A75F7634F6}" type="presParOf" srcId="{E3C292A2-92AA-42D7-8929-0CD9A55DD604}" destId="{DB7AA4B8-3508-485D-A550-2404461502C4}" srcOrd="3" destOrd="0" presId="urn:microsoft.com/office/officeart/2005/8/layout/equation1"/>
    <dgm:cxn modelId="{3FFB9A34-BA59-419E-88EA-A0D00A534A2D}" type="presParOf" srcId="{E3C292A2-92AA-42D7-8929-0CD9A55DD604}" destId="{A86015E4-727D-463D-A6C0-B8EDF33AE347}" srcOrd="4" destOrd="0" presId="urn:microsoft.com/office/officeart/2005/8/layout/equation1"/>
    <dgm:cxn modelId="{616560DB-E252-4567-B470-05F7C1F050F3}" type="presParOf" srcId="{E3C292A2-92AA-42D7-8929-0CD9A55DD604}" destId="{761E0890-0A8A-4D9C-91D4-703A189225C3}" srcOrd="5" destOrd="0" presId="urn:microsoft.com/office/officeart/2005/8/layout/equation1"/>
    <dgm:cxn modelId="{DED9AD23-D6A9-43C9-9F59-8189830531E1}" type="presParOf" srcId="{E3C292A2-92AA-42D7-8929-0CD9A55DD604}" destId="{BEF86597-8C13-43F2-B0D7-5D5C8AA96995}" srcOrd="6" destOrd="0" presId="urn:microsoft.com/office/officeart/2005/8/layout/equation1"/>
    <dgm:cxn modelId="{790DAAD8-EEF1-4AF0-BED1-EE9D1E677B32}" type="presParOf" srcId="{E3C292A2-92AA-42D7-8929-0CD9A55DD604}" destId="{EBD2B41E-0997-44D7-AB6C-D24EC6A9C77C}" srcOrd="7" destOrd="0" presId="urn:microsoft.com/office/officeart/2005/8/layout/equation1"/>
    <dgm:cxn modelId="{AD3FBBDE-BAF6-4017-8532-E1A202521B12}" type="presParOf" srcId="{E3C292A2-92AA-42D7-8929-0CD9A55DD604}" destId="{8B429B11-8468-4609-BCE8-1480CAD7226C}"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6029FF-3E07-45FB-ACFA-3FE2A3342858}"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CBEDB444-9CF4-4AF7-86B7-D3D030808D79}">
      <dgm:prSet phldrT="[Text]"/>
      <dgm:spPr/>
      <dgm:t>
        <a:bodyPr/>
        <a:lstStyle/>
        <a:p>
          <a:r>
            <a:rPr lang="en-US" dirty="0"/>
            <a:t>0.33</a:t>
          </a:r>
        </a:p>
      </dgm:t>
    </dgm:pt>
    <dgm:pt modelId="{91436E7D-C38E-4CB1-BA47-F7532BE79E74}" type="parTrans" cxnId="{4B254661-3296-4706-92BC-D4CFABDC13E4}">
      <dgm:prSet/>
      <dgm:spPr/>
      <dgm:t>
        <a:bodyPr/>
        <a:lstStyle/>
        <a:p>
          <a:endParaRPr lang="en-US"/>
        </a:p>
      </dgm:t>
    </dgm:pt>
    <dgm:pt modelId="{BB3E70DE-A9F6-4EC4-9D34-8F6073A4C967}" type="sibTrans" cxnId="{4B254661-3296-4706-92BC-D4CFABDC13E4}">
      <dgm:prSet/>
      <dgm:spPr/>
      <dgm:t>
        <a:bodyPr/>
        <a:lstStyle/>
        <a:p>
          <a:endParaRPr lang="en-US" dirty="0"/>
        </a:p>
      </dgm:t>
    </dgm:pt>
    <dgm:pt modelId="{6C0CB01D-810D-4CB5-B4BE-4A13F8EBE0E3}">
      <dgm:prSet phldrT="[Text]"/>
      <dgm:spPr/>
      <dgm:t>
        <a:bodyPr/>
        <a:lstStyle/>
        <a:p>
          <a:r>
            <a:rPr lang="en-US" dirty="0"/>
            <a:t>$5,500</a:t>
          </a:r>
        </a:p>
      </dgm:t>
    </dgm:pt>
    <dgm:pt modelId="{AB56CAE9-C959-4BAD-A574-4C565A76AABD}" type="parTrans" cxnId="{656C0C3B-5138-4BF6-8A25-A061A9EF43B8}">
      <dgm:prSet/>
      <dgm:spPr/>
      <dgm:t>
        <a:bodyPr/>
        <a:lstStyle/>
        <a:p>
          <a:endParaRPr lang="en-US"/>
        </a:p>
      </dgm:t>
    </dgm:pt>
    <dgm:pt modelId="{3808D71E-B835-4B2E-B76F-3AEFBBF6FD5E}" type="sibTrans" cxnId="{656C0C3B-5138-4BF6-8A25-A061A9EF43B8}">
      <dgm:prSet/>
      <dgm:spPr/>
      <dgm:t>
        <a:bodyPr/>
        <a:lstStyle/>
        <a:p>
          <a:endParaRPr lang="en-US" dirty="0"/>
        </a:p>
      </dgm:t>
    </dgm:pt>
    <dgm:pt modelId="{56695182-F969-4C33-BCC8-CCE171944BEF}">
      <dgm:prSet phldrT="[Text]"/>
      <dgm:spPr/>
      <dgm:t>
        <a:bodyPr/>
        <a:lstStyle/>
        <a:p>
          <a:r>
            <a:rPr lang="en-US" dirty="0"/>
            <a:t>$1,833</a:t>
          </a:r>
        </a:p>
      </dgm:t>
    </dgm:pt>
    <dgm:pt modelId="{3C535F7F-8ADE-4D17-812B-AF9884BF52E6}" type="parTrans" cxnId="{0E00E184-6EDA-486D-B7F9-FCE4AE49187C}">
      <dgm:prSet/>
      <dgm:spPr/>
      <dgm:t>
        <a:bodyPr/>
        <a:lstStyle/>
        <a:p>
          <a:endParaRPr lang="en-US"/>
        </a:p>
      </dgm:t>
    </dgm:pt>
    <dgm:pt modelId="{A5BE8A91-EA0C-4477-9629-CD94FC28D6E4}" type="sibTrans" cxnId="{0E00E184-6EDA-486D-B7F9-FCE4AE49187C}">
      <dgm:prSet/>
      <dgm:spPr/>
      <dgm:t>
        <a:bodyPr/>
        <a:lstStyle/>
        <a:p>
          <a:endParaRPr lang="en-US"/>
        </a:p>
      </dgm:t>
    </dgm:pt>
    <dgm:pt modelId="{E3C292A2-92AA-42D7-8929-0CD9A55DD604}" type="pres">
      <dgm:prSet presAssocID="{D56029FF-3E07-45FB-ACFA-3FE2A3342858}" presName="linearFlow" presStyleCnt="0">
        <dgm:presLayoutVars>
          <dgm:dir/>
          <dgm:resizeHandles val="exact"/>
        </dgm:presLayoutVars>
      </dgm:prSet>
      <dgm:spPr/>
    </dgm:pt>
    <dgm:pt modelId="{BE17C44C-4C0A-40EA-9532-B0647A01DCE2}" type="pres">
      <dgm:prSet presAssocID="{CBEDB444-9CF4-4AF7-86B7-D3D030808D79}" presName="node" presStyleLbl="node1" presStyleIdx="0" presStyleCnt="3">
        <dgm:presLayoutVars>
          <dgm:bulletEnabled val="1"/>
        </dgm:presLayoutVars>
      </dgm:prSet>
      <dgm:spPr/>
    </dgm:pt>
    <dgm:pt modelId="{A6A9AA35-48FA-442D-AB5D-149358DA96C2}" type="pres">
      <dgm:prSet presAssocID="{BB3E70DE-A9F6-4EC4-9D34-8F6073A4C967}" presName="spacerL" presStyleCnt="0"/>
      <dgm:spPr/>
    </dgm:pt>
    <dgm:pt modelId="{5EA22970-5925-40D0-BDDF-ABCF23C1BB30}" type="pres">
      <dgm:prSet presAssocID="{BB3E70DE-A9F6-4EC4-9D34-8F6073A4C967}" presName="sibTrans" presStyleLbl="sibTrans2D1" presStyleIdx="0" presStyleCnt="2"/>
      <dgm:spPr>
        <a:prstGeom prst="mathMultiply">
          <a:avLst/>
        </a:prstGeom>
      </dgm:spPr>
    </dgm:pt>
    <dgm:pt modelId="{DB7AA4B8-3508-485D-A550-2404461502C4}" type="pres">
      <dgm:prSet presAssocID="{BB3E70DE-A9F6-4EC4-9D34-8F6073A4C967}" presName="spacerR" presStyleCnt="0"/>
      <dgm:spPr/>
    </dgm:pt>
    <dgm:pt modelId="{A86015E4-727D-463D-A6C0-B8EDF33AE347}" type="pres">
      <dgm:prSet presAssocID="{6C0CB01D-810D-4CB5-B4BE-4A13F8EBE0E3}" presName="node" presStyleLbl="node1" presStyleIdx="1" presStyleCnt="3">
        <dgm:presLayoutVars>
          <dgm:bulletEnabled val="1"/>
        </dgm:presLayoutVars>
      </dgm:prSet>
      <dgm:spPr/>
    </dgm:pt>
    <dgm:pt modelId="{761E0890-0A8A-4D9C-91D4-703A189225C3}" type="pres">
      <dgm:prSet presAssocID="{3808D71E-B835-4B2E-B76F-3AEFBBF6FD5E}" presName="spacerL" presStyleCnt="0"/>
      <dgm:spPr/>
    </dgm:pt>
    <dgm:pt modelId="{BEF86597-8C13-43F2-B0D7-5D5C8AA96995}" type="pres">
      <dgm:prSet presAssocID="{3808D71E-B835-4B2E-B76F-3AEFBBF6FD5E}" presName="sibTrans" presStyleLbl="sibTrans2D1" presStyleIdx="1" presStyleCnt="2"/>
      <dgm:spPr/>
    </dgm:pt>
    <dgm:pt modelId="{EBD2B41E-0997-44D7-AB6C-D24EC6A9C77C}" type="pres">
      <dgm:prSet presAssocID="{3808D71E-B835-4B2E-B76F-3AEFBBF6FD5E}" presName="spacerR" presStyleCnt="0"/>
      <dgm:spPr/>
    </dgm:pt>
    <dgm:pt modelId="{8B429B11-8468-4609-BCE8-1480CAD7226C}" type="pres">
      <dgm:prSet presAssocID="{56695182-F969-4C33-BCC8-CCE171944BEF}" presName="node" presStyleLbl="node1" presStyleIdx="2" presStyleCnt="3">
        <dgm:presLayoutVars>
          <dgm:bulletEnabled val="1"/>
        </dgm:presLayoutVars>
      </dgm:prSet>
      <dgm:spPr/>
    </dgm:pt>
  </dgm:ptLst>
  <dgm:cxnLst>
    <dgm:cxn modelId="{62C1880A-D39E-453F-862A-CDBB1C81D6AA}" type="presOf" srcId="{CBEDB444-9CF4-4AF7-86B7-D3D030808D79}" destId="{BE17C44C-4C0A-40EA-9532-B0647A01DCE2}" srcOrd="0" destOrd="0" presId="urn:microsoft.com/office/officeart/2005/8/layout/equation1"/>
    <dgm:cxn modelId="{F6DBCB16-F7EB-4288-981D-1F46B5229077}" type="presOf" srcId="{6C0CB01D-810D-4CB5-B4BE-4A13F8EBE0E3}" destId="{A86015E4-727D-463D-A6C0-B8EDF33AE347}" srcOrd="0" destOrd="0" presId="urn:microsoft.com/office/officeart/2005/8/layout/equation1"/>
    <dgm:cxn modelId="{656C0C3B-5138-4BF6-8A25-A061A9EF43B8}" srcId="{D56029FF-3E07-45FB-ACFA-3FE2A3342858}" destId="{6C0CB01D-810D-4CB5-B4BE-4A13F8EBE0E3}" srcOrd="1" destOrd="0" parTransId="{AB56CAE9-C959-4BAD-A574-4C565A76AABD}" sibTransId="{3808D71E-B835-4B2E-B76F-3AEFBBF6FD5E}"/>
    <dgm:cxn modelId="{4B254661-3296-4706-92BC-D4CFABDC13E4}" srcId="{D56029FF-3E07-45FB-ACFA-3FE2A3342858}" destId="{CBEDB444-9CF4-4AF7-86B7-D3D030808D79}" srcOrd="0" destOrd="0" parTransId="{91436E7D-C38E-4CB1-BA47-F7532BE79E74}" sibTransId="{BB3E70DE-A9F6-4EC4-9D34-8F6073A4C967}"/>
    <dgm:cxn modelId="{4CEE1E42-1A27-456D-9B02-66F77D5B32F9}" type="presOf" srcId="{3808D71E-B835-4B2E-B76F-3AEFBBF6FD5E}" destId="{BEF86597-8C13-43F2-B0D7-5D5C8AA96995}" srcOrd="0" destOrd="0" presId="urn:microsoft.com/office/officeart/2005/8/layout/equation1"/>
    <dgm:cxn modelId="{C944CC65-6B03-44B6-9041-B65ACE560B34}" type="presOf" srcId="{BB3E70DE-A9F6-4EC4-9D34-8F6073A4C967}" destId="{5EA22970-5925-40D0-BDDF-ABCF23C1BB30}" srcOrd="0" destOrd="0" presId="urn:microsoft.com/office/officeart/2005/8/layout/equation1"/>
    <dgm:cxn modelId="{0E00E184-6EDA-486D-B7F9-FCE4AE49187C}" srcId="{D56029FF-3E07-45FB-ACFA-3FE2A3342858}" destId="{56695182-F969-4C33-BCC8-CCE171944BEF}" srcOrd="2" destOrd="0" parTransId="{3C535F7F-8ADE-4D17-812B-AF9884BF52E6}" sibTransId="{A5BE8A91-EA0C-4477-9629-CD94FC28D6E4}"/>
    <dgm:cxn modelId="{59EC47C9-5C81-4D29-A05D-A0A61B82D4A1}" type="presOf" srcId="{D56029FF-3E07-45FB-ACFA-3FE2A3342858}" destId="{E3C292A2-92AA-42D7-8929-0CD9A55DD604}" srcOrd="0" destOrd="0" presId="urn:microsoft.com/office/officeart/2005/8/layout/equation1"/>
    <dgm:cxn modelId="{9411C7DF-7557-4C84-B621-61A1DDAF02E0}" type="presOf" srcId="{56695182-F969-4C33-BCC8-CCE171944BEF}" destId="{8B429B11-8468-4609-BCE8-1480CAD7226C}" srcOrd="0" destOrd="0" presId="urn:microsoft.com/office/officeart/2005/8/layout/equation1"/>
    <dgm:cxn modelId="{995F6DCE-E7AE-4129-8027-783C26EB4259}" type="presParOf" srcId="{E3C292A2-92AA-42D7-8929-0CD9A55DD604}" destId="{BE17C44C-4C0A-40EA-9532-B0647A01DCE2}" srcOrd="0" destOrd="0" presId="urn:microsoft.com/office/officeart/2005/8/layout/equation1"/>
    <dgm:cxn modelId="{2DF27023-074F-452B-B5CE-216605D66489}" type="presParOf" srcId="{E3C292A2-92AA-42D7-8929-0CD9A55DD604}" destId="{A6A9AA35-48FA-442D-AB5D-149358DA96C2}" srcOrd="1" destOrd="0" presId="urn:microsoft.com/office/officeart/2005/8/layout/equation1"/>
    <dgm:cxn modelId="{87B32E5B-0B3A-4CC9-AD2E-B06741247EB6}" type="presParOf" srcId="{E3C292A2-92AA-42D7-8929-0CD9A55DD604}" destId="{5EA22970-5925-40D0-BDDF-ABCF23C1BB30}" srcOrd="2" destOrd="0" presId="urn:microsoft.com/office/officeart/2005/8/layout/equation1"/>
    <dgm:cxn modelId="{B936A37A-A988-4318-A8D5-90A75F7634F6}" type="presParOf" srcId="{E3C292A2-92AA-42D7-8929-0CD9A55DD604}" destId="{DB7AA4B8-3508-485D-A550-2404461502C4}" srcOrd="3" destOrd="0" presId="urn:microsoft.com/office/officeart/2005/8/layout/equation1"/>
    <dgm:cxn modelId="{3FFB9A34-BA59-419E-88EA-A0D00A534A2D}" type="presParOf" srcId="{E3C292A2-92AA-42D7-8929-0CD9A55DD604}" destId="{A86015E4-727D-463D-A6C0-B8EDF33AE347}" srcOrd="4" destOrd="0" presId="urn:microsoft.com/office/officeart/2005/8/layout/equation1"/>
    <dgm:cxn modelId="{616560DB-E252-4567-B470-05F7C1F050F3}" type="presParOf" srcId="{E3C292A2-92AA-42D7-8929-0CD9A55DD604}" destId="{761E0890-0A8A-4D9C-91D4-703A189225C3}" srcOrd="5" destOrd="0" presId="urn:microsoft.com/office/officeart/2005/8/layout/equation1"/>
    <dgm:cxn modelId="{DED9AD23-D6A9-43C9-9F59-8189830531E1}" type="presParOf" srcId="{E3C292A2-92AA-42D7-8929-0CD9A55DD604}" destId="{BEF86597-8C13-43F2-B0D7-5D5C8AA96995}" srcOrd="6" destOrd="0" presId="urn:microsoft.com/office/officeart/2005/8/layout/equation1"/>
    <dgm:cxn modelId="{790DAAD8-EEF1-4AF0-BED1-EE9D1E677B32}" type="presParOf" srcId="{E3C292A2-92AA-42D7-8929-0CD9A55DD604}" destId="{EBD2B41E-0997-44D7-AB6C-D24EC6A9C77C}" srcOrd="7" destOrd="0" presId="urn:microsoft.com/office/officeart/2005/8/layout/equation1"/>
    <dgm:cxn modelId="{AD3FBBDE-BAF6-4017-8532-E1A202521B12}" type="presParOf" srcId="{E3C292A2-92AA-42D7-8929-0CD9A55DD604}" destId="{8B429B11-8468-4609-BCE8-1480CAD7226C}"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6029FF-3E07-45FB-ACFA-3FE2A3342858}"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CBEDB444-9CF4-4AF7-86B7-D3D030808D79}">
      <dgm:prSet phldrT="[Text]"/>
      <dgm:spPr/>
      <dgm:t>
        <a:bodyPr/>
        <a:lstStyle/>
        <a:p>
          <a:r>
            <a:rPr lang="en-US" dirty="0"/>
            <a:t>0.33</a:t>
          </a:r>
        </a:p>
      </dgm:t>
    </dgm:pt>
    <dgm:pt modelId="{91436E7D-C38E-4CB1-BA47-F7532BE79E74}" type="parTrans" cxnId="{4B254661-3296-4706-92BC-D4CFABDC13E4}">
      <dgm:prSet/>
      <dgm:spPr/>
      <dgm:t>
        <a:bodyPr/>
        <a:lstStyle/>
        <a:p>
          <a:endParaRPr lang="en-US"/>
        </a:p>
      </dgm:t>
    </dgm:pt>
    <dgm:pt modelId="{BB3E70DE-A9F6-4EC4-9D34-8F6073A4C967}" type="sibTrans" cxnId="{4B254661-3296-4706-92BC-D4CFABDC13E4}">
      <dgm:prSet/>
      <dgm:spPr/>
      <dgm:t>
        <a:bodyPr/>
        <a:lstStyle/>
        <a:p>
          <a:endParaRPr lang="en-US" dirty="0"/>
        </a:p>
      </dgm:t>
    </dgm:pt>
    <dgm:pt modelId="{6C0CB01D-810D-4CB5-B4BE-4A13F8EBE0E3}">
      <dgm:prSet phldrT="[Text]"/>
      <dgm:spPr/>
      <dgm:t>
        <a:bodyPr/>
        <a:lstStyle/>
        <a:p>
          <a:r>
            <a:rPr lang="en-US" dirty="0"/>
            <a:t>$2,000</a:t>
          </a:r>
        </a:p>
      </dgm:t>
    </dgm:pt>
    <dgm:pt modelId="{AB56CAE9-C959-4BAD-A574-4C565A76AABD}" type="parTrans" cxnId="{656C0C3B-5138-4BF6-8A25-A061A9EF43B8}">
      <dgm:prSet/>
      <dgm:spPr/>
      <dgm:t>
        <a:bodyPr/>
        <a:lstStyle/>
        <a:p>
          <a:endParaRPr lang="en-US"/>
        </a:p>
      </dgm:t>
    </dgm:pt>
    <dgm:pt modelId="{3808D71E-B835-4B2E-B76F-3AEFBBF6FD5E}" type="sibTrans" cxnId="{656C0C3B-5138-4BF6-8A25-A061A9EF43B8}">
      <dgm:prSet/>
      <dgm:spPr/>
      <dgm:t>
        <a:bodyPr/>
        <a:lstStyle/>
        <a:p>
          <a:endParaRPr lang="en-US" dirty="0"/>
        </a:p>
      </dgm:t>
    </dgm:pt>
    <dgm:pt modelId="{56695182-F969-4C33-BCC8-CCE171944BEF}">
      <dgm:prSet phldrT="[Text]"/>
      <dgm:spPr/>
      <dgm:t>
        <a:bodyPr/>
        <a:lstStyle/>
        <a:p>
          <a:r>
            <a:rPr lang="en-US" dirty="0"/>
            <a:t>$660</a:t>
          </a:r>
        </a:p>
      </dgm:t>
    </dgm:pt>
    <dgm:pt modelId="{3C535F7F-8ADE-4D17-812B-AF9884BF52E6}" type="parTrans" cxnId="{0E00E184-6EDA-486D-B7F9-FCE4AE49187C}">
      <dgm:prSet/>
      <dgm:spPr/>
      <dgm:t>
        <a:bodyPr/>
        <a:lstStyle/>
        <a:p>
          <a:endParaRPr lang="en-US"/>
        </a:p>
      </dgm:t>
    </dgm:pt>
    <dgm:pt modelId="{A5BE8A91-EA0C-4477-9629-CD94FC28D6E4}" type="sibTrans" cxnId="{0E00E184-6EDA-486D-B7F9-FCE4AE49187C}">
      <dgm:prSet/>
      <dgm:spPr/>
      <dgm:t>
        <a:bodyPr/>
        <a:lstStyle/>
        <a:p>
          <a:endParaRPr lang="en-US"/>
        </a:p>
      </dgm:t>
    </dgm:pt>
    <dgm:pt modelId="{E3C292A2-92AA-42D7-8929-0CD9A55DD604}" type="pres">
      <dgm:prSet presAssocID="{D56029FF-3E07-45FB-ACFA-3FE2A3342858}" presName="linearFlow" presStyleCnt="0">
        <dgm:presLayoutVars>
          <dgm:dir/>
          <dgm:resizeHandles val="exact"/>
        </dgm:presLayoutVars>
      </dgm:prSet>
      <dgm:spPr/>
    </dgm:pt>
    <dgm:pt modelId="{BE17C44C-4C0A-40EA-9532-B0647A01DCE2}" type="pres">
      <dgm:prSet presAssocID="{CBEDB444-9CF4-4AF7-86B7-D3D030808D79}" presName="node" presStyleLbl="node1" presStyleIdx="0" presStyleCnt="3">
        <dgm:presLayoutVars>
          <dgm:bulletEnabled val="1"/>
        </dgm:presLayoutVars>
      </dgm:prSet>
      <dgm:spPr/>
    </dgm:pt>
    <dgm:pt modelId="{A6A9AA35-48FA-442D-AB5D-149358DA96C2}" type="pres">
      <dgm:prSet presAssocID="{BB3E70DE-A9F6-4EC4-9D34-8F6073A4C967}" presName="spacerL" presStyleCnt="0"/>
      <dgm:spPr/>
    </dgm:pt>
    <dgm:pt modelId="{5EA22970-5925-40D0-BDDF-ABCF23C1BB30}" type="pres">
      <dgm:prSet presAssocID="{BB3E70DE-A9F6-4EC4-9D34-8F6073A4C967}" presName="sibTrans" presStyleLbl="sibTrans2D1" presStyleIdx="0" presStyleCnt="2"/>
      <dgm:spPr>
        <a:prstGeom prst="mathMultiply">
          <a:avLst/>
        </a:prstGeom>
      </dgm:spPr>
    </dgm:pt>
    <dgm:pt modelId="{DB7AA4B8-3508-485D-A550-2404461502C4}" type="pres">
      <dgm:prSet presAssocID="{BB3E70DE-A9F6-4EC4-9D34-8F6073A4C967}" presName="spacerR" presStyleCnt="0"/>
      <dgm:spPr/>
    </dgm:pt>
    <dgm:pt modelId="{A86015E4-727D-463D-A6C0-B8EDF33AE347}" type="pres">
      <dgm:prSet presAssocID="{6C0CB01D-810D-4CB5-B4BE-4A13F8EBE0E3}" presName="node" presStyleLbl="node1" presStyleIdx="1" presStyleCnt="3">
        <dgm:presLayoutVars>
          <dgm:bulletEnabled val="1"/>
        </dgm:presLayoutVars>
      </dgm:prSet>
      <dgm:spPr/>
    </dgm:pt>
    <dgm:pt modelId="{761E0890-0A8A-4D9C-91D4-703A189225C3}" type="pres">
      <dgm:prSet presAssocID="{3808D71E-B835-4B2E-B76F-3AEFBBF6FD5E}" presName="spacerL" presStyleCnt="0"/>
      <dgm:spPr/>
    </dgm:pt>
    <dgm:pt modelId="{BEF86597-8C13-43F2-B0D7-5D5C8AA96995}" type="pres">
      <dgm:prSet presAssocID="{3808D71E-B835-4B2E-B76F-3AEFBBF6FD5E}" presName="sibTrans" presStyleLbl="sibTrans2D1" presStyleIdx="1" presStyleCnt="2"/>
      <dgm:spPr/>
    </dgm:pt>
    <dgm:pt modelId="{EBD2B41E-0997-44D7-AB6C-D24EC6A9C77C}" type="pres">
      <dgm:prSet presAssocID="{3808D71E-B835-4B2E-B76F-3AEFBBF6FD5E}" presName="spacerR" presStyleCnt="0"/>
      <dgm:spPr/>
    </dgm:pt>
    <dgm:pt modelId="{8B429B11-8468-4609-BCE8-1480CAD7226C}" type="pres">
      <dgm:prSet presAssocID="{56695182-F969-4C33-BCC8-CCE171944BEF}" presName="node" presStyleLbl="node1" presStyleIdx="2" presStyleCnt="3">
        <dgm:presLayoutVars>
          <dgm:bulletEnabled val="1"/>
        </dgm:presLayoutVars>
      </dgm:prSet>
      <dgm:spPr/>
    </dgm:pt>
  </dgm:ptLst>
  <dgm:cxnLst>
    <dgm:cxn modelId="{62C1880A-D39E-453F-862A-CDBB1C81D6AA}" type="presOf" srcId="{CBEDB444-9CF4-4AF7-86B7-D3D030808D79}" destId="{BE17C44C-4C0A-40EA-9532-B0647A01DCE2}" srcOrd="0" destOrd="0" presId="urn:microsoft.com/office/officeart/2005/8/layout/equation1"/>
    <dgm:cxn modelId="{F6DBCB16-F7EB-4288-981D-1F46B5229077}" type="presOf" srcId="{6C0CB01D-810D-4CB5-B4BE-4A13F8EBE0E3}" destId="{A86015E4-727D-463D-A6C0-B8EDF33AE347}" srcOrd="0" destOrd="0" presId="urn:microsoft.com/office/officeart/2005/8/layout/equation1"/>
    <dgm:cxn modelId="{656C0C3B-5138-4BF6-8A25-A061A9EF43B8}" srcId="{D56029FF-3E07-45FB-ACFA-3FE2A3342858}" destId="{6C0CB01D-810D-4CB5-B4BE-4A13F8EBE0E3}" srcOrd="1" destOrd="0" parTransId="{AB56CAE9-C959-4BAD-A574-4C565A76AABD}" sibTransId="{3808D71E-B835-4B2E-B76F-3AEFBBF6FD5E}"/>
    <dgm:cxn modelId="{4B254661-3296-4706-92BC-D4CFABDC13E4}" srcId="{D56029FF-3E07-45FB-ACFA-3FE2A3342858}" destId="{CBEDB444-9CF4-4AF7-86B7-D3D030808D79}" srcOrd="0" destOrd="0" parTransId="{91436E7D-C38E-4CB1-BA47-F7532BE79E74}" sibTransId="{BB3E70DE-A9F6-4EC4-9D34-8F6073A4C967}"/>
    <dgm:cxn modelId="{4CEE1E42-1A27-456D-9B02-66F77D5B32F9}" type="presOf" srcId="{3808D71E-B835-4B2E-B76F-3AEFBBF6FD5E}" destId="{BEF86597-8C13-43F2-B0D7-5D5C8AA96995}" srcOrd="0" destOrd="0" presId="urn:microsoft.com/office/officeart/2005/8/layout/equation1"/>
    <dgm:cxn modelId="{C944CC65-6B03-44B6-9041-B65ACE560B34}" type="presOf" srcId="{BB3E70DE-A9F6-4EC4-9D34-8F6073A4C967}" destId="{5EA22970-5925-40D0-BDDF-ABCF23C1BB30}" srcOrd="0" destOrd="0" presId="urn:microsoft.com/office/officeart/2005/8/layout/equation1"/>
    <dgm:cxn modelId="{0E00E184-6EDA-486D-B7F9-FCE4AE49187C}" srcId="{D56029FF-3E07-45FB-ACFA-3FE2A3342858}" destId="{56695182-F969-4C33-BCC8-CCE171944BEF}" srcOrd="2" destOrd="0" parTransId="{3C535F7F-8ADE-4D17-812B-AF9884BF52E6}" sibTransId="{A5BE8A91-EA0C-4477-9629-CD94FC28D6E4}"/>
    <dgm:cxn modelId="{59EC47C9-5C81-4D29-A05D-A0A61B82D4A1}" type="presOf" srcId="{D56029FF-3E07-45FB-ACFA-3FE2A3342858}" destId="{E3C292A2-92AA-42D7-8929-0CD9A55DD604}" srcOrd="0" destOrd="0" presId="urn:microsoft.com/office/officeart/2005/8/layout/equation1"/>
    <dgm:cxn modelId="{9411C7DF-7557-4C84-B621-61A1DDAF02E0}" type="presOf" srcId="{56695182-F969-4C33-BCC8-CCE171944BEF}" destId="{8B429B11-8468-4609-BCE8-1480CAD7226C}" srcOrd="0" destOrd="0" presId="urn:microsoft.com/office/officeart/2005/8/layout/equation1"/>
    <dgm:cxn modelId="{995F6DCE-E7AE-4129-8027-783C26EB4259}" type="presParOf" srcId="{E3C292A2-92AA-42D7-8929-0CD9A55DD604}" destId="{BE17C44C-4C0A-40EA-9532-B0647A01DCE2}" srcOrd="0" destOrd="0" presId="urn:microsoft.com/office/officeart/2005/8/layout/equation1"/>
    <dgm:cxn modelId="{2DF27023-074F-452B-B5CE-216605D66489}" type="presParOf" srcId="{E3C292A2-92AA-42D7-8929-0CD9A55DD604}" destId="{A6A9AA35-48FA-442D-AB5D-149358DA96C2}" srcOrd="1" destOrd="0" presId="urn:microsoft.com/office/officeart/2005/8/layout/equation1"/>
    <dgm:cxn modelId="{87B32E5B-0B3A-4CC9-AD2E-B06741247EB6}" type="presParOf" srcId="{E3C292A2-92AA-42D7-8929-0CD9A55DD604}" destId="{5EA22970-5925-40D0-BDDF-ABCF23C1BB30}" srcOrd="2" destOrd="0" presId="urn:microsoft.com/office/officeart/2005/8/layout/equation1"/>
    <dgm:cxn modelId="{B936A37A-A988-4318-A8D5-90A75F7634F6}" type="presParOf" srcId="{E3C292A2-92AA-42D7-8929-0CD9A55DD604}" destId="{DB7AA4B8-3508-485D-A550-2404461502C4}" srcOrd="3" destOrd="0" presId="urn:microsoft.com/office/officeart/2005/8/layout/equation1"/>
    <dgm:cxn modelId="{3FFB9A34-BA59-419E-88EA-A0D00A534A2D}" type="presParOf" srcId="{E3C292A2-92AA-42D7-8929-0CD9A55DD604}" destId="{A86015E4-727D-463D-A6C0-B8EDF33AE347}" srcOrd="4" destOrd="0" presId="urn:microsoft.com/office/officeart/2005/8/layout/equation1"/>
    <dgm:cxn modelId="{616560DB-E252-4567-B470-05F7C1F050F3}" type="presParOf" srcId="{E3C292A2-92AA-42D7-8929-0CD9A55DD604}" destId="{761E0890-0A8A-4D9C-91D4-703A189225C3}" srcOrd="5" destOrd="0" presId="urn:microsoft.com/office/officeart/2005/8/layout/equation1"/>
    <dgm:cxn modelId="{DED9AD23-D6A9-43C9-9F59-8189830531E1}" type="presParOf" srcId="{E3C292A2-92AA-42D7-8929-0CD9A55DD604}" destId="{BEF86597-8C13-43F2-B0D7-5D5C8AA96995}" srcOrd="6" destOrd="0" presId="urn:microsoft.com/office/officeart/2005/8/layout/equation1"/>
    <dgm:cxn modelId="{790DAAD8-EEF1-4AF0-BED1-EE9D1E677B32}" type="presParOf" srcId="{E3C292A2-92AA-42D7-8929-0CD9A55DD604}" destId="{EBD2B41E-0997-44D7-AB6C-D24EC6A9C77C}" srcOrd="7" destOrd="0" presId="urn:microsoft.com/office/officeart/2005/8/layout/equation1"/>
    <dgm:cxn modelId="{AD3FBBDE-BAF6-4017-8532-E1A202521B12}" type="presParOf" srcId="{E3C292A2-92AA-42D7-8929-0CD9A55DD604}" destId="{8B429B11-8468-4609-BCE8-1480CAD7226C}"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6029FF-3E07-45FB-ACFA-3FE2A3342858}"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US"/>
        </a:p>
      </dgm:t>
    </dgm:pt>
    <dgm:pt modelId="{CBEDB444-9CF4-4AF7-86B7-D3D030808D79}">
      <dgm:prSet phldrT="[Text]"/>
      <dgm:spPr>
        <a:solidFill>
          <a:srgbClr val="B83F97"/>
        </a:solidFill>
      </dgm:spPr>
      <dgm:t>
        <a:bodyPr/>
        <a:lstStyle/>
        <a:p>
          <a:r>
            <a:rPr lang="en-US" dirty="0"/>
            <a:t>8 hours</a:t>
          </a:r>
        </a:p>
      </dgm:t>
    </dgm:pt>
    <dgm:pt modelId="{91436E7D-C38E-4CB1-BA47-F7532BE79E74}" type="parTrans" cxnId="{4B254661-3296-4706-92BC-D4CFABDC13E4}">
      <dgm:prSet/>
      <dgm:spPr/>
      <dgm:t>
        <a:bodyPr/>
        <a:lstStyle/>
        <a:p>
          <a:endParaRPr lang="en-US"/>
        </a:p>
      </dgm:t>
    </dgm:pt>
    <dgm:pt modelId="{BB3E70DE-A9F6-4EC4-9D34-8F6073A4C967}" type="sibTrans" cxnId="{4B254661-3296-4706-92BC-D4CFABDC13E4}">
      <dgm:prSet/>
      <dgm:spPr/>
      <dgm:t>
        <a:bodyPr/>
        <a:lstStyle/>
        <a:p>
          <a:endParaRPr lang="en-US" dirty="0"/>
        </a:p>
      </dgm:t>
    </dgm:pt>
    <dgm:pt modelId="{6C0CB01D-810D-4CB5-B4BE-4A13F8EBE0E3}">
      <dgm:prSet phldrT="[Text]"/>
      <dgm:spPr>
        <a:solidFill>
          <a:srgbClr val="B83F97"/>
        </a:solidFill>
      </dgm:spPr>
      <dgm:t>
        <a:bodyPr/>
        <a:lstStyle/>
        <a:p>
          <a:r>
            <a:rPr lang="en-US" dirty="0"/>
            <a:t>24 hours</a:t>
          </a:r>
        </a:p>
      </dgm:t>
    </dgm:pt>
    <dgm:pt modelId="{AB56CAE9-C959-4BAD-A574-4C565A76AABD}" type="parTrans" cxnId="{656C0C3B-5138-4BF6-8A25-A061A9EF43B8}">
      <dgm:prSet/>
      <dgm:spPr/>
      <dgm:t>
        <a:bodyPr/>
        <a:lstStyle/>
        <a:p>
          <a:endParaRPr lang="en-US"/>
        </a:p>
      </dgm:t>
    </dgm:pt>
    <dgm:pt modelId="{3808D71E-B835-4B2E-B76F-3AEFBBF6FD5E}" type="sibTrans" cxnId="{656C0C3B-5138-4BF6-8A25-A061A9EF43B8}">
      <dgm:prSet/>
      <dgm:spPr/>
      <dgm:t>
        <a:bodyPr/>
        <a:lstStyle/>
        <a:p>
          <a:endParaRPr lang="en-US" dirty="0"/>
        </a:p>
      </dgm:t>
    </dgm:pt>
    <dgm:pt modelId="{56695182-F969-4C33-BCC8-CCE171944BEF}">
      <dgm:prSet phldrT="[Text]"/>
      <dgm:spPr>
        <a:solidFill>
          <a:srgbClr val="B83F97"/>
        </a:solidFill>
      </dgm:spPr>
      <dgm:t>
        <a:bodyPr/>
        <a:lstStyle/>
        <a:p>
          <a:r>
            <a:rPr lang="en-US" dirty="0"/>
            <a:t>1/3 or 0.33</a:t>
          </a:r>
        </a:p>
      </dgm:t>
    </dgm:pt>
    <dgm:pt modelId="{3C535F7F-8ADE-4D17-812B-AF9884BF52E6}" type="parTrans" cxnId="{0E00E184-6EDA-486D-B7F9-FCE4AE49187C}">
      <dgm:prSet/>
      <dgm:spPr/>
      <dgm:t>
        <a:bodyPr/>
        <a:lstStyle/>
        <a:p>
          <a:endParaRPr lang="en-US"/>
        </a:p>
      </dgm:t>
    </dgm:pt>
    <dgm:pt modelId="{A5BE8A91-EA0C-4477-9629-CD94FC28D6E4}" type="sibTrans" cxnId="{0E00E184-6EDA-486D-B7F9-FCE4AE49187C}">
      <dgm:prSet/>
      <dgm:spPr/>
      <dgm:t>
        <a:bodyPr/>
        <a:lstStyle/>
        <a:p>
          <a:endParaRPr lang="en-US"/>
        </a:p>
      </dgm:t>
    </dgm:pt>
    <dgm:pt modelId="{E3C292A2-92AA-42D7-8929-0CD9A55DD604}" type="pres">
      <dgm:prSet presAssocID="{D56029FF-3E07-45FB-ACFA-3FE2A3342858}" presName="linearFlow" presStyleCnt="0">
        <dgm:presLayoutVars>
          <dgm:dir/>
          <dgm:resizeHandles val="exact"/>
        </dgm:presLayoutVars>
      </dgm:prSet>
      <dgm:spPr/>
    </dgm:pt>
    <dgm:pt modelId="{BE17C44C-4C0A-40EA-9532-B0647A01DCE2}" type="pres">
      <dgm:prSet presAssocID="{CBEDB444-9CF4-4AF7-86B7-D3D030808D79}" presName="node" presStyleLbl="node1" presStyleIdx="0" presStyleCnt="3">
        <dgm:presLayoutVars>
          <dgm:bulletEnabled val="1"/>
        </dgm:presLayoutVars>
      </dgm:prSet>
      <dgm:spPr/>
    </dgm:pt>
    <dgm:pt modelId="{A6A9AA35-48FA-442D-AB5D-149358DA96C2}" type="pres">
      <dgm:prSet presAssocID="{BB3E70DE-A9F6-4EC4-9D34-8F6073A4C967}" presName="spacerL" presStyleCnt="0"/>
      <dgm:spPr/>
    </dgm:pt>
    <dgm:pt modelId="{5EA22970-5925-40D0-BDDF-ABCF23C1BB30}" type="pres">
      <dgm:prSet presAssocID="{BB3E70DE-A9F6-4EC4-9D34-8F6073A4C967}" presName="sibTrans" presStyleLbl="sibTrans2D1" presStyleIdx="0" presStyleCnt="2"/>
      <dgm:spPr>
        <a:prstGeom prst="mathDivide">
          <a:avLst/>
        </a:prstGeom>
      </dgm:spPr>
    </dgm:pt>
    <dgm:pt modelId="{DB7AA4B8-3508-485D-A550-2404461502C4}" type="pres">
      <dgm:prSet presAssocID="{BB3E70DE-A9F6-4EC4-9D34-8F6073A4C967}" presName="spacerR" presStyleCnt="0"/>
      <dgm:spPr/>
    </dgm:pt>
    <dgm:pt modelId="{A86015E4-727D-463D-A6C0-B8EDF33AE347}" type="pres">
      <dgm:prSet presAssocID="{6C0CB01D-810D-4CB5-B4BE-4A13F8EBE0E3}" presName="node" presStyleLbl="node1" presStyleIdx="1" presStyleCnt="3">
        <dgm:presLayoutVars>
          <dgm:bulletEnabled val="1"/>
        </dgm:presLayoutVars>
      </dgm:prSet>
      <dgm:spPr/>
    </dgm:pt>
    <dgm:pt modelId="{761E0890-0A8A-4D9C-91D4-703A189225C3}" type="pres">
      <dgm:prSet presAssocID="{3808D71E-B835-4B2E-B76F-3AEFBBF6FD5E}" presName="spacerL" presStyleCnt="0"/>
      <dgm:spPr/>
    </dgm:pt>
    <dgm:pt modelId="{BEF86597-8C13-43F2-B0D7-5D5C8AA96995}" type="pres">
      <dgm:prSet presAssocID="{3808D71E-B835-4B2E-B76F-3AEFBBF6FD5E}" presName="sibTrans" presStyleLbl="sibTrans2D1" presStyleIdx="1" presStyleCnt="2"/>
      <dgm:spPr/>
    </dgm:pt>
    <dgm:pt modelId="{EBD2B41E-0997-44D7-AB6C-D24EC6A9C77C}" type="pres">
      <dgm:prSet presAssocID="{3808D71E-B835-4B2E-B76F-3AEFBBF6FD5E}" presName="spacerR" presStyleCnt="0"/>
      <dgm:spPr/>
    </dgm:pt>
    <dgm:pt modelId="{8B429B11-8468-4609-BCE8-1480CAD7226C}" type="pres">
      <dgm:prSet presAssocID="{56695182-F969-4C33-BCC8-CCE171944BEF}" presName="node" presStyleLbl="node1" presStyleIdx="2" presStyleCnt="3">
        <dgm:presLayoutVars>
          <dgm:bulletEnabled val="1"/>
        </dgm:presLayoutVars>
      </dgm:prSet>
      <dgm:spPr/>
    </dgm:pt>
  </dgm:ptLst>
  <dgm:cxnLst>
    <dgm:cxn modelId="{62C1880A-D39E-453F-862A-CDBB1C81D6AA}" type="presOf" srcId="{CBEDB444-9CF4-4AF7-86B7-D3D030808D79}" destId="{BE17C44C-4C0A-40EA-9532-B0647A01DCE2}" srcOrd="0" destOrd="0" presId="urn:microsoft.com/office/officeart/2005/8/layout/equation1"/>
    <dgm:cxn modelId="{F6DBCB16-F7EB-4288-981D-1F46B5229077}" type="presOf" srcId="{6C0CB01D-810D-4CB5-B4BE-4A13F8EBE0E3}" destId="{A86015E4-727D-463D-A6C0-B8EDF33AE347}" srcOrd="0" destOrd="0" presId="urn:microsoft.com/office/officeart/2005/8/layout/equation1"/>
    <dgm:cxn modelId="{656C0C3B-5138-4BF6-8A25-A061A9EF43B8}" srcId="{D56029FF-3E07-45FB-ACFA-3FE2A3342858}" destId="{6C0CB01D-810D-4CB5-B4BE-4A13F8EBE0E3}" srcOrd="1" destOrd="0" parTransId="{AB56CAE9-C959-4BAD-A574-4C565A76AABD}" sibTransId="{3808D71E-B835-4B2E-B76F-3AEFBBF6FD5E}"/>
    <dgm:cxn modelId="{4B254661-3296-4706-92BC-D4CFABDC13E4}" srcId="{D56029FF-3E07-45FB-ACFA-3FE2A3342858}" destId="{CBEDB444-9CF4-4AF7-86B7-D3D030808D79}" srcOrd="0" destOrd="0" parTransId="{91436E7D-C38E-4CB1-BA47-F7532BE79E74}" sibTransId="{BB3E70DE-A9F6-4EC4-9D34-8F6073A4C967}"/>
    <dgm:cxn modelId="{4CEE1E42-1A27-456D-9B02-66F77D5B32F9}" type="presOf" srcId="{3808D71E-B835-4B2E-B76F-3AEFBBF6FD5E}" destId="{BEF86597-8C13-43F2-B0D7-5D5C8AA96995}" srcOrd="0" destOrd="0" presId="urn:microsoft.com/office/officeart/2005/8/layout/equation1"/>
    <dgm:cxn modelId="{C944CC65-6B03-44B6-9041-B65ACE560B34}" type="presOf" srcId="{BB3E70DE-A9F6-4EC4-9D34-8F6073A4C967}" destId="{5EA22970-5925-40D0-BDDF-ABCF23C1BB30}" srcOrd="0" destOrd="0" presId="urn:microsoft.com/office/officeart/2005/8/layout/equation1"/>
    <dgm:cxn modelId="{0E00E184-6EDA-486D-B7F9-FCE4AE49187C}" srcId="{D56029FF-3E07-45FB-ACFA-3FE2A3342858}" destId="{56695182-F969-4C33-BCC8-CCE171944BEF}" srcOrd="2" destOrd="0" parTransId="{3C535F7F-8ADE-4D17-812B-AF9884BF52E6}" sibTransId="{A5BE8A91-EA0C-4477-9629-CD94FC28D6E4}"/>
    <dgm:cxn modelId="{59EC47C9-5C81-4D29-A05D-A0A61B82D4A1}" type="presOf" srcId="{D56029FF-3E07-45FB-ACFA-3FE2A3342858}" destId="{E3C292A2-92AA-42D7-8929-0CD9A55DD604}" srcOrd="0" destOrd="0" presId="urn:microsoft.com/office/officeart/2005/8/layout/equation1"/>
    <dgm:cxn modelId="{9411C7DF-7557-4C84-B621-61A1DDAF02E0}" type="presOf" srcId="{56695182-F969-4C33-BCC8-CCE171944BEF}" destId="{8B429B11-8468-4609-BCE8-1480CAD7226C}" srcOrd="0" destOrd="0" presId="urn:microsoft.com/office/officeart/2005/8/layout/equation1"/>
    <dgm:cxn modelId="{995F6DCE-E7AE-4129-8027-783C26EB4259}" type="presParOf" srcId="{E3C292A2-92AA-42D7-8929-0CD9A55DD604}" destId="{BE17C44C-4C0A-40EA-9532-B0647A01DCE2}" srcOrd="0" destOrd="0" presId="urn:microsoft.com/office/officeart/2005/8/layout/equation1"/>
    <dgm:cxn modelId="{2DF27023-074F-452B-B5CE-216605D66489}" type="presParOf" srcId="{E3C292A2-92AA-42D7-8929-0CD9A55DD604}" destId="{A6A9AA35-48FA-442D-AB5D-149358DA96C2}" srcOrd="1" destOrd="0" presId="urn:microsoft.com/office/officeart/2005/8/layout/equation1"/>
    <dgm:cxn modelId="{87B32E5B-0B3A-4CC9-AD2E-B06741247EB6}" type="presParOf" srcId="{E3C292A2-92AA-42D7-8929-0CD9A55DD604}" destId="{5EA22970-5925-40D0-BDDF-ABCF23C1BB30}" srcOrd="2" destOrd="0" presId="urn:microsoft.com/office/officeart/2005/8/layout/equation1"/>
    <dgm:cxn modelId="{B936A37A-A988-4318-A8D5-90A75F7634F6}" type="presParOf" srcId="{E3C292A2-92AA-42D7-8929-0CD9A55DD604}" destId="{DB7AA4B8-3508-485D-A550-2404461502C4}" srcOrd="3" destOrd="0" presId="urn:microsoft.com/office/officeart/2005/8/layout/equation1"/>
    <dgm:cxn modelId="{3FFB9A34-BA59-419E-88EA-A0D00A534A2D}" type="presParOf" srcId="{E3C292A2-92AA-42D7-8929-0CD9A55DD604}" destId="{A86015E4-727D-463D-A6C0-B8EDF33AE347}" srcOrd="4" destOrd="0" presId="urn:microsoft.com/office/officeart/2005/8/layout/equation1"/>
    <dgm:cxn modelId="{616560DB-E252-4567-B470-05F7C1F050F3}" type="presParOf" srcId="{E3C292A2-92AA-42D7-8929-0CD9A55DD604}" destId="{761E0890-0A8A-4D9C-91D4-703A189225C3}" srcOrd="5" destOrd="0" presId="urn:microsoft.com/office/officeart/2005/8/layout/equation1"/>
    <dgm:cxn modelId="{DED9AD23-D6A9-43C9-9F59-8189830531E1}" type="presParOf" srcId="{E3C292A2-92AA-42D7-8929-0CD9A55DD604}" destId="{BEF86597-8C13-43F2-B0D7-5D5C8AA96995}" srcOrd="6" destOrd="0" presId="urn:microsoft.com/office/officeart/2005/8/layout/equation1"/>
    <dgm:cxn modelId="{790DAAD8-EEF1-4AF0-BED1-EE9D1E677B32}" type="presParOf" srcId="{E3C292A2-92AA-42D7-8929-0CD9A55DD604}" destId="{EBD2B41E-0997-44D7-AB6C-D24EC6A9C77C}" srcOrd="7" destOrd="0" presId="urn:microsoft.com/office/officeart/2005/8/layout/equation1"/>
    <dgm:cxn modelId="{AD3FBBDE-BAF6-4017-8532-E1A202521B12}" type="presParOf" srcId="{E3C292A2-92AA-42D7-8929-0CD9A55DD604}" destId="{8B429B11-8468-4609-BCE8-1480CAD7226C}"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601C7-A193-4162-B62A-4FC76A9E35A9}">
      <dsp:nvSpPr>
        <dsp:cNvPr id="0" name=""/>
        <dsp:cNvSpPr/>
      </dsp:nvSpPr>
      <dsp:spPr>
        <a:xfrm>
          <a:off x="944" y="643333"/>
          <a:ext cx="1252351" cy="12523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COA</a:t>
          </a:r>
        </a:p>
      </dsp:txBody>
      <dsp:txXfrm>
        <a:off x="184347" y="826736"/>
        <a:ext cx="885545" cy="885545"/>
      </dsp:txXfrm>
    </dsp:sp>
    <dsp:sp modelId="{042CB1A1-E768-4A35-A217-04E885E1ABFF}">
      <dsp:nvSpPr>
        <dsp:cNvPr id="0" name=""/>
        <dsp:cNvSpPr/>
      </dsp:nvSpPr>
      <dsp:spPr>
        <a:xfrm>
          <a:off x="1354986" y="906327"/>
          <a:ext cx="726363" cy="726363"/>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451265" y="1184088"/>
        <a:ext cx="533805" cy="170841"/>
      </dsp:txXfrm>
    </dsp:sp>
    <dsp:sp modelId="{CAFACAD9-C2DD-4A88-85DC-BD99B10444A0}">
      <dsp:nvSpPr>
        <dsp:cNvPr id="0" name=""/>
        <dsp:cNvSpPr/>
      </dsp:nvSpPr>
      <dsp:spPr>
        <a:xfrm>
          <a:off x="2183041" y="643333"/>
          <a:ext cx="1252351" cy="12523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EFC</a:t>
          </a:r>
        </a:p>
      </dsp:txBody>
      <dsp:txXfrm>
        <a:off x="2366444" y="826736"/>
        <a:ext cx="885545" cy="885545"/>
      </dsp:txXfrm>
    </dsp:sp>
    <dsp:sp modelId="{0E98795A-615F-4EC4-A842-CDA5A82087BB}">
      <dsp:nvSpPr>
        <dsp:cNvPr id="0" name=""/>
        <dsp:cNvSpPr/>
      </dsp:nvSpPr>
      <dsp:spPr>
        <a:xfrm>
          <a:off x="3537083" y="906327"/>
          <a:ext cx="726363" cy="726363"/>
        </a:xfrm>
        <a:prstGeom prst="mathMinus">
          <a:avLst/>
        </a:prstGeom>
        <a:solidFill>
          <a:srgbClr val="AAB2B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633362" y="1184088"/>
        <a:ext cx="533805" cy="170841"/>
      </dsp:txXfrm>
    </dsp:sp>
    <dsp:sp modelId="{3688086E-C129-4EC1-BE56-04E88AB2ADA0}">
      <dsp:nvSpPr>
        <dsp:cNvPr id="0" name=""/>
        <dsp:cNvSpPr/>
      </dsp:nvSpPr>
      <dsp:spPr>
        <a:xfrm>
          <a:off x="4365138" y="643333"/>
          <a:ext cx="1252351" cy="12523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EFA </a:t>
          </a:r>
        </a:p>
      </dsp:txBody>
      <dsp:txXfrm>
        <a:off x="4548541" y="826736"/>
        <a:ext cx="885545" cy="8855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7C44C-4C0A-40EA-9532-B0647A01DCE2}">
      <dsp:nvSpPr>
        <dsp:cNvPr id="0" name=""/>
        <dsp:cNvSpPr/>
      </dsp:nvSpPr>
      <dsp:spPr>
        <a:xfrm>
          <a:off x="89149" y="582"/>
          <a:ext cx="1050394" cy="10503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0.33</a:t>
          </a:r>
        </a:p>
      </dsp:txBody>
      <dsp:txXfrm>
        <a:off x="242976" y="154409"/>
        <a:ext cx="742740" cy="742740"/>
      </dsp:txXfrm>
    </dsp:sp>
    <dsp:sp modelId="{5EA22970-5925-40D0-BDDF-ABCF23C1BB30}">
      <dsp:nvSpPr>
        <dsp:cNvPr id="0" name=""/>
        <dsp:cNvSpPr/>
      </dsp:nvSpPr>
      <dsp:spPr>
        <a:xfrm>
          <a:off x="1224836" y="221165"/>
          <a:ext cx="609229" cy="609229"/>
        </a:xfrm>
        <a:prstGeom prst="mathMultiply">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320497" y="316826"/>
        <a:ext cx="417907" cy="417907"/>
      </dsp:txXfrm>
    </dsp:sp>
    <dsp:sp modelId="{A86015E4-727D-463D-A6C0-B8EDF33AE347}">
      <dsp:nvSpPr>
        <dsp:cNvPr id="0" name=""/>
        <dsp:cNvSpPr/>
      </dsp:nvSpPr>
      <dsp:spPr>
        <a:xfrm>
          <a:off x="1919358" y="582"/>
          <a:ext cx="1050394" cy="10503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$5,500</a:t>
          </a:r>
        </a:p>
      </dsp:txBody>
      <dsp:txXfrm>
        <a:off x="2073185" y="154409"/>
        <a:ext cx="742740" cy="742740"/>
      </dsp:txXfrm>
    </dsp:sp>
    <dsp:sp modelId="{BEF86597-8C13-43F2-B0D7-5D5C8AA96995}">
      <dsp:nvSpPr>
        <dsp:cNvPr id="0" name=""/>
        <dsp:cNvSpPr/>
      </dsp:nvSpPr>
      <dsp:spPr>
        <a:xfrm>
          <a:off x="3055045" y="221165"/>
          <a:ext cx="609229" cy="60922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3135798" y="346666"/>
        <a:ext cx="447723" cy="358227"/>
      </dsp:txXfrm>
    </dsp:sp>
    <dsp:sp modelId="{8B429B11-8468-4609-BCE8-1480CAD7226C}">
      <dsp:nvSpPr>
        <dsp:cNvPr id="0" name=""/>
        <dsp:cNvSpPr/>
      </dsp:nvSpPr>
      <dsp:spPr>
        <a:xfrm>
          <a:off x="3749566" y="582"/>
          <a:ext cx="1050394" cy="10503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$1,833</a:t>
          </a:r>
        </a:p>
      </dsp:txBody>
      <dsp:txXfrm>
        <a:off x="3903393" y="154409"/>
        <a:ext cx="742740" cy="7427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7C44C-4C0A-40EA-9532-B0647A01DCE2}">
      <dsp:nvSpPr>
        <dsp:cNvPr id="0" name=""/>
        <dsp:cNvSpPr/>
      </dsp:nvSpPr>
      <dsp:spPr>
        <a:xfrm>
          <a:off x="0" y="169583"/>
          <a:ext cx="1068017" cy="10680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0.33</a:t>
          </a:r>
        </a:p>
      </dsp:txBody>
      <dsp:txXfrm>
        <a:off x="156407" y="325990"/>
        <a:ext cx="755203" cy="755203"/>
      </dsp:txXfrm>
    </dsp:sp>
    <dsp:sp modelId="{5EA22970-5925-40D0-BDDF-ABCF23C1BB30}">
      <dsp:nvSpPr>
        <dsp:cNvPr id="0" name=""/>
        <dsp:cNvSpPr/>
      </dsp:nvSpPr>
      <dsp:spPr>
        <a:xfrm>
          <a:off x="1155546" y="393866"/>
          <a:ext cx="619450" cy="619450"/>
        </a:xfrm>
        <a:prstGeom prst="mathMultiply">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1252812" y="491132"/>
        <a:ext cx="424918" cy="424918"/>
      </dsp:txXfrm>
    </dsp:sp>
    <dsp:sp modelId="{A86015E4-727D-463D-A6C0-B8EDF33AE347}">
      <dsp:nvSpPr>
        <dsp:cNvPr id="0" name=""/>
        <dsp:cNvSpPr/>
      </dsp:nvSpPr>
      <dsp:spPr>
        <a:xfrm>
          <a:off x="1861719" y="169583"/>
          <a:ext cx="1068017" cy="10680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$2,000</a:t>
          </a:r>
        </a:p>
      </dsp:txBody>
      <dsp:txXfrm>
        <a:off x="2018126" y="325990"/>
        <a:ext cx="755203" cy="755203"/>
      </dsp:txXfrm>
    </dsp:sp>
    <dsp:sp modelId="{BEF86597-8C13-43F2-B0D7-5D5C8AA96995}">
      <dsp:nvSpPr>
        <dsp:cNvPr id="0" name=""/>
        <dsp:cNvSpPr/>
      </dsp:nvSpPr>
      <dsp:spPr>
        <a:xfrm>
          <a:off x="3016459" y="393866"/>
          <a:ext cx="619450" cy="61945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3098567" y="521473"/>
        <a:ext cx="455234" cy="364236"/>
      </dsp:txXfrm>
    </dsp:sp>
    <dsp:sp modelId="{8B429B11-8468-4609-BCE8-1480CAD7226C}">
      <dsp:nvSpPr>
        <dsp:cNvPr id="0" name=""/>
        <dsp:cNvSpPr/>
      </dsp:nvSpPr>
      <dsp:spPr>
        <a:xfrm>
          <a:off x="3722632" y="169583"/>
          <a:ext cx="1068017" cy="10680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$660</a:t>
          </a:r>
        </a:p>
      </dsp:txBody>
      <dsp:txXfrm>
        <a:off x="3879039" y="325990"/>
        <a:ext cx="755203" cy="755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601C7-A193-4162-B62A-4FC76A9E35A9}">
      <dsp:nvSpPr>
        <dsp:cNvPr id="0" name=""/>
        <dsp:cNvSpPr/>
      </dsp:nvSpPr>
      <dsp:spPr>
        <a:xfrm>
          <a:off x="963" y="678727"/>
          <a:ext cx="1276475" cy="1276475"/>
        </a:xfrm>
        <a:prstGeom prst="ellipse">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COA</a:t>
          </a:r>
        </a:p>
      </dsp:txBody>
      <dsp:txXfrm>
        <a:off x="187898" y="865662"/>
        <a:ext cx="902605" cy="902605"/>
      </dsp:txXfrm>
    </dsp:sp>
    <dsp:sp modelId="{042CB1A1-E768-4A35-A217-04E885E1ABFF}">
      <dsp:nvSpPr>
        <dsp:cNvPr id="0" name=""/>
        <dsp:cNvSpPr/>
      </dsp:nvSpPr>
      <dsp:spPr>
        <a:xfrm>
          <a:off x="1381088" y="946787"/>
          <a:ext cx="740355" cy="740355"/>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479222" y="1229899"/>
        <a:ext cx="544087" cy="174131"/>
      </dsp:txXfrm>
    </dsp:sp>
    <dsp:sp modelId="{CAFACAD9-C2DD-4A88-85DC-BD99B10444A0}">
      <dsp:nvSpPr>
        <dsp:cNvPr id="0" name=""/>
        <dsp:cNvSpPr/>
      </dsp:nvSpPr>
      <dsp:spPr>
        <a:xfrm>
          <a:off x="2225094" y="678727"/>
          <a:ext cx="1276475" cy="1276475"/>
        </a:xfrm>
        <a:prstGeom prst="ellipse">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EFA</a:t>
          </a:r>
        </a:p>
      </dsp:txBody>
      <dsp:txXfrm>
        <a:off x="2412029" y="865662"/>
        <a:ext cx="902605" cy="902605"/>
      </dsp:txXfrm>
    </dsp:sp>
    <dsp:sp modelId="{0E98795A-615F-4EC4-A842-CDA5A82087BB}">
      <dsp:nvSpPr>
        <dsp:cNvPr id="0" name=""/>
        <dsp:cNvSpPr/>
      </dsp:nvSpPr>
      <dsp:spPr>
        <a:xfrm>
          <a:off x="3605219" y="946787"/>
          <a:ext cx="740355" cy="740355"/>
        </a:xfrm>
        <a:prstGeom prst="mathEqual">
          <a:avLst/>
        </a:prstGeom>
        <a:solidFill>
          <a:srgbClr val="AAB2B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3703353" y="1099300"/>
        <a:ext cx="544087" cy="435329"/>
      </dsp:txXfrm>
    </dsp:sp>
    <dsp:sp modelId="{3688086E-C129-4EC1-BE56-04E88AB2ADA0}">
      <dsp:nvSpPr>
        <dsp:cNvPr id="0" name=""/>
        <dsp:cNvSpPr/>
      </dsp:nvSpPr>
      <dsp:spPr>
        <a:xfrm>
          <a:off x="4449225" y="678727"/>
          <a:ext cx="1276475" cy="1276475"/>
        </a:xfrm>
        <a:prstGeom prst="ellipse">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Max Unsub </a:t>
          </a:r>
        </a:p>
      </dsp:txBody>
      <dsp:txXfrm>
        <a:off x="4636160" y="865662"/>
        <a:ext cx="902605" cy="902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7C44C-4C0A-40EA-9532-B0647A01DCE2}">
      <dsp:nvSpPr>
        <dsp:cNvPr id="0" name=""/>
        <dsp:cNvSpPr/>
      </dsp:nvSpPr>
      <dsp:spPr>
        <a:xfrm>
          <a:off x="1303" y="1215181"/>
          <a:ext cx="1727627" cy="1727627"/>
        </a:xfrm>
        <a:prstGeom prst="ellipse">
          <a:avLst/>
        </a:prstGeom>
        <a:solidFill>
          <a:srgbClr val="B83F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8 hours</a:t>
          </a:r>
        </a:p>
      </dsp:txBody>
      <dsp:txXfrm>
        <a:off x="254308" y="1468186"/>
        <a:ext cx="1221617" cy="1221617"/>
      </dsp:txXfrm>
    </dsp:sp>
    <dsp:sp modelId="{5EA22970-5925-40D0-BDDF-ABCF23C1BB30}">
      <dsp:nvSpPr>
        <dsp:cNvPr id="0" name=""/>
        <dsp:cNvSpPr/>
      </dsp:nvSpPr>
      <dsp:spPr>
        <a:xfrm>
          <a:off x="1869214" y="1577982"/>
          <a:ext cx="1002024" cy="1002024"/>
        </a:xfrm>
        <a:prstGeom prst="mathDivid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002032" y="1961156"/>
        <a:ext cx="736388" cy="235676"/>
      </dsp:txXfrm>
    </dsp:sp>
    <dsp:sp modelId="{A86015E4-727D-463D-A6C0-B8EDF33AE347}">
      <dsp:nvSpPr>
        <dsp:cNvPr id="0" name=""/>
        <dsp:cNvSpPr/>
      </dsp:nvSpPr>
      <dsp:spPr>
        <a:xfrm>
          <a:off x="3011522" y="1215181"/>
          <a:ext cx="1727627" cy="1727627"/>
        </a:xfrm>
        <a:prstGeom prst="ellipse">
          <a:avLst/>
        </a:prstGeom>
        <a:solidFill>
          <a:srgbClr val="B83F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24 hours</a:t>
          </a:r>
        </a:p>
      </dsp:txBody>
      <dsp:txXfrm>
        <a:off x="3264527" y="1468186"/>
        <a:ext cx="1221617" cy="1221617"/>
      </dsp:txXfrm>
    </dsp:sp>
    <dsp:sp modelId="{BEF86597-8C13-43F2-B0D7-5D5C8AA96995}">
      <dsp:nvSpPr>
        <dsp:cNvPr id="0" name=""/>
        <dsp:cNvSpPr/>
      </dsp:nvSpPr>
      <dsp:spPr>
        <a:xfrm>
          <a:off x="4879433" y="1577982"/>
          <a:ext cx="1002024" cy="100202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5012251" y="1784399"/>
        <a:ext cx="736388" cy="589190"/>
      </dsp:txXfrm>
    </dsp:sp>
    <dsp:sp modelId="{8B429B11-8468-4609-BCE8-1480CAD7226C}">
      <dsp:nvSpPr>
        <dsp:cNvPr id="0" name=""/>
        <dsp:cNvSpPr/>
      </dsp:nvSpPr>
      <dsp:spPr>
        <a:xfrm>
          <a:off x="6021740" y="1215181"/>
          <a:ext cx="1727627" cy="1727627"/>
        </a:xfrm>
        <a:prstGeom prst="ellipse">
          <a:avLst/>
        </a:prstGeom>
        <a:solidFill>
          <a:srgbClr val="B83F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1/3 or 0.33</a:t>
          </a:r>
        </a:p>
      </dsp:txBody>
      <dsp:txXfrm>
        <a:off x="6274745" y="1468186"/>
        <a:ext cx="1221617" cy="12216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7C44C-4C0A-40EA-9532-B0647A01DCE2}">
      <dsp:nvSpPr>
        <dsp:cNvPr id="0" name=""/>
        <dsp:cNvSpPr/>
      </dsp:nvSpPr>
      <dsp:spPr>
        <a:xfrm>
          <a:off x="1303" y="981142"/>
          <a:ext cx="1727627" cy="17276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0.33</a:t>
          </a:r>
        </a:p>
      </dsp:txBody>
      <dsp:txXfrm>
        <a:off x="254308" y="1234147"/>
        <a:ext cx="1221617" cy="1221617"/>
      </dsp:txXfrm>
    </dsp:sp>
    <dsp:sp modelId="{5EA22970-5925-40D0-BDDF-ABCF23C1BB30}">
      <dsp:nvSpPr>
        <dsp:cNvPr id="0" name=""/>
        <dsp:cNvSpPr/>
      </dsp:nvSpPr>
      <dsp:spPr>
        <a:xfrm>
          <a:off x="1869214" y="1343943"/>
          <a:ext cx="1002024" cy="1002024"/>
        </a:xfrm>
        <a:prstGeom prst="mathMultiply">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2026551" y="1501280"/>
        <a:ext cx="687350" cy="687350"/>
      </dsp:txXfrm>
    </dsp:sp>
    <dsp:sp modelId="{A86015E4-727D-463D-A6C0-B8EDF33AE347}">
      <dsp:nvSpPr>
        <dsp:cNvPr id="0" name=""/>
        <dsp:cNvSpPr/>
      </dsp:nvSpPr>
      <dsp:spPr>
        <a:xfrm>
          <a:off x="3011522" y="981142"/>
          <a:ext cx="1727627" cy="17276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$5,500</a:t>
          </a:r>
        </a:p>
      </dsp:txBody>
      <dsp:txXfrm>
        <a:off x="3264527" y="1234147"/>
        <a:ext cx="1221617" cy="1221617"/>
      </dsp:txXfrm>
    </dsp:sp>
    <dsp:sp modelId="{BEF86597-8C13-43F2-B0D7-5D5C8AA96995}">
      <dsp:nvSpPr>
        <dsp:cNvPr id="0" name=""/>
        <dsp:cNvSpPr/>
      </dsp:nvSpPr>
      <dsp:spPr>
        <a:xfrm>
          <a:off x="4879433" y="1343943"/>
          <a:ext cx="1002024" cy="100202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5012251" y="1550360"/>
        <a:ext cx="736388" cy="589190"/>
      </dsp:txXfrm>
    </dsp:sp>
    <dsp:sp modelId="{8B429B11-8468-4609-BCE8-1480CAD7226C}">
      <dsp:nvSpPr>
        <dsp:cNvPr id="0" name=""/>
        <dsp:cNvSpPr/>
      </dsp:nvSpPr>
      <dsp:spPr>
        <a:xfrm>
          <a:off x="6021740" y="981142"/>
          <a:ext cx="1727627" cy="17276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$1,833</a:t>
          </a:r>
        </a:p>
      </dsp:txBody>
      <dsp:txXfrm>
        <a:off x="6274745" y="1234147"/>
        <a:ext cx="1221617" cy="12216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7C44C-4C0A-40EA-9532-B0647A01DCE2}">
      <dsp:nvSpPr>
        <dsp:cNvPr id="0" name=""/>
        <dsp:cNvSpPr/>
      </dsp:nvSpPr>
      <dsp:spPr>
        <a:xfrm>
          <a:off x="1303" y="816557"/>
          <a:ext cx="1727627" cy="17276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0.33</a:t>
          </a:r>
        </a:p>
      </dsp:txBody>
      <dsp:txXfrm>
        <a:off x="254308" y="1069562"/>
        <a:ext cx="1221617" cy="1221617"/>
      </dsp:txXfrm>
    </dsp:sp>
    <dsp:sp modelId="{5EA22970-5925-40D0-BDDF-ABCF23C1BB30}">
      <dsp:nvSpPr>
        <dsp:cNvPr id="0" name=""/>
        <dsp:cNvSpPr/>
      </dsp:nvSpPr>
      <dsp:spPr>
        <a:xfrm>
          <a:off x="1869214" y="1179358"/>
          <a:ext cx="1002024" cy="1002024"/>
        </a:xfrm>
        <a:prstGeom prst="mathMultiply">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2026551" y="1336695"/>
        <a:ext cx="687350" cy="687350"/>
      </dsp:txXfrm>
    </dsp:sp>
    <dsp:sp modelId="{A86015E4-727D-463D-A6C0-B8EDF33AE347}">
      <dsp:nvSpPr>
        <dsp:cNvPr id="0" name=""/>
        <dsp:cNvSpPr/>
      </dsp:nvSpPr>
      <dsp:spPr>
        <a:xfrm>
          <a:off x="3011522" y="816557"/>
          <a:ext cx="1727627" cy="17276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$2,000</a:t>
          </a:r>
        </a:p>
      </dsp:txBody>
      <dsp:txXfrm>
        <a:off x="3264527" y="1069562"/>
        <a:ext cx="1221617" cy="1221617"/>
      </dsp:txXfrm>
    </dsp:sp>
    <dsp:sp modelId="{BEF86597-8C13-43F2-B0D7-5D5C8AA96995}">
      <dsp:nvSpPr>
        <dsp:cNvPr id="0" name=""/>
        <dsp:cNvSpPr/>
      </dsp:nvSpPr>
      <dsp:spPr>
        <a:xfrm>
          <a:off x="4879433" y="1179358"/>
          <a:ext cx="1002024" cy="100202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5012251" y="1385775"/>
        <a:ext cx="736388" cy="589190"/>
      </dsp:txXfrm>
    </dsp:sp>
    <dsp:sp modelId="{8B429B11-8468-4609-BCE8-1480CAD7226C}">
      <dsp:nvSpPr>
        <dsp:cNvPr id="0" name=""/>
        <dsp:cNvSpPr/>
      </dsp:nvSpPr>
      <dsp:spPr>
        <a:xfrm>
          <a:off x="6021740" y="816557"/>
          <a:ext cx="1727627" cy="17276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$660</a:t>
          </a:r>
        </a:p>
      </dsp:txBody>
      <dsp:txXfrm>
        <a:off x="6274745" y="1069562"/>
        <a:ext cx="1221617" cy="12216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7C44C-4C0A-40EA-9532-B0647A01DCE2}">
      <dsp:nvSpPr>
        <dsp:cNvPr id="0" name=""/>
        <dsp:cNvSpPr/>
      </dsp:nvSpPr>
      <dsp:spPr>
        <a:xfrm>
          <a:off x="1303" y="1215181"/>
          <a:ext cx="1727627" cy="1727627"/>
        </a:xfrm>
        <a:prstGeom prst="ellipse">
          <a:avLst/>
        </a:prstGeom>
        <a:solidFill>
          <a:srgbClr val="B83F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8 hours</a:t>
          </a:r>
        </a:p>
      </dsp:txBody>
      <dsp:txXfrm>
        <a:off x="254308" y="1468186"/>
        <a:ext cx="1221617" cy="1221617"/>
      </dsp:txXfrm>
    </dsp:sp>
    <dsp:sp modelId="{5EA22970-5925-40D0-BDDF-ABCF23C1BB30}">
      <dsp:nvSpPr>
        <dsp:cNvPr id="0" name=""/>
        <dsp:cNvSpPr/>
      </dsp:nvSpPr>
      <dsp:spPr>
        <a:xfrm>
          <a:off x="1869214" y="1577982"/>
          <a:ext cx="1002024" cy="1002024"/>
        </a:xfrm>
        <a:prstGeom prst="mathDivid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002032" y="1961156"/>
        <a:ext cx="736388" cy="235676"/>
      </dsp:txXfrm>
    </dsp:sp>
    <dsp:sp modelId="{A86015E4-727D-463D-A6C0-B8EDF33AE347}">
      <dsp:nvSpPr>
        <dsp:cNvPr id="0" name=""/>
        <dsp:cNvSpPr/>
      </dsp:nvSpPr>
      <dsp:spPr>
        <a:xfrm>
          <a:off x="3011522" y="1215181"/>
          <a:ext cx="1727627" cy="1727627"/>
        </a:xfrm>
        <a:prstGeom prst="ellipse">
          <a:avLst/>
        </a:prstGeom>
        <a:solidFill>
          <a:srgbClr val="B83F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24 hours</a:t>
          </a:r>
        </a:p>
      </dsp:txBody>
      <dsp:txXfrm>
        <a:off x="3264527" y="1468186"/>
        <a:ext cx="1221617" cy="1221617"/>
      </dsp:txXfrm>
    </dsp:sp>
    <dsp:sp modelId="{BEF86597-8C13-43F2-B0D7-5D5C8AA96995}">
      <dsp:nvSpPr>
        <dsp:cNvPr id="0" name=""/>
        <dsp:cNvSpPr/>
      </dsp:nvSpPr>
      <dsp:spPr>
        <a:xfrm>
          <a:off x="4879433" y="1577982"/>
          <a:ext cx="1002024" cy="100202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5012251" y="1784399"/>
        <a:ext cx="736388" cy="589190"/>
      </dsp:txXfrm>
    </dsp:sp>
    <dsp:sp modelId="{8B429B11-8468-4609-BCE8-1480CAD7226C}">
      <dsp:nvSpPr>
        <dsp:cNvPr id="0" name=""/>
        <dsp:cNvSpPr/>
      </dsp:nvSpPr>
      <dsp:spPr>
        <a:xfrm>
          <a:off x="6021740" y="1215181"/>
          <a:ext cx="1727627" cy="1727627"/>
        </a:xfrm>
        <a:prstGeom prst="ellipse">
          <a:avLst/>
        </a:prstGeom>
        <a:solidFill>
          <a:srgbClr val="B83F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1/3 or 0.33</a:t>
          </a:r>
        </a:p>
      </dsp:txBody>
      <dsp:txXfrm>
        <a:off x="6274745" y="1468186"/>
        <a:ext cx="1221617" cy="12216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7C44C-4C0A-40EA-9532-B0647A01DCE2}">
      <dsp:nvSpPr>
        <dsp:cNvPr id="0" name=""/>
        <dsp:cNvSpPr/>
      </dsp:nvSpPr>
      <dsp:spPr>
        <a:xfrm>
          <a:off x="1303" y="494070"/>
          <a:ext cx="1727627" cy="17276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0.33</a:t>
          </a:r>
        </a:p>
      </dsp:txBody>
      <dsp:txXfrm>
        <a:off x="254308" y="747075"/>
        <a:ext cx="1221617" cy="1221617"/>
      </dsp:txXfrm>
    </dsp:sp>
    <dsp:sp modelId="{5EA22970-5925-40D0-BDDF-ABCF23C1BB30}">
      <dsp:nvSpPr>
        <dsp:cNvPr id="0" name=""/>
        <dsp:cNvSpPr/>
      </dsp:nvSpPr>
      <dsp:spPr>
        <a:xfrm>
          <a:off x="1869214" y="856871"/>
          <a:ext cx="1002024" cy="1002024"/>
        </a:xfrm>
        <a:prstGeom prst="mathMultiply">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2026551" y="1014208"/>
        <a:ext cx="687350" cy="687350"/>
      </dsp:txXfrm>
    </dsp:sp>
    <dsp:sp modelId="{A86015E4-727D-463D-A6C0-B8EDF33AE347}">
      <dsp:nvSpPr>
        <dsp:cNvPr id="0" name=""/>
        <dsp:cNvSpPr/>
      </dsp:nvSpPr>
      <dsp:spPr>
        <a:xfrm>
          <a:off x="3011522" y="494070"/>
          <a:ext cx="1727627" cy="17276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$5,500</a:t>
          </a:r>
        </a:p>
      </dsp:txBody>
      <dsp:txXfrm>
        <a:off x="3264527" y="747075"/>
        <a:ext cx="1221617" cy="1221617"/>
      </dsp:txXfrm>
    </dsp:sp>
    <dsp:sp modelId="{BEF86597-8C13-43F2-B0D7-5D5C8AA96995}">
      <dsp:nvSpPr>
        <dsp:cNvPr id="0" name=""/>
        <dsp:cNvSpPr/>
      </dsp:nvSpPr>
      <dsp:spPr>
        <a:xfrm>
          <a:off x="4879433" y="856871"/>
          <a:ext cx="1002024" cy="100202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5012251" y="1063288"/>
        <a:ext cx="736388" cy="589190"/>
      </dsp:txXfrm>
    </dsp:sp>
    <dsp:sp modelId="{8B429B11-8468-4609-BCE8-1480CAD7226C}">
      <dsp:nvSpPr>
        <dsp:cNvPr id="0" name=""/>
        <dsp:cNvSpPr/>
      </dsp:nvSpPr>
      <dsp:spPr>
        <a:xfrm>
          <a:off x="6021740" y="494070"/>
          <a:ext cx="1727627" cy="17276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$1,833</a:t>
          </a:r>
        </a:p>
      </dsp:txBody>
      <dsp:txXfrm>
        <a:off x="6274745" y="747075"/>
        <a:ext cx="1221617" cy="12216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7C44C-4C0A-40EA-9532-B0647A01DCE2}">
      <dsp:nvSpPr>
        <dsp:cNvPr id="0" name=""/>
        <dsp:cNvSpPr/>
      </dsp:nvSpPr>
      <dsp:spPr>
        <a:xfrm>
          <a:off x="1303" y="816557"/>
          <a:ext cx="1727627" cy="17276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0.33</a:t>
          </a:r>
        </a:p>
      </dsp:txBody>
      <dsp:txXfrm>
        <a:off x="254308" y="1069562"/>
        <a:ext cx="1221617" cy="1221617"/>
      </dsp:txXfrm>
    </dsp:sp>
    <dsp:sp modelId="{5EA22970-5925-40D0-BDDF-ABCF23C1BB30}">
      <dsp:nvSpPr>
        <dsp:cNvPr id="0" name=""/>
        <dsp:cNvSpPr/>
      </dsp:nvSpPr>
      <dsp:spPr>
        <a:xfrm>
          <a:off x="1869214" y="1179358"/>
          <a:ext cx="1002024" cy="1002024"/>
        </a:xfrm>
        <a:prstGeom prst="mathMultiply">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2026551" y="1336695"/>
        <a:ext cx="687350" cy="687350"/>
      </dsp:txXfrm>
    </dsp:sp>
    <dsp:sp modelId="{A86015E4-727D-463D-A6C0-B8EDF33AE347}">
      <dsp:nvSpPr>
        <dsp:cNvPr id="0" name=""/>
        <dsp:cNvSpPr/>
      </dsp:nvSpPr>
      <dsp:spPr>
        <a:xfrm>
          <a:off x="3011522" y="816557"/>
          <a:ext cx="1727627" cy="17276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$2,000</a:t>
          </a:r>
        </a:p>
      </dsp:txBody>
      <dsp:txXfrm>
        <a:off x="3264527" y="1069562"/>
        <a:ext cx="1221617" cy="1221617"/>
      </dsp:txXfrm>
    </dsp:sp>
    <dsp:sp modelId="{BEF86597-8C13-43F2-B0D7-5D5C8AA96995}">
      <dsp:nvSpPr>
        <dsp:cNvPr id="0" name=""/>
        <dsp:cNvSpPr/>
      </dsp:nvSpPr>
      <dsp:spPr>
        <a:xfrm>
          <a:off x="4879433" y="1179358"/>
          <a:ext cx="1002024" cy="100202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5012251" y="1385775"/>
        <a:ext cx="736388" cy="589190"/>
      </dsp:txXfrm>
    </dsp:sp>
    <dsp:sp modelId="{8B429B11-8468-4609-BCE8-1480CAD7226C}">
      <dsp:nvSpPr>
        <dsp:cNvPr id="0" name=""/>
        <dsp:cNvSpPr/>
      </dsp:nvSpPr>
      <dsp:spPr>
        <a:xfrm>
          <a:off x="6021740" y="816557"/>
          <a:ext cx="1727627" cy="17276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$660</a:t>
          </a:r>
        </a:p>
      </dsp:txBody>
      <dsp:txXfrm>
        <a:off x="6274745" y="1069562"/>
        <a:ext cx="1221617" cy="12216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7C44C-4C0A-40EA-9532-B0647A01DCE2}">
      <dsp:nvSpPr>
        <dsp:cNvPr id="0" name=""/>
        <dsp:cNvSpPr/>
      </dsp:nvSpPr>
      <dsp:spPr>
        <a:xfrm>
          <a:off x="264805" y="620"/>
          <a:ext cx="1050319" cy="1050319"/>
        </a:xfrm>
        <a:prstGeom prst="ellipse">
          <a:avLst/>
        </a:prstGeom>
        <a:solidFill>
          <a:srgbClr val="B83F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8 hours</a:t>
          </a:r>
        </a:p>
      </dsp:txBody>
      <dsp:txXfrm>
        <a:off x="418621" y="154436"/>
        <a:ext cx="742687" cy="742687"/>
      </dsp:txXfrm>
    </dsp:sp>
    <dsp:sp modelId="{5EA22970-5925-40D0-BDDF-ABCF23C1BB30}">
      <dsp:nvSpPr>
        <dsp:cNvPr id="0" name=""/>
        <dsp:cNvSpPr/>
      </dsp:nvSpPr>
      <dsp:spPr>
        <a:xfrm>
          <a:off x="1400410" y="221187"/>
          <a:ext cx="609185" cy="609185"/>
        </a:xfrm>
        <a:prstGeom prst="mathDivid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481157" y="454139"/>
        <a:ext cx="447691" cy="143281"/>
      </dsp:txXfrm>
    </dsp:sp>
    <dsp:sp modelId="{A86015E4-727D-463D-A6C0-B8EDF33AE347}">
      <dsp:nvSpPr>
        <dsp:cNvPr id="0" name=""/>
        <dsp:cNvSpPr/>
      </dsp:nvSpPr>
      <dsp:spPr>
        <a:xfrm>
          <a:off x="2094882" y="620"/>
          <a:ext cx="1050319" cy="1050319"/>
        </a:xfrm>
        <a:prstGeom prst="ellipse">
          <a:avLst/>
        </a:prstGeom>
        <a:solidFill>
          <a:srgbClr val="B83F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24 hours</a:t>
          </a:r>
        </a:p>
      </dsp:txBody>
      <dsp:txXfrm>
        <a:off x="2248698" y="154436"/>
        <a:ext cx="742687" cy="742687"/>
      </dsp:txXfrm>
    </dsp:sp>
    <dsp:sp modelId="{BEF86597-8C13-43F2-B0D7-5D5C8AA96995}">
      <dsp:nvSpPr>
        <dsp:cNvPr id="0" name=""/>
        <dsp:cNvSpPr/>
      </dsp:nvSpPr>
      <dsp:spPr>
        <a:xfrm>
          <a:off x="3230487" y="221187"/>
          <a:ext cx="609185" cy="60918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3311234" y="346679"/>
        <a:ext cx="447691" cy="358201"/>
      </dsp:txXfrm>
    </dsp:sp>
    <dsp:sp modelId="{8B429B11-8468-4609-BCE8-1480CAD7226C}">
      <dsp:nvSpPr>
        <dsp:cNvPr id="0" name=""/>
        <dsp:cNvSpPr/>
      </dsp:nvSpPr>
      <dsp:spPr>
        <a:xfrm>
          <a:off x="3924959" y="620"/>
          <a:ext cx="1050319" cy="1050319"/>
        </a:xfrm>
        <a:prstGeom prst="ellipse">
          <a:avLst/>
        </a:prstGeom>
        <a:solidFill>
          <a:srgbClr val="B83F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1/3 or 0.33</a:t>
          </a:r>
        </a:p>
      </dsp:txBody>
      <dsp:txXfrm>
        <a:off x="4078775" y="154436"/>
        <a:ext cx="742687" cy="74268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475D7EA6-B8E4-4347-8DB4-27BEAD770785}"/>
              </a:ext>
            </a:extLst>
          </p:cNvPr>
          <p:cNvSpPr txBox="1">
            <a:spLocks noChangeArrowheads="1"/>
          </p:cNvSpPr>
          <p:nvPr/>
        </p:nvSpPr>
        <p:spPr bwMode="auto">
          <a:xfrm>
            <a:off x="3" y="72192"/>
            <a:ext cx="7238997" cy="693774"/>
          </a:xfrm>
          <a:prstGeom prst="rect">
            <a:avLst/>
          </a:prstGeom>
          <a:noFill/>
          <a:ln w="12700">
            <a:noFill/>
            <a:miter lim="800000"/>
            <a:headEnd/>
            <a:tailEnd/>
          </a:ln>
          <a:effectLst/>
        </p:spPr>
        <p:txBody>
          <a:bodyPr wrap="square" lIns="110989" tIns="55496" rIns="110989" bIns="55496">
            <a:spAutoFit/>
          </a:bodyPr>
          <a:lstStyle/>
          <a:p>
            <a:pPr algn="ctr" defTabSz="1108677" eaLnBrk="0" hangingPunct="0">
              <a:lnSpc>
                <a:spcPct val="90000"/>
              </a:lnSpc>
              <a:defRPr/>
            </a:pPr>
            <a:r>
              <a:rPr lang="en-US" sz="1400" b="1" dirty="0">
                <a:latin typeface="Verdana" panose="020B0604030504040204" pitchFamily="34" charset="0"/>
                <a:ea typeface="Verdana" panose="020B0604030504040204" pitchFamily="34" charset="0"/>
                <a:cs typeface="Verdana" panose="020B0604030504040204" pitchFamily="34" charset="0"/>
              </a:rPr>
              <a:t>NASFAA’s Webinar Series</a:t>
            </a:r>
          </a:p>
          <a:p>
            <a:pPr algn="ctr" defTabSz="1108677" eaLnBrk="0" hangingPunct="0">
              <a:lnSpc>
                <a:spcPct val="90000"/>
              </a:lnSpc>
              <a:defRPr/>
            </a:pPr>
            <a:r>
              <a:rPr lang="en-US" sz="1600" b="1" dirty="0">
                <a:solidFill>
                  <a:srgbClr val="005B99"/>
                </a:solidFill>
                <a:latin typeface="Verdana" panose="020B0604030504040204" pitchFamily="34" charset="0"/>
                <a:ea typeface="Verdana" panose="020B0604030504040204" pitchFamily="34" charset="0"/>
                <a:cs typeface="Verdana" panose="020B0604030504040204" pitchFamily="34" charset="0"/>
              </a:rPr>
              <a:t>Direct Loan Spotlight</a:t>
            </a:r>
            <a:br>
              <a:rPr lang="en-US" sz="1450" b="1" dirty="0">
                <a:solidFill>
                  <a:srgbClr val="005B99"/>
                </a:solidFill>
                <a:latin typeface="Verdana" panose="020B0604030504040204" pitchFamily="34" charset="0"/>
                <a:ea typeface="Verdana" panose="020B0604030504040204" pitchFamily="34" charset="0"/>
                <a:cs typeface="Verdana" panose="020B0604030504040204" pitchFamily="34" charset="0"/>
              </a:rPr>
            </a:br>
            <a:r>
              <a:rPr lang="en-US" sz="1200" b="1" dirty="0">
                <a:latin typeface="Verdana" panose="020B0604030504040204" pitchFamily="34" charset="0"/>
                <a:ea typeface="Verdana" panose="020B0604030504040204" pitchFamily="34" charset="0"/>
                <a:cs typeface="Verdana" panose="020B0604030504040204" pitchFamily="34" charset="0"/>
              </a:rPr>
              <a:t>Presented June 3, 2020</a:t>
            </a:r>
          </a:p>
        </p:txBody>
      </p:sp>
      <p:pic>
        <p:nvPicPr>
          <p:cNvPr id="14" name="Picture 13">
            <a:extLst>
              <a:ext uri="{FF2B5EF4-FFF2-40B4-BE49-F238E27FC236}">
                <a16:creationId xmlns:a16="http://schemas.microsoft.com/office/drawing/2014/main" id="{3976B019-2954-4FDC-BCA2-FB219E290D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0"/>
            <a:ext cx="850970" cy="811700"/>
          </a:xfrm>
          <a:prstGeom prst="rect">
            <a:avLst/>
          </a:prstGeom>
        </p:spPr>
      </p:pic>
    </p:spTree>
    <p:extLst>
      <p:ext uri="{BB962C8B-B14F-4D97-AF65-F5344CB8AC3E}">
        <p14:creationId xmlns:p14="http://schemas.microsoft.com/office/powerpoint/2010/main" val="483273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B7206CF-CFC4-4AAB-A206-F7329095966D}" type="datetimeFigureOut">
              <a:rPr lang="en-US" smtClean="0"/>
              <a:t>10/28/2020</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3869008-A39F-4FE5-A9FE-F624518D07C8}" type="slidenum">
              <a:rPr lang="en-US" smtClean="0"/>
              <a:t>‹#›</a:t>
            </a:fld>
            <a:endParaRPr lang="en-US" dirty="0"/>
          </a:p>
        </p:txBody>
      </p:sp>
    </p:spTree>
    <p:extLst>
      <p:ext uri="{BB962C8B-B14F-4D97-AF65-F5344CB8AC3E}">
        <p14:creationId xmlns:p14="http://schemas.microsoft.com/office/powerpoint/2010/main" val="30557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69008-A39F-4FE5-A9FE-F624518D07C8}" type="slidenum">
              <a:rPr lang="en-US" smtClean="0"/>
              <a:t>1</a:t>
            </a:fld>
            <a:endParaRPr lang="en-US" dirty="0"/>
          </a:p>
        </p:txBody>
      </p:sp>
    </p:spTree>
    <p:extLst>
      <p:ext uri="{BB962C8B-B14F-4D97-AF65-F5344CB8AC3E}">
        <p14:creationId xmlns:p14="http://schemas.microsoft.com/office/powerpoint/2010/main" val="2995783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13</a:t>
            </a:fld>
            <a:endParaRPr lang="en-US" dirty="0"/>
          </a:p>
        </p:txBody>
      </p:sp>
    </p:spTree>
    <p:extLst>
      <p:ext uri="{BB962C8B-B14F-4D97-AF65-F5344CB8AC3E}">
        <p14:creationId xmlns:p14="http://schemas.microsoft.com/office/powerpoint/2010/main" val="895968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14</a:t>
            </a:fld>
            <a:endParaRPr lang="en-US" dirty="0"/>
          </a:p>
        </p:txBody>
      </p:sp>
    </p:spTree>
    <p:extLst>
      <p:ext uri="{BB962C8B-B14F-4D97-AF65-F5344CB8AC3E}">
        <p14:creationId xmlns:p14="http://schemas.microsoft.com/office/powerpoint/2010/main" val="1444159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15</a:t>
            </a:fld>
            <a:endParaRPr lang="en-US" dirty="0"/>
          </a:p>
        </p:txBody>
      </p:sp>
    </p:spTree>
    <p:extLst>
      <p:ext uri="{BB962C8B-B14F-4D97-AF65-F5344CB8AC3E}">
        <p14:creationId xmlns:p14="http://schemas.microsoft.com/office/powerpoint/2010/main" val="1443562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18</a:t>
            </a:fld>
            <a:endParaRPr lang="en-US" dirty="0"/>
          </a:p>
        </p:txBody>
      </p:sp>
    </p:spTree>
    <p:extLst>
      <p:ext uri="{BB962C8B-B14F-4D97-AF65-F5344CB8AC3E}">
        <p14:creationId xmlns:p14="http://schemas.microsoft.com/office/powerpoint/2010/main" val="509097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19</a:t>
            </a:fld>
            <a:endParaRPr lang="en-US" dirty="0"/>
          </a:p>
        </p:txBody>
      </p:sp>
    </p:spTree>
    <p:extLst>
      <p:ext uri="{BB962C8B-B14F-4D97-AF65-F5344CB8AC3E}">
        <p14:creationId xmlns:p14="http://schemas.microsoft.com/office/powerpoint/2010/main" val="349843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20</a:t>
            </a:fld>
            <a:endParaRPr lang="en-US" dirty="0"/>
          </a:p>
        </p:txBody>
      </p:sp>
    </p:spTree>
    <p:extLst>
      <p:ext uri="{BB962C8B-B14F-4D97-AF65-F5344CB8AC3E}">
        <p14:creationId xmlns:p14="http://schemas.microsoft.com/office/powerpoint/2010/main" val="1219184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22</a:t>
            </a:fld>
            <a:endParaRPr lang="en-US" dirty="0"/>
          </a:p>
        </p:txBody>
      </p:sp>
    </p:spTree>
    <p:extLst>
      <p:ext uri="{BB962C8B-B14F-4D97-AF65-F5344CB8AC3E}">
        <p14:creationId xmlns:p14="http://schemas.microsoft.com/office/powerpoint/2010/main" val="3641466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23</a:t>
            </a:fld>
            <a:endParaRPr lang="en-US" dirty="0"/>
          </a:p>
        </p:txBody>
      </p:sp>
    </p:spTree>
    <p:extLst>
      <p:ext uri="{BB962C8B-B14F-4D97-AF65-F5344CB8AC3E}">
        <p14:creationId xmlns:p14="http://schemas.microsoft.com/office/powerpoint/2010/main" val="904100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26</a:t>
            </a:fld>
            <a:endParaRPr lang="en-US" dirty="0"/>
          </a:p>
        </p:txBody>
      </p:sp>
    </p:spTree>
    <p:extLst>
      <p:ext uri="{BB962C8B-B14F-4D97-AF65-F5344CB8AC3E}">
        <p14:creationId xmlns:p14="http://schemas.microsoft.com/office/powerpoint/2010/main" val="4184608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27</a:t>
            </a:fld>
            <a:endParaRPr lang="en-US" dirty="0"/>
          </a:p>
        </p:txBody>
      </p:sp>
    </p:spTree>
    <p:extLst>
      <p:ext uri="{BB962C8B-B14F-4D97-AF65-F5344CB8AC3E}">
        <p14:creationId xmlns:p14="http://schemas.microsoft.com/office/powerpoint/2010/main" val="32318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69008-A39F-4FE5-A9FE-F624518D07C8}" type="slidenum">
              <a:rPr lang="en-US" smtClean="0"/>
              <a:t>2</a:t>
            </a:fld>
            <a:endParaRPr lang="en-US" dirty="0"/>
          </a:p>
        </p:txBody>
      </p:sp>
    </p:spTree>
    <p:extLst>
      <p:ext uri="{BB962C8B-B14F-4D97-AF65-F5344CB8AC3E}">
        <p14:creationId xmlns:p14="http://schemas.microsoft.com/office/powerpoint/2010/main" val="1931399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29</a:t>
            </a:fld>
            <a:endParaRPr lang="en-US" dirty="0"/>
          </a:p>
        </p:txBody>
      </p:sp>
    </p:spTree>
    <p:extLst>
      <p:ext uri="{BB962C8B-B14F-4D97-AF65-F5344CB8AC3E}">
        <p14:creationId xmlns:p14="http://schemas.microsoft.com/office/powerpoint/2010/main" val="2595572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30</a:t>
            </a:fld>
            <a:endParaRPr lang="en-US" dirty="0"/>
          </a:p>
        </p:txBody>
      </p:sp>
    </p:spTree>
    <p:extLst>
      <p:ext uri="{BB962C8B-B14F-4D97-AF65-F5344CB8AC3E}">
        <p14:creationId xmlns:p14="http://schemas.microsoft.com/office/powerpoint/2010/main" val="2094776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31</a:t>
            </a:fld>
            <a:endParaRPr lang="en-US" dirty="0"/>
          </a:p>
        </p:txBody>
      </p:sp>
    </p:spTree>
    <p:extLst>
      <p:ext uri="{BB962C8B-B14F-4D97-AF65-F5344CB8AC3E}">
        <p14:creationId xmlns:p14="http://schemas.microsoft.com/office/powerpoint/2010/main" val="3308717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32</a:t>
            </a:fld>
            <a:endParaRPr lang="en-US" dirty="0"/>
          </a:p>
        </p:txBody>
      </p:sp>
    </p:spTree>
    <p:extLst>
      <p:ext uri="{BB962C8B-B14F-4D97-AF65-F5344CB8AC3E}">
        <p14:creationId xmlns:p14="http://schemas.microsoft.com/office/powerpoint/2010/main" val="60993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33</a:t>
            </a:fld>
            <a:endParaRPr lang="en-US" dirty="0"/>
          </a:p>
        </p:txBody>
      </p:sp>
    </p:spTree>
    <p:extLst>
      <p:ext uri="{BB962C8B-B14F-4D97-AF65-F5344CB8AC3E}">
        <p14:creationId xmlns:p14="http://schemas.microsoft.com/office/powerpoint/2010/main" val="3985527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34</a:t>
            </a:fld>
            <a:endParaRPr lang="en-US" dirty="0"/>
          </a:p>
        </p:txBody>
      </p:sp>
    </p:spTree>
    <p:extLst>
      <p:ext uri="{BB962C8B-B14F-4D97-AF65-F5344CB8AC3E}">
        <p14:creationId xmlns:p14="http://schemas.microsoft.com/office/powerpoint/2010/main" val="1771273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39</a:t>
            </a:fld>
            <a:endParaRPr lang="en-US" dirty="0"/>
          </a:p>
        </p:txBody>
      </p:sp>
    </p:spTree>
    <p:extLst>
      <p:ext uri="{BB962C8B-B14F-4D97-AF65-F5344CB8AC3E}">
        <p14:creationId xmlns:p14="http://schemas.microsoft.com/office/powerpoint/2010/main" val="1375002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42</a:t>
            </a:fld>
            <a:endParaRPr lang="en-US" dirty="0"/>
          </a:p>
        </p:txBody>
      </p:sp>
    </p:spTree>
    <p:extLst>
      <p:ext uri="{BB962C8B-B14F-4D97-AF65-F5344CB8AC3E}">
        <p14:creationId xmlns:p14="http://schemas.microsoft.com/office/powerpoint/2010/main" val="1221350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44</a:t>
            </a:fld>
            <a:endParaRPr lang="en-US" dirty="0"/>
          </a:p>
        </p:txBody>
      </p:sp>
    </p:spTree>
    <p:extLst>
      <p:ext uri="{BB962C8B-B14F-4D97-AF65-F5344CB8AC3E}">
        <p14:creationId xmlns:p14="http://schemas.microsoft.com/office/powerpoint/2010/main" val="1490813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46</a:t>
            </a:fld>
            <a:endParaRPr lang="en-US" dirty="0"/>
          </a:p>
        </p:txBody>
      </p:sp>
    </p:spTree>
    <p:extLst>
      <p:ext uri="{BB962C8B-B14F-4D97-AF65-F5344CB8AC3E}">
        <p14:creationId xmlns:p14="http://schemas.microsoft.com/office/powerpoint/2010/main" val="952206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69008-A39F-4FE5-A9FE-F624518D07C8}" type="slidenum">
              <a:rPr lang="en-US" smtClean="0"/>
              <a:t>3</a:t>
            </a:fld>
            <a:endParaRPr lang="en-US" dirty="0"/>
          </a:p>
        </p:txBody>
      </p:sp>
    </p:spTree>
    <p:extLst>
      <p:ext uri="{BB962C8B-B14F-4D97-AF65-F5344CB8AC3E}">
        <p14:creationId xmlns:p14="http://schemas.microsoft.com/office/powerpoint/2010/main" val="1115406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49</a:t>
            </a:fld>
            <a:endParaRPr lang="en-US" dirty="0"/>
          </a:p>
        </p:txBody>
      </p:sp>
    </p:spTree>
    <p:extLst>
      <p:ext uri="{BB962C8B-B14F-4D97-AF65-F5344CB8AC3E}">
        <p14:creationId xmlns:p14="http://schemas.microsoft.com/office/powerpoint/2010/main" val="2069357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51</a:t>
            </a:fld>
            <a:endParaRPr lang="en-US" dirty="0"/>
          </a:p>
        </p:txBody>
      </p:sp>
    </p:spTree>
    <p:extLst>
      <p:ext uri="{BB962C8B-B14F-4D97-AF65-F5344CB8AC3E}">
        <p14:creationId xmlns:p14="http://schemas.microsoft.com/office/powerpoint/2010/main" val="371659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4</a:t>
            </a:fld>
            <a:endParaRPr lang="en-US" dirty="0"/>
          </a:p>
        </p:txBody>
      </p:sp>
    </p:spTree>
    <p:extLst>
      <p:ext uri="{BB962C8B-B14F-4D97-AF65-F5344CB8AC3E}">
        <p14:creationId xmlns:p14="http://schemas.microsoft.com/office/powerpoint/2010/main" val="801820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5</a:t>
            </a:fld>
            <a:endParaRPr lang="en-US" dirty="0"/>
          </a:p>
        </p:txBody>
      </p:sp>
    </p:spTree>
    <p:extLst>
      <p:ext uri="{BB962C8B-B14F-4D97-AF65-F5344CB8AC3E}">
        <p14:creationId xmlns:p14="http://schemas.microsoft.com/office/powerpoint/2010/main" val="181851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6</a:t>
            </a:fld>
            <a:endParaRPr lang="en-US" dirty="0"/>
          </a:p>
        </p:txBody>
      </p:sp>
    </p:spTree>
    <p:extLst>
      <p:ext uri="{BB962C8B-B14F-4D97-AF65-F5344CB8AC3E}">
        <p14:creationId xmlns:p14="http://schemas.microsoft.com/office/powerpoint/2010/main" val="1956520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7</a:t>
            </a:fld>
            <a:endParaRPr lang="en-US" dirty="0"/>
          </a:p>
        </p:txBody>
      </p:sp>
    </p:spTree>
    <p:extLst>
      <p:ext uri="{BB962C8B-B14F-4D97-AF65-F5344CB8AC3E}">
        <p14:creationId xmlns:p14="http://schemas.microsoft.com/office/powerpoint/2010/main" val="4171494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8</a:t>
            </a:fld>
            <a:endParaRPr lang="en-US" dirty="0"/>
          </a:p>
        </p:txBody>
      </p:sp>
    </p:spTree>
    <p:extLst>
      <p:ext uri="{BB962C8B-B14F-4D97-AF65-F5344CB8AC3E}">
        <p14:creationId xmlns:p14="http://schemas.microsoft.com/office/powerpoint/2010/main" val="1139943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E3869008-A39F-4FE5-A9FE-F624518D07C8}" type="slidenum">
              <a:rPr lang="en-US" smtClean="0"/>
              <a:t>12</a:t>
            </a:fld>
            <a:endParaRPr lang="en-US" dirty="0"/>
          </a:p>
        </p:txBody>
      </p:sp>
    </p:spTree>
    <p:extLst>
      <p:ext uri="{BB962C8B-B14F-4D97-AF65-F5344CB8AC3E}">
        <p14:creationId xmlns:p14="http://schemas.microsoft.com/office/powerpoint/2010/main" val="3243213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lumMod val="7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DBE9A2-D095-4C20-8989-C0115227E1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9230" y="13046"/>
            <a:ext cx="9153230" cy="6844954"/>
          </a:xfrm>
          <a:prstGeom prst="rect">
            <a:avLst/>
          </a:prstGeom>
          <a:gradFill flip="none" rotWithShape="1">
            <a:gsLst>
              <a:gs pos="0">
                <a:schemeClr val="bg1"/>
              </a:gs>
              <a:gs pos="100000">
                <a:schemeClr val="accent3">
                  <a:lumMod val="95000"/>
                  <a:lumOff val="5000"/>
                </a:schemeClr>
              </a:gs>
              <a:gs pos="0">
                <a:schemeClr val="accent3">
                  <a:lumMod val="60000"/>
                </a:schemeClr>
              </a:gs>
            </a:gsLst>
            <a:path path="circle">
              <a:fillToRect l="100000" b="100000"/>
            </a:path>
            <a:tileRect t="-100000" r="-100000"/>
          </a:gradFill>
        </p:spPr>
      </p:pic>
      <p:sp>
        <p:nvSpPr>
          <p:cNvPr id="8" name="Freeform: Shape 7">
            <a:extLst>
              <a:ext uri="{FF2B5EF4-FFF2-40B4-BE49-F238E27FC236}">
                <a16:creationId xmlns:a16="http://schemas.microsoft.com/office/drawing/2014/main" id="{5EA0AC94-3533-492F-89E4-FF3C9A0CA4F5}"/>
              </a:ext>
            </a:extLst>
          </p:cNvPr>
          <p:cNvSpPr/>
          <p:nvPr userDrawn="1"/>
        </p:nvSpPr>
        <p:spPr>
          <a:xfrm rot="10800000">
            <a:off x="375703" y="13046"/>
            <a:ext cx="3321654" cy="2916110"/>
          </a:xfrm>
          <a:custGeom>
            <a:avLst/>
            <a:gdLst>
              <a:gd name="connsiteX0" fmla="*/ 1870473 w 3740946"/>
              <a:gd name="connsiteY0" fmla="*/ 0 h 3140275"/>
              <a:gd name="connsiteX1" fmla="*/ 3740946 w 3740946"/>
              <a:gd name="connsiteY1" fmla="*/ 1806773 h 3140275"/>
              <a:gd name="connsiteX2" fmla="*/ 3193097 w 3740946"/>
              <a:gd name="connsiteY2" fmla="*/ 3084355 h 3140275"/>
              <a:gd name="connsiteX3" fmla="*/ 3129400 w 3740946"/>
              <a:gd name="connsiteY3" fmla="*/ 3140275 h 3140275"/>
              <a:gd name="connsiteX4" fmla="*/ 611546 w 3740946"/>
              <a:gd name="connsiteY4" fmla="*/ 3140275 h 3140275"/>
              <a:gd name="connsiteX5" fmla="*/ 547849 w 3740946"/>
              <a:gd name="connsiteY5" fmla="*/ 3084355 h 3140275"/>
              <a:gd name="connsiteX6" fmla="*/ 0 w 3740946"/>
              <a:gd name="connsiteY6" fmla="*/ 1806773 h 3140275"/>
              <a:gd name="connsiteX7" fmla="*/ 1870473 w 3740946"/>
              <a:gd name="connsiteY7" fmla="*/ 0 h 314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0946" h="3140275">
                <a:moveTo>
                  <a:pt x="1870473" y="0"/>
                </a:moveTo>
                <a:cubicBezTo>
                  <a:pt x="2903507" y="0"/>
                  <a:pt x="3740946" y="808920"/>
                  <a:pt x="3740946" y="1806773"/>
                </a:cubicBezTo>
                <a:cubicBezTo>
                  <a:pt x="3740946" y="2305700"/>
                  <a:pt x="3531586" y="2757393"/>
                  <a:pt x="3193097" y="3084355"/>
                </a:cubicBezTo>
                <a:lnTo>
                  <a:pt x="3129400" y="3140275"/>
                </a:lnTo>
                <a:lnTo>
                  <a:pt x="611546" y="3140275"/>
                </a:lnTo>
                <a:lnTo>
                  <a:pt x="547849" y="3084355"/>
                </a:lnTo>
                <a:cubicBezTo>
                  <a:pt x="209360" y="2757393"/>
                  <a:pt x="0" y="2305700"/>
                  <a:pt x="0" y="1806773"/>
                </a:cubicBezTo>
                <a:cubicBezTo>
                  <a:pt x="0" y="808920"/>
                  <a:pt x="837439" y="0"/>
                  <a:pt x="1870473" y="0"/>
                </a:cubicBezTo>
                <a:close/>
              </a:path>
            </a:pathLst>
          </a:custGeom>
          <a:solidFill>
            <a:srgbClr val="004A87">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Oval 8">
            <a:extLst>
              <a:ext uri="{FF2B5EF4-FFF2-40B4-BE49-F238E27FC236}">
                <a16:creationId xmlns:a16="http://schemas.microsoft.com/office/drawing/2014/main" id="{0F0341B7-54E8-459A-9228-B3F881D7D571}"/>
              </a:ext>
            </a:extLst>
          </p:cNvPr>
          <p:cNvSpPr/>
          <p:nvPr userDrawn="1"/>
        </p:nvSpPr>
        <p:spPr>
          <a:xfrm>
            <a:off x="0" y="2311391"/>
            <a:ext cx="2173473" cy="2069865"/>
          </a:xfrm>
          <a:prstGeom prst="ellipse">
            <a:avLst/>
          </a:prstGeom>
          <a:solidFill>
            <a:srgbClr val="DF7F26">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Oval 9">
            <a:extLst>
              <a:ext uri="{FF2B5EF4-FFF2-40B4-BE49-F238E27FC236}">
                <a16:creationId xmlns:a16="http://schemas.microsoft.com/office/drawing/2014/main" id="{A6F866EF-E9CB-421C-8C7F-8163710943C1}"/>
              </a:ext>
            </a:extLst>
          </p:cNvPr>
          <p:cNvSpPr/>
          <p:nvPr userDrawn="1"/>
        </p:nvSpPr>
        <p:spPr>
          <a:xfrm>
            <a:off x="1086736" y="1575500"/>
            <a:ext cx="4538889" cy="4513963"/>
          </a:xfrm>
          <a:prstGeom prst="ellipse">
            <a:avLst/>
          </a:prstGeom>
          <a:solidFill>
            <a:srgbClr val="B83F97">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itle 13">
            <a:extLst>
              <a:ext uri="{FF2B5EF4-FFF2-40B4-BE49-F238E27FC236}">
                <a16:creationId xmlns:a16="http://schemas.microsoft.com/office/drawing/2014/main" id="{CA2A174C-9435-4F22-82B7-15940E318418}"/>
              </a:ext>
            </a:extLst>
          </p:cNvPr>
          <p:cNvSpPr txBox="1">
            <a:spLocks/>
          </p:cNvSpPr>
          <p:nvPr userDrawn="1"/>
        </p:nvSpPr>
        <p:spPr>
          <a:xfrm>
            <a:off x="1370288" y="2613774"/>
            <a:ext cx="3953326" cy="8888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725" b="1" dirty="0">
                <a:solidFill>
                  <a:schemeClr val="bg1"/>
                </a:solidFill>
                <a:latin typeface="Arial" panose="020B0604020202020204" pitchFamily="34" charset="0"/>
                <a:ea typeface="Verdana" panose="020B0604030504040204" pitchFamily="34" charset="0"/>
                <a:cs typeface="Arial" panose="020B0604020202020204" pitchFamily="34" charset="0"/>
              </a:rPr>
              <a:t>National Association of Student </a:t>
            </a:r>
            <a:br>
              <a:rPr lang="en-US" sz="1725"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n-US" sz="1725" b="1" dirty="0">
                <a:solidFill>
                  <a:schemeClr val="bg1"/>
                </a:solidFill>
                <a:latin typeface="Arial" panose="020B0604020202020204" pitchFamily="34" charset="0"/>
                <a:ea typeface="Verdana" panose="020B0604030504040204" pitchFamily="34" charset="0"/>
                <a:cs typeface="Arial" panose="020B0604020202020204" pitchFamily="34" charset="0"/>
              </a:rPr>
              <a:t>Financial Aid Administrators</a:t>
            </a:r>
            <a:endParaRPr lang="en-US" sz="1725" b="1"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79F3E6B-D479-405D-873F-86D6072062CE}"/>
              </a:ext>
            </a:extLst>
          </p:cNvPr>
          <p:cNvSpPr>
            <a:spLocks noGrp="1"/>
          </p:cNvSpPr>
          <p:nvPr>
            <p:ph type="ctrTitle" hasCustomPrompt="1"/>
          </p:nvPr>
        </p:nvSpPr>
        <p:spPr>
          <a:xfrm>
            <a:off x="1437300" y="4060408"/>
            <a:ext cx="3831532" cy="982604"/>
          </a:xfrm>
        </p:spPr>
        <p:txBody>
          <a:bodyPr anchor="b">
            <a:normAutofit/>
          </a:bodyPr>
          <a:lstStyle>
            <a:lvl1pPr algn="ctr">
              <a:defRPr sz="3200">
                <a:solidFill>
                  <a:schemeClr val="bg1"/>
                </a:solidFill>
                <a:latin typeface="Verdana" panose="020B0604030504040204" pitchFamily="34" charset="0"/>
                <a:ea typeface="Verdana" panose="020B0604030504040204" pitchFamily="34" charset="0"/>
              </a:defRPr>
            </a:lvl1pPr>
          </a:lstStyle>
          <a:p>
            <a:r>
              <a:rPr lang="en-US" dirty="0"/>
              <a:t>Presentation Title</a:t>
            </a:r>
          </a:p>
        </p:txBody>
      </p:sp>
      <p:sp>
        <p:nvSpPr>
          <p:cNvPr id="16" name="Rectangle 15">
            <a:extLst>
              <a:ext uri="{FF2B5EF4-FFF2-40B4-BE49-F238E27FC236}">
                <a16:creationId xmlns:a16="http://schemas.microsoft.com/office/drawing/2014/main" id="{234F5334-A5E0-9B42-B9AE-B8029E9B2A29}"/>
              </a:ext>
            </a:extLst>
          </p:cNvPr>
          <p:cNvSpPr/>
          <p:nvPr userDrawn="1"/>
        </p:nvSpPr>
        <p:spPr>
          <a:xfrm flipH="1">
            <a:off x="729030" y="6438963"/>
            <a:ext cx="8414969" cy="304800"/>
          </a:xfrm>
          <a:prstGeom prst="rect">
            <a:avLst/>
          </a:prstGeom>
          <a:solidFill>
            <a:srgbClr val="005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6844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en_Slide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83D9-F1DE-4D82-AE65-BD0A37CAB5F0}"/>
              </a:ext>
            </a:extLst>
          </p:cNvPr>
          <p:cNvSpPr>
            <a:spLocks noGrp="1"/>
          </p:cNvSpPr>
          <p:nvPr>
            <p:ph type="title"/>
          </p:nvPr>
        </p:nvSpPr>
        <p:spPr>
          <a:xfrm>
            <a:off x="628650" y="87653"/>
            <a:ext cx="7886700" cy="1325563"/>
          </a:xfrm>
        </p:spPr>
        <p:txBody>
          <a:bodyPr anchor="t"/>
          <a:lstStyle>
            <a:lvl1pPr>
              <a:defRPr>
                <a:solidFill>
                  <a:srgbClr val="70AD47"/>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F62FC8B5-C60A-4E4D-8C00-D1C9422C328F}"/>
              </a:ext>
            </a:extLst>
          </p:cNvPr>
          <p:cNvSpPr>
            <a:spLocks noGrp="1"/>
          </p:cNvSpPr>
          <p:nvPr>
            <p:ph sz="half" idx="1"/>
          </p:nvPr>
        </p:nvSpPr>
        <p:spPr>
          <a:xfrm>
            <a:off x="628650" y="1426480"/>
            <a:ext cx="3886200" cy="4351338"/>
          </a:xfrm>
        </p:spPr>
        <p:txBody>
          <a:bodyPr/>
          <a:lstStyle/>
          <a:p>
            <a:endParaRPr lang="en-US" dirty="0">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9C26D407-A39D-47D7-9126-43622330860C}"/>
              </a:ext>
            </a:extLst>
          </p:cNvPr>
          <p:cNvSpPr>
            <a:spLocks noGrp="1"/>
          </p:cNvSpPr>
          <p:nvPr>
            <p:ph sz="half" idx="2"/>
          </p:nvPr>
        </p:nvSpPr>
        <p:spPr>
          <a:xfrm>
            <a:off x="4629150" y="1426480"/>
            <a:ext cx="3886200" cy="4351338"/>
          </a:xfrm>
        </p:spPr>
        <p:txBody>
          <a:bodyPr/>
          <a:lstStyle/>
          <a:p>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CAE1E04-D2F9-4058-8943-A21976D0115C}"/>
              </a:ext>
            </a:extLst>
          </p:cNvPr>
          <p:cNvSpPr/>
          <p:nvPr userDrawn="1"/>
        </p:nvSpPr>
        <p:spPr>
          <a:xfrm>
            <a:off x="2" y="-1"/>
            <a:ext cx="200025" cy="6858001"/>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2"/>
              </a:solidFill>
            </a:endParaRPr>
          </a:p>
        </p:txBody>
      </p:sp>
    </p:spTree>
    <p:extLst>
      <p:ext uri="{BB962C8B-B14F-4D97-AF65-F5344CB8AC3E}">
        <p14:creationId xmlns:p14="http://schemas.microsoft.com/office/powerpoint/2010/main" val="3515898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y_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83D9-F1DE-4D82-AE65-BD0A37CAB5F0}"/>
              </a:ext>
            </a:extLst>
          </p:cNvPr>
          <p:cNvSpPr>
            <a:spLocks noGrp="1"/>
          </p:cNvSpPr>
          <p:nvPr>
            <p:ph type="title"/>
          </p:nvPr>
        </p:nvSpPr>
        <p:spPr>
          <a:xfrm>
            <a:off x="628650" y="87653"/>
            <a:ext cx="7886700" cy="1325563"/>
          </a:xfrm>
        </p:spPr>
        <p:txBody>
          <a:bodyPr anchor="t"/>
          <a:lstStyle>
            <a:lvl1pPr>
              <a:defRPr>
                <a:solidFill>
                  <a:srgbClr val="57585A"/>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640A3B9-31F7-45F5-83F2-C4AF175CCADE}"/>
              </a:ext>
            </a:extLst>
          </p:cNvPr>
          <p:cNvSpPr>
            <a:spLocks noGrp="1"/>
          </p:cNvSpPr>
          <p:nvPr>
            <p:ph idx="1" hasCustomPrompt="1"/>
          </p:nvPr>
        </p:nvSpPr>
        <p:spPr>
          <a:xfrm>
            <a:off x="628650" y="1426481"/>
            <a:ext cx="7886700" cy="4351338"/>
          </a:xfrm>
        </p:spPr>
        <p:txBody>
          <a:bodyPr/>
          <a:lstStyle>
            <a:lvl1pPr marL="344488" indent="-344488">
              <a:lnSpc>
                <a:spcPct val="100000"/>
              </a:lnSpc>
              <a:defRPr>
                <a:latin typeface="Arial" panose="020B0604020202020204" pitchFamily="34" charset="0"/>
                <a:cs typeface="Arial" panose="020B0604020202020204" pitchFamily="34" charset="0"/>
              </a:defRPr>
            </a:lvl1pPr>
            <a:lvl2pPr marL="690563" indent="-347663">
              <a:lnSpc>
                <a:spcPct val="100000"/>
              </a:lnSpc>
              <a:defRPr>
                <a:latin typeface="Arial" panose="020B0604020202020204" pitchFamily="34" charset="0"/>
                <a:cs typeface="Arial" panose="020B0604020202020204" pitchFamily="34" charset="0"/>
              </a:defRPr>
            </a:lvl2pPr>
            <a:lvl3pPr marL="974725" indent="-288925">
              <a:lnSpc>
                <a:spcPct val="100000"/>
              </a:lnSpc>
              <a:buFont typeface="Symbol" panose="05050102010706020507" pitchFamily="18" charset="2"/>
              <a:buChar char="¨"/>
              <a:defRPr sz="2000">
                <a:latin typeface="Arial" panose="020B0604020202020204" pitchFamily="34" charset="0"/>
                <a:cs typeface="Arial" panose="020B0604020202020204" pitchFamily="34" charset="0"/>
              </a:defRPr>
            </a:lvl3pPr>
            <a:lvl4pPr marL="1200120" indent="-171446">
              <a:lnSpc>
                <a:spcPct val="100000"/>
              </a:lnSpc>
              <a:buFont typeface="Calibri Light" panose="020F0302020204030204" pitchFamily="34" charset="0"/>
              <a:buChar char="-"/>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37" name="Rectangle 36">
            <a:extLst>
              <a:ext uri="{FF2B5EF4-FFF2-40B4-BE49-F238E27FC236}">
                <a16:creationId xmlns:a16="http://schemas.microsoft.com/office/drawing/2014/main" id="{4A91E1F9-5D8F-42AB-923E-76240C06808C}"/>
              </a:ext>
            </a:extLst>
          </p:cNvPr>
          <p:cNvSpPr/>
          <p:nvPr userDrawn="1"/>
        </p:nvSpPr>
        <p:spPr>
          <a:xfrm>
            <a:off x="2" y="-1"/>
            <a:ext cx="200025" cy="6858001"/>
          </a:xfrm>
          <a:prstGeom prst="rect">
            <a:avLst/>
          </a:prstGeom>
          <a:solidFill>
            <a:srgbClr val="57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2"/>
              </a:solidFill>
            </a:endParaRPr>
          </a:p>
        </p:txBody>
      </p:sp>
    </p:spTree>
    <p:extLst>
      <p:ext uri="{BB962C8B-B14F-4D97-AF65-F5344CB8AC3E}">
        <p14:creationId xmlns:p14="http://schemas.microsoft.com/office/powerpoint/2010/main" val="3226079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y_Slide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83D9-F1DE-4D82-AE65-BD0A37CAB5F0}"/>
              </a:ext>
            </a:extLst>
          </p:cNvPr>
          <p:cNvSpPr>
            <a:spLocks noGrp="1"/>
          </p:cNvSpPr>
          <p:nvPr>
            <p:ph type="title"/>
          </p:nvPr>
        </p:nvSpPr>
        <p:spPr>
          <a:xfrm>
            <a:off x="628650" y="86748"/>
            <a:ext cx="7886700" cy="1325563"/>
          </a:xfrm>
        </p:spPr>
        <p:txBody>
          <a:bodyPr anchor="t"/>
          <a:lstStyle>
            <a:lvl1pPr>
              <a:defRPr>
                <a:solidFill>
                  <a:srgbClr val="57585A"/>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F62FC8B5-C60A-4E4D-8C00-D1C9422C328F}"/>
              </a:ext>
            </a:extLst>
          </p:cNvPr>
          <p:cNvSpPr>
            <a:spLocks noGrp="1"/>
          </p:cNvSpPr>
          <p:nvPr>
            <p:ph sz="half" idx="1"/>
          </p:nvPr>
        </p:nvSpPr>
        <p:spPr>
          <a:xfrm>
            <a:off x="628650" y="1443728"/>
            <a:ext cx="3886200" cy="4351338"/>
          </a:xfrm>
        </p:spPr>
        <p:txBody>
          <a:bodyPr/>
          <a:lstStyle/>
          <a:p>
            <a:endParaRPr lang="en-US" dirty="0">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9C26D407-A39D-47D7-9126-43622330860C}"/>
              </a:ext>
            </a:extLst>
          </p:cNvPr>
          <p:cNvSpPr>
            <a:spLocks noGrp="1"/>
          </p:cNvSpPr>
          <p:nvPr>
            <p:ph sz="half" idx="2"/>
          </p:nvPr>
        </p:nvSpPr>
        <p:spPr>
          <a:xfrm>
            <a:off x="4629150" y="1443728"/>
            <a:ext cx="3886200" cy="4351338"/>
          </a:xfrm>
        </p:spPr>
        <p:txBody>
          <a:bodyPr/>
          <a:lstStyle/>
          <a:p>
            <a:endParaRPr lang="en-US"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7938CD2-90D8-4889-A5BB-EF705B860B88}"/>
              </a:ext>
            </a:extLst>
          </p:cNvPr>
          <p:cNvSpPr/>
          <p:nvPr userDrawn="1"/>
        </p:nvSpPr>
        <p:spPr>
          <a:xfrm>
            <a:off x="2" y="-1"/>
            <a:ext cx="200025" cy="6858001"/>
          </a:xfrm>
          <a:prstGeom prst="rect">
            <a:avLst/>
          </a:prstGeom>
          <a:solidFill>
            <a:srgbClr val="57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2"/>
              </a:solidFill>
            </a:endParaRPr>
          </a:p>
        </p:txBody>
      </p:sp>
    </p:spTree>
    <p:extLst>
      <p:ext uri="{BB962C8B-B14F-4D97-AF65-F5344CB8AC3E}">
        <p14:creationId xmlns:p14="http://schemas.microsoft.com/office/powerpoint/2010/main" val="2365499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_Head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D2E3CA7-3FF6-344C-9BD1-04B6233692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1" y="2183428"/>
            <a:ext cx="8991599" cy="3730817"/>
          </a:xfrm>
          <a:prstGeom prst="rect">
            <a:avLst/>
          </a:prstGeom>
        </p:spPr>
      </p:pic>
      <p:sp>
        <p:nvSpPr>
          <p:cNvPr id="13" name="Rectangle 12">
            <a:extLst>
              <a:ext uri="{FF2B5EF4-FFF2-40B4-BE49-F238E27FC236}">
                <a16:creationId xmlns:a16="http://schemas.microsoft.com/office/drawing/2014/main" id="{FFF68D42-6D44-984E-9FFB-CBADCB9FDB3B}"/>
              </a:ext>
            </a:extLst>
          </p:cNvPr>
          <p:cNvSpPr/>
          <p:nvPr userDrawn="1"/>
        </p:nvSpPr>
        <p:spPr>
          <a:xfrm>
            <a:off x="152400" y="2298372"/>
            <a:ext cx="8991599" cy="5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60D4FEF6-685D-A643-968E-2B7A4E25E710}"/>
              </a:ext>
            </a:extLst>
          </p:cNvPr>
          <p:cNvSpPr/>
          <p:nvPr userDrawn="1"/>
        </p:nvSpPr>
        <p:spPr>
          <a:xfrm>
            <a:off x="176212" y="5732349"/>
            <a:ext cx="8991600" cy="5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Title 1">
            <a:extLst>
              <a:ext uri="{FF2B5EF4-FFF2-40B4-BE49-F238E27FC236}">
                <a16:creationId xmlns:a16="http://schemas.microsoft.com/office/drawing/2014/main" id="{1A4535D6-9906-42C8-8648-D06B34E34AC2}"/>
              </a:ext>
            </a:extLst>
          </p:cNvPr>
          <p:cNvSpPr>
            <a:spLocks noGrp="1"/>
          </p:cNvSpPr>
          <p:nvPr>
            <p:ph type="title"/>
          </p:nvPr>
        </p:nvSpPr>
        <p:spPr>
          <a:xfrm>
            <a:off x="628650" y="559347"/>
            <a:ext cx="7886700" cy="1325563"/>
          </a:xfrm>
        </p:spPr>
        <p:txBody>
          <a:bodyPr/>
          <a:lstStyle>
            <a:lvl1pPr>
              <a:defRPr>
                <a:solidFill>
                  <a:srgbClr val="004A87"/>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27" name="Isosceles Triangle 26">
            <a:extLst>
              <a:ext uri="{FF2B5EF4-FFF2-40B4-BE49-F238E27FC236}">
                <a16:creationId xmlns:a16="http://schemas.microsoft.com/office/drawing/2014/main" id="{72C8A47F-8544-4F6B-8BA6-B25F39CA20ED}"/>
              </a:ext>
            </a:extLst>
          </p:cNvPr>
          <p:cNvSpPr/>
          <p:nvPr userDrawn="1"/>
        </p:nvSpPr>
        <p:spPr>
          <a:xfrm rot="5400000">
            <a:off x="298147" y="1114447"/>
            <a:ext cx="432411" cy="181959"/>
          </a:xfrm>
          <a:prstGeom prst="triangle">
            <a:avLst/>
          </a:prstGeom>
          <a:solidFill>
            <a:srgbClr val="004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a:extLst>
              <a:ext uri="{FF2B5EF4-FFF2-40B4-BE49-F238E27FC236}">
                <a16:creationId xmlns:a16="http://schemas.microsoft.com/office/drawing/2014/main" id="{4DC9BE87-958E-4265-B173-265B3B25DAD0}"/>
              </a:ext>
            </a:extLst>
          </p:cNvPr>
          <p:cNvSpPr/>
          <p:nvPr userDrawn="1"/>
        </p:nvSpPr>
        <p:spPr>
          <a:xfrm>
            <a:off x="0" y="1644232"/>
            <a:ext cx="9144000" cy="5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99921903-93E1-425B-A62D-679B4216F1AE}"/>
              </a:ext>
            </a:extLst>
          </p:cNvPr>
          <p:cNvSpPr/>
          <p:nvPr userDrawn="1"/>
        </p:nvSpPr>
        <p:spPr>
          <a:xfrm>
            <a:off x="2" y="-1"/>
            <a:ext cx="200025" cy="6858001"/>
          </a:xfrm>
          <a:prstGeom prst="rect">
            <a:avLst/>
          </a:prstGeom>
          <a:solidFill>
            <a:srgbClr val="004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6CBE4B"/>
              </a:solidFill>
            </a:endParaRPr>
          </a:p>
        </p:txBody>
      </p:sp>
    </p:spTree>
    <p:extLst>
      <p:ext uri="{BB962C8B-B14F-4D97-AF65-F5344CB8AC3E}">
        <p14:creationId xmlns:p14="http://schemas.microsoft.com/office/powerpoint/2010/main" val="205606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nk_Head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DAB213D-87D0-9442-87E9-70CF5EE8D2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1" y="2183428"/>
            <a:ext cx="8991599" cy="3730817"/>
          </a:xfrm>
          <a:prstGeom prst="rect">
            <a:avLst/>
          </a:prstGeom>
        </p:spPr>
      </p:pic>
      <p:sp>
        <p:nvSpPr>
          <p:cNvPr id="13" name="Rectangle 12">
            <a:extLst>
              <a:ext uri="{FF2B5EF4-FFF2-40B4-BE49-F238E27FC236}">
                <a16:creationId xmlns:a16="http://schemas.microsoft.com/office/drawing/2014/main" id="{B5F0D848-884F-E444-A6BF-DA47C6B57BF9}"/>
              </a:ext>
            </a:extLst>
          </p:cNvPr>
          <p:cNvSpPr/>
          <p:nvPr userDrawn="1"/>
        </p:nvSpPr>
        <p:spPr>
          <a:xfrm>
            <a:off x="152400" y="2298372"/>
            <a:ext cx="8991599" cy="5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08F37344-C4C8-4649-993A-9D9DC10E0424}"/>
              </a:ext>
            </a:extLst>
          </p:cNvPr>
          <p:cNvSpPr/>
          <p:nvPr userDrawn="1"/>
        </p:nvSpPr>
        <p:spPr>
          <a:xfrm>
            <a:off x="176212" y="5732349"/>
            <a:ext cx="8991600" cy="5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Title 1">
            <a:extLst>
              <a:ext uri="{FF2B5EF4-FFF2-40B4-BE49-F238E27FC236}">
                <a16:creationId xmlns:a16="http://schemas.microsoft.com/office/drawing/2014/main" id="{1A4535D6-9906-42C8-8648-D06B34E34AC2}"/>
              </a:ext>
            </a:extLst>
          </p:cNvPr>
          <p:cNvSpPr>
            <a:spLocks noGrp="1"/>
          </p:cNvSpPr>
          <p:nvPr>
            <p:ph type="title"/>
          </p:nvPr>
        </p:nvSpPr>
        <p:spPr>
          <a:xfrm>
            <a:off x="628650" y="559347"/>
            <a:ext cx="7886700" cy="1325563"/>
          </a:xfrm>
        </p:spPr>
        <p:txBody>
          <a:bodyPr/>
          <a:lstStyle>
            <a:lvl1pPr>
              <a:defRPr>
                <a:solidFill>
                  <a:srgbClr val="B83F97"/>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27" name="Isosceles Triangle 26">
            <a:extLst>
              <a:ext uri="{FF2B5EF4-FFF2-40B4-BE49-F238E27FC236}">
                <a16:creationId xmlns:a16="http://schemas.microsoft.com/office/drawing/2014/main" id="{72C8A47F-8544-4F6B-8BA6-B25F39CA20ED}"/>
              </a:ext>
            </a:extLst>
          </p:cNvPr>
          <p:cNvSpPr/>
          <p:nvPr userDrawn="1"/>
        </p:nvSpPr>
        <p:spPr>
          <a:xfrm rot="5400000">
            <a:off x="298147" y="1114447"/>
            <a:ext cx="432411" cy="181959"/>
          </a:xfrm>
          <a:prstGeom prst="triangle">
            <a:avLst/>
          </a:prstGeom>
          <a:solidFill>
            <a:srgbClr val="B83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a:extLst>
              <a:ext uri="{FF2B5EF4-FFF2-40B4-BE49-F238E27FC236}">
                <a16:creationId xmlns:a16="http://schemas.microsoft.com/office/drawing/2014/main" id="{4DC9BE87-958E-4265-B173-265B3B25DAD0}"/>
              </a:ext>
            </a:extLst>
          </p:cNvPr>
          <p:cNvSpPr/>
          <p:nvPr userDrawn="1"/>
        </p:nvSpPr>
        <p:spPr>
          <a:xfrm>
            <a:off x="0" y="1644232"/>
            <a:ext cx="9144000" cy="5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99921903-93E1-425B-A62D-679B4216F1AE}"/>
              </a:ext>
            </a:extLst>
          </p:cNvPr>
          <p:cNvSpPr/>
          <p:nvPr userDrawn="1"/>
        </p:nvSpPr>
        <p:spPr>
          <a:xfrm>
            <a:off x="2" y="-1"/>
            <a:ext cx="200025" cy="6858001"/>
          </a:xfrm>
          <a:prstGeom prst="rect">
            <a:avLst/>
          </a:prstGeom>
          <a:solidFill>
            <a:srgbClr val="B83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6CBE4B"/>
              </a:solidFill>
            </a:endParaRPr>
          </a:p>
        </p:txBody>
      </p:sp>
    </p:spTree>
    <p:extLst>
      <p:ext uri="{BB962C8B-B14F-4D97-AF65-F5344CB8AC3E}">
        <p14:creationId xmlns:p14="http://schemas.microsoft.com/office/powerpoint/2010/main" val="1249667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ange_Header">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5BFA34A-D226-0446-8B5F-4AD49769DE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1" y="2183428"/>
            <a:ext cx="8991599" cy="3730817"/>
          </a:xfrm>
          <a:prstGeom prst="rect">
            <a:avLst/>
          </a:prstGeom>
        </p:spPr>
      </p:pic>
      <p:sp>
        <p:nvSpPr>
          <p:cNvPr id="20" name="Title 1">
            <a:extLst>
              <a:ext uri="{FF2B5EF4-FFF2-40B4-BE49-F238E27FC236}">
                <a16:creationId xmlns:a16="http://schemas.microsoft.com/office/drawing/2014/main" id="{1A4535D6-9906-42C8-8648-D06B34E34AC2}"/>
              </a:ext>
            </a:extLst>
          </p:cNvPr>
          <p:cNvSpPr>
            <a:spLocks noGrp="1"/>
          </p:cNvSpPr>
          <p:nvPr>
            <p:ph type="title"/>
          </p:nvPr>
        </p:nvSpPr>
        <p:spPr>
          <a:xfrm>
            <a:off x="628650" y="559347"/>
            <a:ext cx="7886700" cy="1325563"/>
          </a:xfrm>
        </p:spPr>
        <p:txBody>
          <a:bodyPr/>
          <a:lstStyle>
            <a:lvl1pPr>
              <a:defRPr>
                <a:solidFill>
                  <a:srgbClr val="DF7F26"/>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27" name="Isosceles Triangle 26">
            <a:extLst>
              <a:ext uri="{FF2B5EF4-FFF2-40B4-BE49-F238E27FC236}">
                <a16:creationId xmlns:a16="http://schemas.microsoft.com/office/drawing/2014/main" id="{72C8A47F-8544-4F6B-8BA6-B25F39CA20ED}"/>
              </a:ext>
            </a:extLst>
          </p:cNvPr>
          <p:cNvSpPr/>
          <p:nvPr userDrawn="1"/>
        </p:nvSpPr>
        <p:spPr>
          <a:xfrm rot="5400000">
            <a:off x="298147" y="1114447"/>
            <a:ext cx="432411" cy="181959"/>
          </a:xfrm>
          <a:prstGeom prst="triangle">
            <a:avLst/>
          </a:prstGeom>
          <a:solidFill>
            <a:srgbClr val="DF7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Isosceles Triangle 26">
            <a:extLst>
              <a:ext uri="{FF2B5EF4-FFF2-40B4-BE49-F238E27FC236}">
                <a16:creationId xmlns:a16="http://schemas.microsoft.com/office/drawing/2014/main" id="{1DC5D9DC-511A-AC4D-803C-9DBEC1D18120}"/>
              </a:ext>
            </a:extLst>
          </p:cNvPr>
          <p:cNvSpPr/>
          <p:nvPr userDrawn="1"/>
        </p:nvSpPr>
        <p:spPr>
          <a:xfrm rot="5400000">
            <a:off x="298147" y="1114447"/>
            <a:ext cx="432411" cy="18195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BCE243F3-791F-1545-8057-171B25E79EE6}"/>
              </a:ext>
            </a:extLst>
          </p:cNvPr>
          <p:cNvSpPr/>
          <p:nvPr userDrawn="1"/>
        </p:nvSpPr>
        <p:spPr>
          <a:xfrm>
            <a:off x="152400" y="2298372"/>
            <a:ext cx="8991599" cy="5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Rectangle 24">
            <a:extLst>
              <a:ext uri="{FF2B5EF4-FFF2-40B4-BE49-F238E27FC236}">
                <a16:creationId xmlns:a16="http://schemas.microsoft.com/office/drawing/2014/main" id="{BE5BBB0D-8B82-D84B-B0E5-11D35E9E73A3}"/>
              </a:ext>
            </a:extLst>
          </p:cNvPr>
          <p:cNvSpPr/>
          <p:nvPr userDrawn="1"/>
        </p:nvSpPr>
        <p:spPr>
          <a:xfrm>
            <a:off x="176212" y="5732349"/>
            <a:ext cx="8991600" cy="5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99921903-93E1-425B-A62D-679B4216F1AE}"/>
              </a:ext>
            </a:extLst>
          </p:cNvPr>
          <p:cNvSpPr/>
          <p:nvPr userDrawn="1"/>
        </p:nvSpPr>
        <p:spPr>
          <a:xfrm>
            <a:off x="2" y="-1"/>
            <a:ext cx="200025" cy="6858001"/>
          </a:xfrm>
          <a:prstGeom prst="rect">
            <a:avLst/>
          </a:prstGeom>
          <a:solidFill>
            <a:srgbClr val="DF7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6CBE4B"/>
              </a:solidFill>
            </a:endParaRPr>
          </a:p>
        </p:txBody>
      </p:sp>
    </p:spTree>
    <p:extLst>
      <p:ext uri="{BB962C8B-B14F-4D97-AF65-F5344CB8AC3E}">
        <p14:creationId xmlns:p14="http://schemas.microsoft.com/office/powerpoint/2010/main" val="2982074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_Hea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5A2ABCB-869D-514E-AD52-C5D31834C1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1" y="2183428"/>
            <a:ext cx="8991599" cy="3730817"/>
          </a:xfrm>
          <a:prstGeom prst="rect">
            <a:avLst/>
          </a:prstGeom>
        </p:spPr>
      </p:pic>
      <p:sp>
        <p:nvSpPr>
          <p:cNvPr id="20" name="Title 1">
            <a:extLst>
              <a:ext uri="{FF2B5EF4-FFF2-40B4-BE49-F238E27FC236}">
                <a16:creationId xmlns:a16="http://schemas.microsoft.com/office/drawing/2014/main" id="{1A4535D6-9906-42C8-8648-D06B34E34AC2}"/>
              </a:ext>
            </a:extLst>
          </p:cNvPr>
          <p:cNvSpPr>
            <a:spLocks noGrp="1"/>
          </p:cNvSpPr>
          <p:nvPr>
            <p:ph type="title"/>
          </p:nvPr>
        </p:nvSpPr>
        <p:spPr>
          <a:xfrm>
            <a:off x="628650" y="559347"/>
            <a:ext cx="7886700" cy="1325563"/>
          </a:xfrm>
        </p:spPr>
        <p:txBody>
          <a:bodyPr/>
          <a:lstStyle>
            <a:lvl1pPr>
              <a:defRPr>
                <a:solidFill>
                  <a:schemeClr val="accent3"/>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27" name="Isosceles Triangle 26">
            <a:extLst>
              <a:ext uri="{FF2B5EF4-FFF2-40B4-BE49-F238E27FC236}">
                <a16:creationId xmlns:a16="http://schemas.microsoft.com/office/drawing/2014/main" id="{72C8A47F-8544-4F6B-8BA6-B25F39CA20ED}"/>
              </a:ext>
            </a:extLst>
          </p:cNvPr>
          <p:cNvSpPr/>
          <p:nvPr userDrawn="1"/>
        </p:nvSpPr>
        <p:spPr>
          <a:xfrm rot="5400000">
            <a:off x="298147" y="1114447"/>
            <a:ext cx="432411" cy="181959"/>
          </a:xfrm>
          <a:prstGeom prst="triangl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558A4028-977F-104D-88FD-4C086581AEAB}"/>
              </a:ext>
            </a:extLst>
          </p:cNvPr>
          <p:cNvSpPr/>
          <p:nvPr userDrawn="1"/>
        </p:nvSpPr>
        <p:spPr>
          <a:xfrm>
            <a:off x="152400" y="2298372"/>
            <a:ext cx="8991599" cy="5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a:extLst>
              <a:ext uri="{FF2B5EF4-FFF2-40B4-BE49-F238E27FC236}">
                <a16:creationId xmlns:a16="http://schemas.microsoft.com/office/drawing/2014/main" id="{FF313FF8-A6D7-EE40-9092-E7C8DE3EBE6F}"/>
              </a:ext>
            </a:extLst>
          </p:cNvPr>
          <p:cNvSpPr/>
          <p:nvPr userDrawn="1"/>
        </p:nvSpPr>
        <p:spPr>
          <a:xfrm>
            <a:off x="176212" y="5732349"/>
            <a:ext cx="8991600" cy="5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99921903-93E1-425B-A62D-679B4216F1AE}"/>
              </a:ext>
            </a:extLst>
          </p:cNvPr>
          <p:cNvSpPr/>
          <p:nvPr userDrawn="1"/>
        </p:nvSpPr>
        <p:spPr>
          <a:xfrm>
            <a:off x="2" y="-1"/>
            <a:ext cx="200025" cy="6858001"/>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6CBE4B"/>
              </a:solidFill>
            </a:endParaRPr>
          </a:p>
        </p:txBody>
      </p:sp>
    </p:spTree>
    <p:extLst>
      <p:ext uri="{BB962C8B-B14F-4D97-AF65-F5344CB8AC3E}">
        <p14:creationId xmlns:p14="http://schemas.microsoft.com/office/powerpoint/2010/main" val="4250761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y_Header">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A4535D6-9906-42C8-8648-D06B34E34AC2}"/>
              </a:ext>
            </a:extLst>
          </p:cNvPr>
          <p:cNvSpPr>
            <a:spLocks noGrp="1"/>
          </p:cNvSpPr>
          <p:nvPr>
            <p:ph type="title"/>
          </p:nvPr>
        </p:nvSpPr>
        <p:spPr>
          <a:xfrm>
            <a:off x="628650" y="559347"/>
            <a:ext cx="7886700" cy="1325563"/>
          </a:xfrm>
        </p:spPr>
        <p:txBody>
          <a:bodyPr/>
          <a:lstStyle>
            <a:lvl1pPr>
              <a:defRPr>
                <a:solidFill>
                  <a:srgbClr val="57585A"/>
                </a:solidFill>
                <a:latin typeface="Verdana" panose="020B0604030504040204" pitchFamily="34" charset="0"/>
                <a:ea typeface="Verdana" panose="020B0604030504040204" pitchFamily="34" charset="0"/>
              </a:defRPr>
            </a:lvl1pPr>
          </a:lstStyle>
          <a:p>
            <a:r>
              <a:rPr lang="en-US" dirty="0"/>
              <a:t>Click to edit Master title style</a:t>
            </a:r>
          </a:p>
        </p:txBody>
      </p:sp>
      <p:pic>
        <p:nvPicPr>
          <p:cNvPr id="26" name="Picture 25">
            <a:extLst>
              <a:ext uri="{FF2B5EF4-FFF2-40B4-BE49-F238E27FC236}">
                <a16:creationId xmlns:a16="http://schemas.microsoft.com/office/drawing/2014/main" id="{14083035-23BF-469B-8469-7FF8061508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152425"/>
            <a:ext cx="9143999" cy="3730817"/>
          </a:xfrm>
          <a:prstGeom prst="rect">
            <a:avLst/>
          </a:prstGeom>
        </p:spPr>
      </p:pic>
      <p:sp>
        <p:nvSpPr>
          <p:cNvPr id="27" name="Isosceles Triangle 26">
            <a:extLst>
              <a:ext uri="{FF2B5EF4-FFF2-40B4-BE49-F238E27FC236}">
                <a16:creationId xmlns:a16="http://schemas.microsoft.com/office/drawing/2014/main" id="{72C8A47F-8544-4F6B-8BA6-B25F39CA20ED}"/>
              </a:ext>
            </a:extLst>
          </p:cNvPr>
          <p:cNvSpPr/>
          <p:nvPr userDrawn="1"/>
        </p:nvSpPr>
        <p:spPr>
          <a:xfrm rot="5400000">
            <a:off x="298147" y="1114447"/>
            <a:ext cx="432411" cy="181959"/>
          </a:xfrm>
          <a:prstGeom prst="triangle">
            <a:avLst/>
          </a:prstGeom>
          <a:solidFill>
            <a:srgbClr val="57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a:extLst>
              <a:ext uri="{FF2B5EF4-FFF2-40B4-BE49-F238E27FC236}">
                <a16:creationId xmlns:a16="http://schemas.microsoft.com/office/drawing/2014/main" id="{4DC9BE87-958E-4265-B173-265B3B25DAD0}"/>
              </a:ext>
            </a:extLst>
          </p:cNvPr>
          <p:cNvSpPr/>
          <p:nvPr userDrawn="1"/>
        </p:nvSpPr>
        <p:spPr>
          <a:xfrm>
            <a:off x="-1" y="2244267"/>
            <a:ext cx="9144000" cy="5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a:extLst>
              <a:ext uri="{FF2B5EF4-FFF2-40B4-BE49-F238E27FC236}">
                <a16:creationId xmlns:a16="http://schemas.microsoft.com/office/drawing/2014/main" id="{300957B6-E5B1-4C43-8111-3BFEF5DAA724}"/>
              </a:ext>
            </a:extLst>
          </p:cNvPr>
          <p:cNvSpPr/>
          <p:nvPr userDrawn="1"/>
        </p:nvSpPr>
        <p:spPr>
          <a:xfrm>
            <a:off x="0" y="5748910"/>
            <a:ext cx="9144000" cy="5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99921903-93E1-425B-A62D-679B4216F1AE}"/>
              </a:ext>
            </a:extLst>
          </p:cNvPr>
          <p:cNvSpPr/>
          <p:nvPr userDrawn="1"/>
        </p:nvSpPr>
        <p:spPr>
          <a:xfrm>
            <a:off x="2" y="-1"/>
            <a:ext cx="200025" cy="6858001"/>
          </a:xfrm>
          <a:prstGeom prst="rect">
            <a:avLst/>
          </a:prstGeom>
          <a:solidFill>
            <a:srgbClr val="57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6CBE4B"/>
              </a:solidFill>
            </a:endParaRPr>
          </a:p>
        </p:txBody>
      </p:sp>
    </p:spTree>
    <p:extLst>
      <p:ext uri="{BB962C8B-B14F-4D97-AF65-F5344CB8AC3E}">
        <p14:creationId xmlns:p14="http://schemas.microsoft.com/office/powerpoint/2010/main" val="1632162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pitol_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1E0CC5F-D76D-49B3-8B8F-386876DEF8A3}"/>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9584"/>
          <a:stretch/>
        </p:blipFill>
        <p:spPr>
          <a:xfrm>
            <a:off x="0" y="-657224"/>
            <a:ext cx="9144000" cy="7515225"/>
          </a:xfrm>
          <a:prstGeom prst="rect">
            <a:avLst/>
          </a:prstGeom>
        </p:spPr>
      </p:pic>
      <p:sp>
        <p:nvSpPr>
          <p:cNvPr id="12" name="Arrow: Pentagon 11">
            <a:extLst>
              <a:ext uri="{FF2B5EF4-FFF2-40B4-BE49-F238E27FC236}">
                <a16:creationId xmlns:a16="http://schemas.microsoft.com/office/drawing/2014/main" id="{15A220DF-E61B-47A8-B7D4-E90AF6067A8A}"/>
              </a:ext>
            </a:extLst>
          </p:cNvPr>
          <p:cNvSpPr/>
          <p:nvPr userDrawn="1"/>
        </p:nvSpPr>
        <p:spPr>
          <a:xfrm>
            <a:off x="0" y="625120"/>
            <a:ext cx="6035040" cy="818707"/>
          </a:xfrm>
          <a:prstGeom prst="homePlate">
            <a:avLst>
              <a:gd name="adj" fmla="val 33712"/>
            </a:avLst>
          </a:prstGeom>
          <a:solidFill>
            <a:srgbClr val="B83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7" name="Group 16">
            <a:extLst>
              <a:ext uri="{FF2B5EF4-FFF2-40B4-BE49-F238E27FC236}">
                <a16:creationId xmlns:a16="http://schemas.microsoft.com/office/drawing/2014/main" id="{074D2352-C0DA-4CCC-8143-BE1A1F740FC3}"/>
              </a:ext>
            </a:extLst>
          </p:cNvPr>
          <p:cNvGrpSpPr/>
          <p:nvPr userDrawn="1"/>
        </p:nvGrpSpPr>
        <p:grpSpPr>
          <a:xfrm>
            <a:off x="5938216" y="625120"/>
            <a:ext cx="757236" cy="818707"/>
            <a:chOff x="4426282" y="625118"/>
            <a:chExt cx="1009648" cy="818707"/>
          </a:xfrm>
        </p:grpSpPr>
        <p:sp>
          <p:nvSpPr>
            <p:cNvPr id="18" name="Arrow: Chevron 17">
              <a:extLst>
                <a:ext uri="{FF2B5EF4-FFF2-40B4-BE49-F238E27FC236}">
                  <a16:creationId xmlns:a16="http://schemas.microsoft.com/office/drawing/2014/main" id="{E89D0DA0-4FD5-492D-9D71-532CB319515A}"/>
                </a:ext>
              </a:extLst>
            </p:cNvPr>
            <p:cNvSpPr/>
            <p:nvPr/>
          </p:nvSpPr>
          <p:spPr>
            <a:xfrm>
              <a:off x="4426282" y="625118"/>
              <a:ext cx="581024" cy="818707"/>
            </a:xfrm>
            <a:prstGeom prst="chevron">
              <a:avLst>
                <a:gd name="adj" fmla="val 50000"/>
              </a:avLst>
            </a:prstGeom>
            <a:solidFill>
              <a:srgbClr val="B83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Arrow: Chevron 18">
              <a:extLst>
                <a:ext uri="{FF2B5EF4-FFF2-40B4-BE49-F238E27FC236}">
                  <a16:creationId xmlns:a16="http://schemas.microsoft.com/office/drawing/2014/main" id="{A57D0C08-43C9-4F29-A043-B16E13B75EC8}"/>
                </a:ext>
              </a:extLst>
            </p:cNvPr>
            <p:cNvSpPr/>
            <p:nvPr/>
          </p:nvSpPr>
          <p:spPr>
            <a:xfrm>
              <a:off x="4854906" y="625118"/>
              <a:ext cx="581024" cy="818707"/>
            </a:xfrm>
            <a:prstGeom prst="chevron">
              <a:avLst/>
            </a:prstGeom>
            <a:solidFill>
              <a:srgbClr val="B83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0" name="Title 1">
            <a:extLst>
              <a:ext uri="{FF2B5EF4-FFF2-40B4-BE49-F238E27FC236}">
                <a16:creationId xmlns:a16="http://schemas.microsoft.com/office/drawing/2014/main" id="{DAF70748-0045-48F1-8267-7B1B7E9148DF}"/>
              </a:ext>
            </a:extLst>
          </p:cNvPr>
          <p:cNvSpPr>
            <a:spLocks noGrp="1"/>
          </p:cNvSpPr>
          <p:nvPr>
            <p:ph type="title"/>
          </p:nvPr>
        </p:nvSpPr>
        <p:spPr>
          <a:xfrm>
            <a:off x="230677" y="371692"/>
            <a:ext cx="7606146" cy="1325563"/>
          </a:xfrm>
        </p:spPr>
        <p:txBody>
          <a:bodyPr>
            <a:normAutofit/>
          </a:bodyPr>
          <a:lstStyle>
            <a:lvl1pPr>
              <a:defRPr sz="2800">
                <a:solidFill>
                  <a:schemeClr val="bg1"/>
                </a:solidFill>
                <a:latin typeface="Verdana" panose="020B0604030504040204" pitchFamily="34" charset="0"/>
                <a:ea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1748448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auth_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C577F1-9043-E14B-808A-17713F267F4D}"/>
              </a:ext>
            </a:extLst>
          </p:cNvPr>
          <p:cNvSpPr/>
          <p:nvPr userDrawn="1"/>
        </p:nvSpPr>
        <p:spPr>
          <a:xfrm>
            <a:off x="0" y="0"/>
            <a:ext cx="9144000"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2" descr="http://depaultla.org/wp-content/uploads/2015/09/higher-education-act.jpg">
            <a:extLst>
              <a:ext uri="{FF2B5EF4-FFF2-40B4-BE49-F238E27FC236}">
                <a16:creationId xmlns:a16="http://schemas.microsoft.com/office/drawing/2014/main" id="{489D12B7-9324-47A9-B672-132ED40C38A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447901"/>
            <a:ext cx="9144000" cy="5883965"/>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Pentagon 11">
            <a:extLst>
              <a:ext uri="{FF2B5EF4-FFF2-40B4-BE49-F238E27FC236}">
                <a16:creationId xmlns:a16="http://schemas.microsoft.com/office/drawing/2014/main" id="{15A220DF-E61B-47A8-B7D4-E90AF6067A8A}"/>
              </a:ext>
            </a:extLst>
          </p:cNvPr>
          <p:cNvSpPr/>
          <p:nvPr userDrawn="1"/>
        </p:nvSpPr>
        <p:spPr>
          <a:xfrm>
            <a:off x="0" y="625120"/>
            <a:ext cx="6035040" cy="818707"/>
          </a:xfrm>
          <a:prstGeom prst="homePlate">
            <a:avLst>
              <a:gd name="adj" fmla="val 33712"/>
            </a:avLst>
          </a:prstGeom>
          <a:solidFill>
            <a:srgbClr val="004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7" name="Group 16">
            <a:extLst>
              <a:ext uri="{FF2B5EF4-FFF2-40B4-BE49-F238E27FC236}">
                <a16:creationId xmlns:a16="http://schemas.microsoft.com/office/drawing/2014/main" id="{074D2352-C0DA-4CCC-8143-BE1A1F740FC3}"/>
              </a:ext>
            </a:extLst>
          </p:cNvPr>
          <p:cNvGrpSpPr/>
          <p:nvPr userDrawn="1"/>
        </p:nvGrpSpPr>
        <p:grpSpPr>
          <a:xfrm>
            <a:off x="5938216" y="625120"/>
            <a:ext cx="757236" cy="818707"/>
            <a:chOff x="4426282" y="625118"/>
            <a:chExt cx="1009648" cy="818707"/>
          </a:xfrm>
          <a:solidFill>
            <a:srgbClr val="004A87"/>
          </a:solidFill>
        </p:grpSpPr>
        <p:sp>
          <p:nvSpPr>
            <p:cNvPr id="18" name="Arrow: Chevron 17">
              <a:extLst>
                <a:ext uri="{FF2B5EF4-FFF2-40B4-BE49-F238E27FC236}">
                  <a16:creationId xmlns:a16="http://schemas.microsoft.com/office/drawing/2014/main" id="{E89D0DA0-4FD5-492D-9D71-532CB319515A}"/>
                </a:ext>
              </a:extLst>
            </p:cNvPr>
            <p:cNvSpPr/>
            <p:nvPr/>
          </p:nvSpPr>
          <p:spPr>
            <a:xfrm>
              <a:off x="4426282" y="625118"/>
              <a:ext cx="581024" cy="818707"/>
            </a:xfrm>
            <a:prstGeom prst="chevron">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Arrow: Chevron 18">
              <a:extLst>
                <a:ext uri="{FF2B5EF4-FFF2-40B4-BE49-F238E27FC236}">
                  <a16:creationId xmlns:a16="http://schemas.microsoft.com/office/drawing/2014/main" id="{A57D0C08-43C9-4F29-A043-B16E13B75EC8}"/>
                </a:ext>
              </a:extLst>
            </p:cNvPr>
            <p:cNvSpPr/>
            <p:nvPr/>
          </p:nvSpPr>
          <p:spPr>
            <a:xfrm>
              <a:off x="4854906" y="625118"/>
              <a:ext cx="581024" cy="81870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0" name="Title 1">
            <a:extLst>
              <a:ext uri="{FF2B5EF4-FFF2-40B4-BE49-F238E27FC236}">
                <a16:creationId xmlns:a16="http://schemas.microsoft.com/office/drawing/2014/main" id="{DAF70748-0045-48F1-8267-7B1B7E9148DF}"/>
              </a:ext>
            </a:extLst>
          </p:cNvPr>
          <p:cNvSpPr>
            <a:spLocks noGrp="1"/>
          </p:cNvSpPr>
          <p:nvPr>
            <p:ph type="title"/>
          </p:nvPr>
        </p:nvSpPr>
        <p:spPr>
          <a:xfrm>
            <a:off x="268085" y="371692"/>
            <a:ext cx="7606146" cy="1325563"/>
          </a:xfrm>
        </p:spPr>
        <p:txBody>
          <a:bodyPr>
            <a:normAutofit/>
          </a:bodyPr>
          <a:lstStyle>
            <a:lvl1pPr>
              <a:defRPr sz="2800">
                <a:solidFill>
                  <a:schemeClr val="bg1"/>
                </a:solidFill>
                <a:latin typeface="Verdana" panose="020B0604030504040204" pitchFamily="34" charset="0"/>
                <a:ea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3380111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83D9-F1DE-4D82-AE65-BD0A37CAB5F0}"/>
              </a:ext>
            </a:extLst>
          </p:cNvPr>
          <p:cNvSpPr>
            <a:spLocks noGrp="1"/>
          </p:cNvSpPr>
          <p:nvPr>
            <p:ph type="title" hasCustomPrompt="1"/>
          </p:nvPr>
        </p:nvSpPr>
        <p:spPr>
          <a:xfrm>
            <a:off x="628650" y="365128"/>
            <a:ext cx="7886700" cy="5493412"/>
          </a:xfrm>
        </p:spPr>
        <p:txBody>
          <a:bodyPr>
            <a:normAutofit/>
          </a:bodyPr>
          <a:lstStyle>
            <a:lvl1pPr>
              <a:defRPr sz="3300" baseline="0">
                <a:solidFill>
                  <a:srgbClr val="004A87"/>
                </a:solidFill>
                <a:latin typeface="Arial" panose="020B0604020202020204" pitchFamily="34" charset="0"/>
                <a:cs typeface="Arial" panose="020B0604020202020204" pitchFamily="34" charset="0"/>
              </a:defRPr>
            </a:lvl1pPr>
          </a:lstStyle>
          <a:p>
            <a:r>
              <a:rPr lang="en-US" dirty="0"/>
              <a:t>Presenter Name</a:t>
            </a:r>
            <a:br>
              <a:rPr lang="en-US" dirty="0"/>
            </a:br>
            <a:r>
              <a:rPr lang="en-US" dirty="0"/>
              <a:t>Presenter Title</a:t>
            </a:r>
            <a:br>
              <a:rPr lang="en-US" dirty="0"/>
            </a:br>
            <a:r>
              <a:rPr lang="en-US" dirty="0"/>
              <a:t>Presenter Department</a:t>
            </a:r>
            <a:br>
              <a:rPr lang="en-US" dirty="0"/>
            </a:br>
            <a:br>
              <a:rPr lang="en-US" dirty="0"/>
            </a:br>
            <a:br>
              <a:rPr lang="en-US" dirty="0"/>
            </a:br>
            <a:r>
              <a:rPr lang="en-US" dirty="0"/>
              <a:t>Presenter Name</a:t>
            </a:r>
            <a:br>
              <a:rPr lang="en-US" dirty="0"/>
            </a:br>
            <a:r>
              <a:rPr lang="en-US" dirty="0"/>
              <a:t>Presenter Title</a:t>
            </a:r>
            <a:br>
              <a:rPr lang="en-US" dirty="0"/>
            </a:br>
            <a:r>
              <a:rPr lang="en-US" dirty="0"/>
              <a:t>Presenter Department</a:t>
            </a:r>
          </a:p>
        </p:txBody>
      </p:sp>
      <p:sp>
        <p:nvSpPr>
          <p:cNvPr id="37" name="Rectangle 36">
            <a:extLst>
              <a:ext uri="{FF2B5EF4-FFF2-40B4-BE49-F238E27FC236}">
                <a16:creationId xmlns:a16="http://schemas.microsoft.com/office/drawing/2014/main" id="{4A91E1F9-5D8F-42AB-923E-76240C06808C}"/>
              </a:ext>
            </a:extLst>
          </p:cNvPr>
          <p:cNvSpPr/>
          <p:nvPr userDrawn="1"/>
        </p:nvSpPr>
        <p:spPr>
          <a:xfrm>
            <a:off x="2" y="-1"/>
            <a:ext cx="200025" cy="6858001"/>
          </a:xfrm>
          <a:prstGeom prst="rect">
            <a:avLst/>
          </a:prstGeom>
          <a:solidFill>
            <a:srgbClr val="004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6CBE4B"/>
              </a:solidFill>
            </a:endParaRPr>
          </a:p>
        </p:txBody>
      </p:sp>
    </p:spTree>
    <p:extLst>
      <p:ext uri="{BB962C8B-B14F-4D97-AF65-F5344CB8AC3E}">
        <p14:creationId xmlns:p14="http://schemas.microsoft.com/office/powerpoint/2010/main" val="2527253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useChamber_Header">
    <p:spTree>
      <p:nvGrpSpPr>
        <p:cNvPr id="1" name=""/>
        <p:cNvGrpSpPr/>
        <p:nvPr/>
      </p:nvGrpSpPr>
      <p:grpSpPr>
        <a:xfrm>
          <a:off x="0" y="0"/>
          <a:ext cx="0" cy="0"/>
          <a:chOff x="0" y="0"/>
          <a:chExt cx="0" cy="0"/>
        </a:xfrm>
      </p:grpSpPr>
      <p:pic>
        <p:nvPicPr>
          <p:cNvPr id="24" name="Picture 2" descr="https://timedotcom.files.wordpress.com/2014/08/house_of_represenatives.jpg">
            <a:extLst>
              <a:ext uri="{FF2B5EF4-FFF2-40B4-BE49-F238E27FC236}">
                <a16:creationId xmlns:a16="http://schemas.microsoft.com/office/drawing/2014/main" id="{819CACA2-3553-4860-87E8-31CA47784D4F}"/>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Pentagon 11">
            <a:extLst>
              <a:ext uri="{FF2B5EF4-FFF2-40B4-BE49-F238E27FC236}">
                <a16:creationId xmlns:a16="http://schemas.microsoft.com/office/drawing/2014/main" id="{15A220DF-E61B-47A8-B7D4-E90AF6067A8A}"/>
              </a:ext>
            </a:extLst>
          </p:cNvPr>
          <p:cNvSpPr/>
          <p:nvPr userDrawn="1"/>
        </p:nvSpPr>
        <p:spPr>
          <a:xfrm>
            <a:off x="0" y="625120"/>
            <a:ext cx="6035040" cy="818707"/>
          </a:xfrm>
          <a:prstGeom prst="homePlate">
            <a:avLst>
              <a:gd name="adj" fmla="val 33712"/>
            </a:avLst>
          </a:prstGeom>
          <a:solidFill>
            <a:srgbClr val="DF7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7" name="Group 16">
            <a:extLst>
              <a:ext uri="{FF2B5EF4-FFF2-40B4-BE49-F238E27FC236}">
                <a16:creationId xmlns:a16="http://schemas.microsoft.com/office/drawing/2014/main" id="{074D2352-C0DA-4CCC-8143-BE1A1F740FC3}"/>
              </a:ext>
            </a:extLst>
          </p:cNvPr>
          <p:cNvGrpSpPr/>
          <p:nvPr userDrawn="1"/>
        </p:nvGrpSpPr>
        <p:grpSpPr>
          <a:xfrm>
            <a:off x="5938216" y="625120"/>
            <a:ext cx="757236" cy="818707"/>
            <a:chOff x="4426282" y="625118"/>
            <a:chExt cx="1009648" cy="818707"/>
          </a:xfrm>
          <a:solidFill>
            <a:srgbClr val="DF7F26"/>
          </a:solidFill>
        </p:grpSpPr>
        <p:sp>
          <p:nvSpPr>
            <p:cNvPr id="18" name="Arrow: Chevron 17">
              <a:extLst>
                <a:ext uri="{FF2B5EF4-FFF2-40B4-BE49-F238E27FC236}">
                  <a16:creationId xmlns:a16="http://schemas.microsoft.com/office/drawing/2014/main" id="{E89D0DA0-4FD5-492D-9D71-532CB319515A}"/>
                </a:ext>
              </a:extLst>
            </p:cNvPr>
            <p:cNvSpPr/>
            <p:nvPr/>
          </p:nvSpPr>
          <p:spPr>
            <a:xfrm>
              <a:off x="4426282" y="625118"/>
              <a:ext cx="581024" cy="818707"/>
            </a:xfrm>
            <a:prstGeom prst="chevron">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Arrow: Chevron 18">
              <a:extLst>
                <a:ext uri="{FF2B5EF4-FFF2-40B4-BE49-F238E27FC236}">
                  <a16:creationId xmlns:a16="http://schemas.microsoft.com/office/drawing/2014/main" id="{A57D0C08-43C9-4F29-A043-B16E13B75EC8}"/>
                </a:ext>
              </a:extLst>
            </p:cNvPr>
            <p:cNvSpPr/>
            <p:nvPr/>
          </p:nvSpPr>
          <p:spPr>
            <a:xfrm>
              <a:off x="4854906" y="625118"/>
              <a:ext cx="581024" cy="81870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0" name="Title 1">
            <a:extLst>
              <a:ext uri="{FF2B5EF4-FFF2-40B4-BE49-F238E27FC236}">
                <a16:creationId xmlns:a16="http://schemas.microsoft.com/office/drawing/2014/main" id="{DAF70748-0045-48F1-8267-7B1B7E9148DF}"/>
              </a:ext>
            </a:extLst>
          </p:cNvPr>
          <p:cNvSpPr>
            <a:spLocks noGrp="1"/>
          </p:cNvSpPr>
          <p:nvPr>
            <p:ph type="title"/>
          </p:nvPr>
        </p:nvSpPr>
        <p:spPr>
          <a:xfrm>
            <a:off x="293023" y="371692"/>
            <a:ext cx="7606146" cy="1325563"/>
          </a:xfrm>
        </p:spPr>
        <p:txBody>
          <a:bodyPr>
            <a:normAutofit/>
          </a:bodyPr>
          <a:lstStyle>
            <a:lvl1pPr>
              <a:defRPr sz="2800">
                <a:solidFill>
                  <a:schemeClr val="bg1"/>
                </a:solidFill>
                <a:latin typeface="Verdana" panose="020B0604030504040204" pitchFamily="34" charset="0"/>
                <a:ea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4202378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_Slide">
    <p:spTree>
      <p:nvGrpSpPr>
        <p:cNvPr id="1" name=""/>
        <p:cNvGrpSpPr/>
        <p:nvPr/>
      </p:nvGrpSpPr>
      <p:grpSpPr>
        <a:xfrm>
          <a:off x="0" y="0"/>
          <a:ext cx="0" cy="0"/>
          <a:chOff x="0" y="0"/>
          <a:chExt cx="0" cy="0"/>
        </a:xfrm>
      </p:grpSpPr>
      <p:sp>
        <p:nvSpPr>
          <p:cNvPr id="37" name="Rectangle 4">
            <a:extLst>
              <a:ext uri="{FF2B5EF4-FFF2-40B4-BE49-F238E27FC236}">
                <a16:creationId xmlns:a16="http://schemas.microsoft.com/office/drawing/2014/main" id="{DB754056-DBC0-4F05-A113-A8D7BAC3544E}"/>
              </a:ext>
            </a:extLst>
          </p:cNvPr>
          <p:cNvSpPr>
            <a:spLocks noChangeArrowheads="1"/>
          </p:cNvSpPr>
          <p:nvPr userDrawn="1"/>
        </p:nvSpPr>
        <p:spPr bwMode="auto">
          <a:xfrm>
            <a:off x="0" y="0"/>
            <a:ext cx="9144000" cy="6858000"/>
          </a:xfrm>
          <a:prstGeom prst="rect">
            <a:avLst/>
          </a:prstGeom>
          <a:solidFill>
            <a:srgbClr val="004A87"/>
          </a:solidFill>
          <a:ln w="9525">
            <a:noFill/>
            <a:miter lim="800000"/>
            <a:headEnd/>
            <a:tailEnd/>
          </a:ln>
        </p:spPr>
        <p:txBody>
          <a:bodyPr wrap="none" anchor="ctr"/>
          <a:lstStyle/>
          <a:p>
            <a:endParaRPr lang="en-US" sz="1350" dirty="0">
              <a:solidFill>
                <a:srgbClr val="2F5597"/>
              </a:solidFill>
            </a:endParaRPr>
          </a:p>
        </p:txBody>
      </p:sp>
      <p:pic>
        <p:nvPicPr>
          <p:cNvPr id="38" name="Picture 37" descr="nasfaa_white.eps">
            <a:extLst>
              <a:ext uri="{FF2B5EF4-FFF2-40B4-BE49-F238E27FC236}">
                <a16:creationId xmlns:a16="http://schemas.microsoft.com/office/drawing/2014/main" id="{581B57F0-C9BF-4A57-9904-39D7D48D08B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70341" y="2438400"/>
            <a:ext cx="5210354" cy="1587500"/>
          </a:xfrm>
          <a:prstGeom prst="rect">
            <a:avLst/>
          </a:prstGeom>
        </p:spPr>
      </p:pic>
    </p:spTree>
    <p:extLst>
      <p:ext uri="{BB962C8B-B14F-4D97-AF65-F5344CB8AC3E}">
        <p14:creationId xmlns:p14="http://schemas.microsoft.com/office/powerpoint/2010/main" val="2188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52F907-1F60-4607-83DE-5DB873A17C81}" type="datetimeFigureOut">
              <a:rPr lang="en-US" smtClean="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0E2004-8AE1-4093-86FE-6EE4E7A03DAF}" type="slidenum">
              <a:rPr lang="en-US" smtClean="0"/>
              <a:t>‹#›</a:t>
            </a:fld>
            <a:endParaRPr lang="en-US" dirty="0"/>
          </a:p>
        </p:txBody>
      </p:sp>
    </p:spTree>
    <p:extLst>
      <p:ext uri="{BB962C8B-B14F-4D97-AF65-F5344CB8AC3E}">
        <p14:creationId xmlns:p14="http://schemas.microsoft.com/office/powerpoint/2010/main" val="1246907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04629"/>
            <a:ext cx="7772400" cy="1940151"/>
          </a:xfrm>
        </p:spPr>
        <p:txBody>
          <a:bodyPr vert="horz" lIns="91440" tIns="45720" rIns="91440" bIns="45720" rtlCol="0" anchor="b">
            <a:normAutofit fontScale="90000"/>
          </a:bodyPr>
          <a:lstStyle>
            <a:lvl1pPr algn="ctr">
              <a:defRPr lang="en-US" sz="3375" b="0" dirty="0">
                <a:solidFill>
                  <a:srgbClr val="3BB738"/>
                </a:solidFill>
                <a:latin typeface="Century Gothic" panose="020B0502020202020204" pitchFamily="34" charset="0"/>
              </a:defRPr>
            </a:lvl1pPr>
          </a:lstStyle>
          <a:p>
            <a:pPr lvl="0" algn="ctr"/>
            <a:r>
              <a:rPr lang="en-US" dirty="0"/>
              <a:t>Click to edit Master title style</a:t>
            </a:r>
          </a:p>
        </p:txBody>
      </p:sp>
      <p:sp>
        <p:nvSpPr>
          <p:cNvPr id="9" name="Rectangle 8">
            <a:extLst>
              <a:ext uri="{FF2B5EF4-FFF2-40B4-BE49-F238E27FC236}">
                <a16:creationId xmlns:a16="http://schemas.microsoft.com/office/drawing/2014/main" id="{088DE87C-1B26-4604-B259-DC9B4EC3F12A}"/>
              </a:ext>
            </a:extLst>
          </p:cNvPr>
          <p:cNvSpPr/>
          <p:nvPr userDrawn="1"/>
        </p:nvSpPr>
        <p:spPr>
          <a:xfrm>
            <a:off x="0" y="3819"/>
            <a:ext cx="9144000" cy="1634490"/>
          </a:xfrm>
          <a:prstGeom prst="rect">
            <a:avLst/>
          </a:prstGeom>
          <a:solidFill>
            <a:srgbClr val="3BB738"/>
          </a:solidFill>
          <a:ln>
            <a:solidFill>
              <a:srgbClr val="3B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descr="A picture containing drawing, food&#10;&#10;Description automatically generated">
            <a:extLst>
              <a:ext uri="{FF2B5EF4-FFF2-40B4-BE49-F238E27FC236}">
                <a16:creationId xmlns:a16="http://schemas.microsoft.com/office/drawing/2014/main" id="{809D1F76-7D09-42B5-89C6-0DA0CAF09FC1}"/>
              </a:ext>
            </a:extLst>
          </p:cNvPr>
          <p:cNvPicPr>
            <a:picLocks noChangeAspect="1"/>
          </p:cNvPicPr>
          <p:nvPr userDrawn="1"/>
        </p:nvPicPr>
        <p:blipFill>
          <a:blip r:embed="rId2"/>
          <a:stretch>
            <a:fillRect/>
          </a:stretch>
        </p:blipFill>
        <p:spPr>
          <a:xfrm>
            <a:off x="252248" y="101896"/>
            <a:ext cx="9144000" cy="1438339"/>
          </a:xfrm>
          <a:prstGeom prst="rect">
            <a:avLst/>
          </a:prstGeom>
        </p:spPr>
      </p:pic>
      <p:sp>
        <p:nvSpPr>
          <p:cNvPr id="15" name="Text Placeholder 14">
            <a:extLst>
              <a:ext uri="{FF2B5EF4-FFF2-40B4-BE49-F238E27FC236}">
                <a16:creationId xmlns:a16="http://schemas.microsoft.com/office/drawing/2014/main" id="{3E1A8A03-9EB1-4C90-9098-84A986CAD77B}"/>
              </a:ext>
            </a:extLst>
          </p:cNvPr>
          <p:cNvSpPr>
            <a:spLocks noGrp="1"/>
          </p:cNvSpPr>
          <p:nvPr>
            <p:ph type="body" sz="quarter" idx="10"/>
          </p:nvPr>
        </p:nvSpPr>
        <p:spPr>
          <a:xfrm>
            <a:off x="2257425" y="4605340"/>
            <a:ext cx="4859338" cy="790575"/>
          </a:xfrm>
        </p:spPr>
        <p:txBody>
          <a:bodyPr>
            <a:noAutofit/>
          </a:bodyPr>
          <a:lstStyle>
            <a:lvl1pPr marL="0" indent="0" algn="ctr">
              <a:buNone/>
              <a:defRPr lang="en-US" sz="1875" kern="1200" dirty="0" smtClean="0">
                <a:solidFill>
                  <a:srgbClr val="3BB738"/>
                </a:solidFill>
                <a:latin typeface="Century Gothic" panose="020B0502020202020204" pitchFamily="34" charset="0"/>
                <a:ea typeface="+mj-ea"/>
                <a:cs typeface="+mj-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pic>
        <p:nvPicPr>
          <p:cNvPr id="1026" name="Picture 2">
            <a:extLst>
              <a:ext uri="{FF2B5EF4-FFF2-40B4-BE49-F238E27FC236}">
                <a16:creationId xmlns:a16="http://schemas.microsoft.com/office/drawing/2014/main" id="{E158AED7-48BE-5D44-BC7E-250CA51E463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20318" y="6311883"/>
            <a:ext cx="3523683" cy="44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65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_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83D9-F1DE-4D82-AE65-BD0A37CAB5F0}"/>
              </a:ext>
            </a:extLst>
          </p:cNvPr>
          <p:cNvSpPr>
            <a:spLocks noGrp="1"/>
          </p:cNvSpPr>
          <p:nvPr>
            <p:ph type="title"/>
          </p:nvPr>
        </p:nvSpPr>
        <p:spPr>
          <a:xfrm>
            <a:off x="628650" y="86752"/>
            <a:ext cx="7886700" cy="1325563"/>
          </a:xfrm>
        </p:spPr>
        <p:txBody>
          <a:bodyPr anchor="t"/>
          <a:lstStyle>
            <a:lvl1pPr>
              <a:defRPr>
                <a:solidFill>
                  <a:srgbClr val="004A87"/>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640A3B9-31F7-45F5-83F2-C4AF175CCADE}"/>
              </a:ext>
            </a:extLst>
          </p:cNvPr>
          <p:cNvSpPr>
            <a:spLocks noGrp="1"/>
          </p:cNvSpPr>
          <p:nvPr>
            <p:ph idx="1" hasCustomPrompt="1"/>
          </p:nvPr>
        </p:nvSpPr>
        <p:spPr>
          <a:xfrm>
            <a:off x="628650" y="1435102"/>
            <a:ext cx="7886700" cy="4351338"/>
          </a:xfrm>
        </p:spPr>
        <p:txBody>
          <a:bodyPr/>
          <a:lstStyle>
            <a:lvl1pPr marL="344488" indent="-344488">
              <a:lnSpc>
                <a:spcPct val="100000"/>
              </a:lnSpc>
              <a:defRPr>
                <a:latin typeface="Arial" panose="020B0604020202020204" pitchFamily="34" charset="0"/>
                <a:cs typeface="Arial" panose="020B0604020202020204" pitchFamily="34" charset="0"/>
              </a:defRPr>
            </a:lvl1pPr>
            <a:lvl2pPr marL="690563" indent="-347663">
              <a:lnSpc>
                <a:spcPct val="100000"/>
              </a:lnSpc>
              <a:defRPr>
                <a:latin typeface="Arial" panose="020B0604020202020204" pitchFamily="34" charset="0"/>
                <a:cs typeface="Arial" panose="020B0604020202020204" pitchFamily="34" charset="0"/>
              </a:defRPr>
            </a:lvl2pPr>
            <a:lvl3pPr marL="974725" indent="-288925">
              <a:lnSpc>
                <a:spcPct val="100000"/>
              </a:lnSpc>
              <a:buFont typeface="Symbol" panose="05050102010706020507" pitchFamily="18" charset="2"/>
              <a:buChar char="¨"/>
              <a:defRPr sz="2000">
                <a:latin typeface="Arial" panose="020B0604020202020204" pitchFamily="34" charset="0"/>
                <a:cs typeface="Arial" panose="020B0604020202020204" pitchFamily="34" charset="0"/>
              </a:defRPr>
            </a:lvl3pPr>
            <a:lvl4pPr marL="1200120" indent="-171446">
              <a:buFont typeface="Calibri Light" panose="020F0302020204030204" pitchFamily="34" charset="0"/>
              <a:buChar cha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37" name="Rectangle 36">
            <a:extLst>
              <a:ext uri="{FF2B5EF4-FFF2-40B4-BE49-F238E27FC236}">
                <a16:creationId xmlns:a16="http://schemas.microsoft.com/office/drawing/2014/main" id="{4A91E1F9-5D8F-42AB-923E-76240C06808C}"/>
              </a:ext>
            </a:extLst>
          </p:cNvPr>
          <p:cNvSpPr/>
          <p:nvPr userDrawn="1"/>
        </p:nvSpPr>
        <p:spPr>
          <a:xfrm>
            <a:off x="2" y="-1"/>
            <a:ext cx="200025" cy="6858001"/>
          </a:xfrm>
          <a:prstGeom prst="rect">
            <a:avLst/>
          </a:prstGeom>
          <a:solidFill>
            <a:srgbClr val="004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6CBE4B"/>
              </a:solidFill>
            </a:endParaRPr>
          </a:p>
        </p:txBody>
      </p:sp>
    </p:spTree>
    <p:extLst>
      <p:ext uri="{BB962C8B-B14F-4D97-AF65-F5344CB8AC3E}">
        <p14:creationId xmlns:p14="http://schemas.microsoft.com/office/powerpoint/2010/main" val="3371991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_Slide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83D9-F1DE-4D82-AE65-BD0A37CAB5F0}"/>
              </a:ext>
            </a:extLst>
          </p:cNvPr>
          <p:cNvSpPr>
            <a:spLocks noGrp="1"/>
          </p:cNvSpPr>
          <p:nvPr>
            <p:ph type="title"/>
          </p:nvPr>
        </p:nvSpPr>
        <p:spPr>
          <a:xfrm>
            <a:off x="628650" y="88904"/>
            <a:ext cx="7886700" cy="1325563"/>
          </a:xfrm>
        </p:spPr>
        <p:txBody>
          <a:bodyPr anchor="t"/>
          <a:lstStyle>
            <a:lvl1pPr>
              <a:defRPr>
                <a:solidFill>
                  <a:srgbClr val="004A87"/>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F62FC8B5-C60A-4E4D-8C00-D1C9422C328F}"/>
              </a:ext>
            </a:extLst>
          </p:cNvPr>
          <p:cNvSpPr>
            <a:spLocks noGrp="1"/>
          </p:cNvSpPr>
          <p:nvPr>
            <p:ph sz="half" idx="1"/>
          </p:nvPr>
        </p:nvSpPr>
        <p:spPr>
          <a:xfrm>
            <a:off x="628650" y="1435100"/>
            <a:ext cx="3886200" cy="4351338"/>
          </a:xfrm>
        </p:spPr>
        <p:txBody>
          <a:bodyPr/>
          <a:lstStyle/>
          <a:p>
            <a:endParaRPr lang="en-US" dirty="0">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9C26D407-A39D-47D7-9126-43622330860C}"/>
              </a:ext>
            </a:extLst>
          </p:cNvPr>
          <p:cNvSpPr>
            <a:spLocks noGrp="1"/>
          </p:cNvSpPr>
          <p:nvPr>
            <p:ph sz="half" idx="2"/>
          </p:nvPr>
        </p:nvSpPr>
        <p:spPr>
          <a:xfrm>
            <a:off x="4629150" y="1435100"/>
            <a:ext cx="3886200" cy="4351338"/>
          </a:xfrm>
        </p:spPr>
        <p:txBody>
          <a:bodyPr/>
          <a:lstStyle/>
          <a:p>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DB05AD6-718E-49C3-B42C-B076D6F290A0}"/>
              </a:ext>
            </a:extLst>
          </p:cNvPr>
          <p:cNvSpPr/>
          <p:nvPr userDrawn="1"/>
        </p:nvSpPr>
        <p:spPr>
          <a:xfrm>
            <a:off x="2" y="-1"/>
            <a:ext cx="200025" cy="6858001"/>
          </a:xfrm>
          <a:prstGeom prst="rect">
            <a:avLst/>
          </a:prstGeom>
          <a:solidFill>
            <a:srgbClr val="004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6CBE4B"/>
              </a:solidFill>
            </a:endParaRPr>
          </a:p>
        </p:txBody>
      </p:sp>
    </p:spTree>
    <p:extLst>
      <p:ext uri="{BB962C8B-B14F-4D97-AF65-F5344CB8AC3E}">
        <p14:creationId xmlns:p14="http://schemas.microsoft.com/office/powerpoint/2010/main" val="3703875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nk_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83D9-F1DE-4D82-AE65-BD0A37CAB5F0}"/>
              </a:ext>
            </a:extLst>
          </p:cNvPr>
          <p:cNvSpPr>
            <a:spLocks noGrp="1"/>
          </p:cNvSpPr>
          <p:nvPr>
            <p:ph type="title"/>
          </p:nvPr>
        </p:nvSpPr>
        <p:spPr>
          <a:xfrm>
            <a:off x="628650" y="86742"/>
            <a:ext cx="7886700" cy="1325563"/>
          </a:xfrm>
        </p:spPr>
        <p:txBody>
          <a:bodyPr anchor="t"/>
          <a:lstStyle>
            <a:lvl1pPr>
              <a:defRPr>
                <a:solidFill>
                  <a:srgbClr val="B83F97"/>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640A3B9-31F7-45F5-83F2-C4AF175CCADE}"/>
              </a:ext>
            </a:extLst>
          </p:cNvPr>
          <p:cNvSpPr>
            <a:spLocks noGrp="1"/>
          </p:cNvSpPr>
          <p:nvPr>
            <p:ph idx="1" hasCustomPrompt="1"/>
          </p:nvPr>
        </p:nvSpPr>
        <p:spPr>
          <a:xfrm>
            <a:off x="628650" y="1426480"/>
            <a:ext cx="7886700" cy="4351338"/>
          </a:xfrm>
        </p:spPr>
        <p:txBody>
          <a:bodyPr/>
          <a:lstStyle>
            <a:lvl1pPr marL="344488" indent="-344488">
              <a:lnSpc>
                <a:spcPct val="100000"/>
              </a:lnSpc>
              <a:defRPr>
                <a:latin typeface="Arial" panose="020B0604020202020204" pitchFamily="34" charset="0"/>
                <a:cs typeface="Arial" panose="020B0604020202020204" pitchFamily="34" charset="0"/>
              </a:defRPr>
            </a:lvl1pPr>
            <a:lvl2pPr marL="690563" indent="-347663">
              <a:lnSpc>
                <a:spcPct val="100000"/>
              </a:lnSpc>
              <a:defRPr>
                <a:latin typeface="Arial" panose="020B0604020202020204" pitchFamily="34" charset="0"/>
                <a:cs typeface="Arial" panose="020B0604020202020204" pitchFamily="34" charset="0"/>
              </a:defRPr>
            </a:lvl2pPr>
            <a:lvl3pPr marL="974725" indent="-288925">
              <a:lnSpc>
                <a:spcPct val="100000"/>
              </a:lnSpc>
              <a:buFont typeface="Symbol" panose="05050102010706020507" pitchFamily="18" charset="2"/>
              <a:buChar char="¨"/>
              <a:defRPr sz="2000">
                <a:latin typeface="Arial" panose="020B0604020202020204" pitchFamily="34" charset="0"/>
                <a:cs typeface="Arial" panose="020B0604020202020204" pitchFamily="34" charset="0"/>
              </a:defRPr>
            </a:lvl3pPr>
            <a:lvl4pPr marL="1200120" indent="-171446">
              <a:buFont typeface="Calibri Light" panose="020F0302020204030204" pitchFamily="34" charset="0"/>
              <a:buChar cha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37" name="Rectangle 36">
            <a:extLst>
              <a:ext uri="{FF2B5EF4-FFF2-40B4-BE49-F238E27FC236}">
                <a16:creationId xmlns:a16="http://schemas.microsoft.com/office/drawing/2014/main" id="{4A91E1F9-5D8F-42AB-923E-76240C06808C}"/>
              </a:ext>
            </a:extLst>
          </p:cNvPr>
          <p:cNvSpPr/>
          <p:nvPr userDrawn="1"/>
        </p:nvSpPr>
        <p:spPr>
          <a:xfrm>
            <a:off x="2" y="-1"/>
            <a:ext cx="200025" cy="6858001"/>
          </a:xfrm>
          <a:prstGeom prst="rect">
            <a:avLst/>
          </a:prstGeom>
          <a:solidFill>
            <a:srgbClr val="B83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6CBE4B"/>
              </a:solidFill>
            </a:endParaRPr>
          </a:p>
        </p:txBody>
      </p:sp>
    </p:spTree>
    <p:extLst>
      <p:ext uri="{BB962C8B-B14F-4D97-AF65-F5344CB8AC3E}">
        <p14:creationId xmlns:p14="http://schemas.microsoft.com/office/powerpoint/2010/main" val="405718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nk_Slide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83D9-F1DE-4D82-AE65-BD0A37CAB5F0}"/>
              </a:ext>
            </a:extLst>
          </p:cNvPr>
          <p:cNvSpPr>
            <a:spLocks noGrp="1"/>
          </p:cNvSpPr>
          <p:nvPr>
            <p:ph type="title"/>
          </p:nvPr>
        </p:nvSpPr>
        <p:spPr>
          <a:xfrm>
            <a:off x="628650" y="86759"/>
            <a:ext cx="7886700" cy="1325563"/>
          </a:xfrm>
        </p:spPr>
        <p:txBody>
          <a:bodyPr anchor="t"/>
          <a:lstStyle>
            <a:lvl1pPr>
              <a:defRPr>
                <a:solidFill>
                  <a:srgbClr val="B83F97"/>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7" name="Rectangle 36">
            <a:extLst>
              <a:ext uri="{FF2B5EF4-FFF2-40B4-BE49-F238E27FC236}">
                <a16:creationId xmlns:a16="http://schemas.microsoft.com/office/drawing/2014/main" id="{4A91E1F9-5D8F-42AB-923E-76240C06808C}"/>
              </a:ext>
            </a:extLst>
          </p:cNvPr>
          <p:cNvSpPr/>
          <p:nvPr userDrawn="1"/>
        </p:nvSpPr>
        <p:spPr>
          <a:xfrm>
            <a:off x="2" y="-1"/>
            <a:ext cx="200025" cy="6858001"/>
          </a:xfrm>
          <a:prstGeom prst="rect">
            <a:avLst/>
          </a:prstGeom>
          <a:solidFill>
            <a:srgbClr val="B83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6CBE4B"/>
              </a:solidFill>
            </a:endParaRPr>
          </a:p>
        </p:txBody>
      </p:sp>
      <p:sp>
        <p:nvSpPr>
          <p:cNvPr id="6" name="Content Placeholder 2">
            <a:extLst>
              <a:ext uri="{FF2B5EF4-FFF2-40B4-BE49-F238E27FC236}">
                <a16:creationId xmlns:a16="http://schemas.microsoft.com/office/drawing/2014/main" id="{F62FC8B5-C60A-4E4D-8C00-D1C9422C328F}"/>
              </a:ext>
            </a:extLst>
          </p:cNvPr>
          <p:cNvSpPr>
            <a:spLocks noGrp="1"/>
          </p:cNvSpPr>
          <p:nvPr>
            <p:ph sz="half" idx="1"/>
          </p:nvPr>
        </p:nvSpPr>
        <p:spPr>
          <a:xfrm>
            <a:off x="628650" y="1443733"/>
            <a:ext cx="3886200" cy="4351338"/>
          </a:xfrm>
        </p:spPr>
        <p:txBody>
          <a:bodyPr/>
          <a:lstStyle/>
          <a:p>
            <a:endParaRPr lang="en-US" dirty="0">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9C26D407-A39D-47D7-9126-43622330860C}"/>
              </a:ext>
            </a:extLst>
          </p:cNvPr>
          <p:cNvSpPr>
            <a:spLocks noGrp="1"/>
          </p:cNvSpPr>
          <p:nvPr>
            <p:ph sz="half" idx="2"/>
          </p:nvPr>
        </p:nvSpPr>
        <p:spPr>
          <a:xfrm>
            <a:off x="4629150" y="1443733"/>
            <a:ext cx="3886200" cy="4351338"/>
          </a:xfrm>
        </p:spPr>
        <p:txBody>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83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ange_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83D9-F1DE-4D82-AE65-BD0A37CAB5F0}"/>
              </a:ext>
            </a:extLst>
          </p:cNvPr>
          <p:cNvSpPr>
            <a:spLocks noGrp="1"/>
          </p:cNvSpPr>
          <p:nvPr>
            <p:ph type="title"/>
          </p:nvPr>
        </p:nvSpPr>
        <p:spPr>
          <a:xfrm>
            <a:off x="628650" y="87652"/>
            <a:ext cx="7886700" cy="1325563"/>
          </a:xfrm>
        </p:spPr>
        <p:txBody>
          <a:bodyPr anchor="t"/>
          <a:lstStyle>
            <a:lvl1pPr>
              <a:defRPr>
                <a:solidFill>
                  <a:schemeClr val="accent2"/>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640A3B9-31F7-45F5-83F2-C4AF175CCADE}"/>
              </a:ext>
            </a:extLst>
          </p:cNvPr>
          <p:cNvSpPr>
            <a:spLocks noGrp="1"/>
          </p:cNvSpPr>
          <p:nvPr>
            <p:ph idx="1" hasCustomPrompt="1"/>
          </p:nvPr>
        </p:nvSpPr>
        <p:spPr>
          <a:xfrm>
            <a:off x="628650" y="1391970"/>
            <a:ext cx="7886700" cy="4351338"/>
          </a:xfrm>
        </p:spPr>
        <p:txBody>
          <a:bodyPr/>
          <a:lstStyle>
            <a:lvl1pPr marL="344488" indent="-344488">
              <a:lnSpc>
                <a:spcPct val="100000"/>
              </a:lnSpc>
              <a:defRPr>
                <a:latin typeface="Arial" panose="020B0604020202020204" pitchFamily="34" charset="0"/>
                <a:cs typeface="Arial" panose="020B0604020202020204" pitchFamily="34" charset="0"/>
              </a:defRPr>
            </a:lvl1pPr>
            <a:lvl2pPr marL="690563" indent="-347663">
              <a:lnSpc>
                <a:spcPct val="100000"/>
              </a:lnSpc>
              <a:defRPr>
                <a:latin typeface="Arial" panose="020B0604020202020204" pitchFamily="34" charset="0"/>
                <a:cs typeface="Arial" panose="020B0604020202020204" pitchFamily="34" charset="0"/>
              </a:defRPr>
            </a:lvl2pPr>
            <a:lvl3pPr marL="974725" indent="-288925">
              <a:lnSpc>
                <a:spcPct val="100000"/>
              </a:lnSpc>
              <a:buFont typeface="Symbol" panose="05050102010706020507" pitchFamily="18" charset="2"/>
              <a:buChar char="¨"/>
              <a:defRPr sz="2000">
                <a:latin typeface="Arial" panose="020B0604020202020204" pitchFamily="34" charset="0"/>
                <a:cs typeface="Arial" panose="020B0604020202020204" pitchFamily="34" charset="0"/>
              </a:defRPr>
            </a:lvl3pPr>
            <a:lvl4pPr marL="1200120" indent="-171446">
              <a:lnSpc>
                <a:spcPct val="100000"/>
              </a:lnSpc>
              <a:buFont typeface="Calibri Light" panose="020F0302020204030204" pitchFamily="34" charset="0"/>
              <a:buChar char="-"/>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37" name="Rectangle 36">
            <a:extLst>
              <a:ext uri="{FF2B5EF4-FFF2-40B4-BE49-F238E27FC236}">
                <a16:creationId xmlns:a16="http://schemas.microsoft.com/office/drawing/2014/main" id="{4A91E1F9-5D8F-42AB-923E-76240C06808C}"/>
              </a:ext>
            </a:extLst>
          </p:cNvPr>
          <p:cNvSpPr/>
          <p:nvPr userDrawn="1"/>
        </p:nvSpPr>
        <p:spPr>
          <a:xfrm>
            <a:off x="2" y="-1"/>
            <a:ext cx="200025" cy="6858001"/>
          </a:xfrm>
          <a:prstGeom prst="rect">
            <a:avLst/>
          </a:prstGeom>
          <a:solidFill>
            <a:srgbClr val="DF7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2"/>
              </a:solidFill>
            </a:endParaRPr>
          </a:p>
        </p:txBody>
      </p:sp>
    </p:spTree>
    <p:extLst>
      <p:ext uri="{BB962C8B-B14F-4D97-AF65-F5344CB8AC3E}">
        <p14:creationId xmlns:p14="http://schemas.microsoft.com/office/powerpoint/2010/main" val="4207577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ange_Slide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83D9-F1DE-4D82-AE65-BD0A37CAB5F0}"/>
              </a:ext>
            </a:extLst>
          </p:cNvPr>
          <p:cNvSpPr>
            <a:spLocks noGrp="1"/>
          </p:cNvSpPr>
          <p:nvPr>
            <p:ph type="title"/>
          </p:nvPr>
        </p:nvSpPr>
        <p:spPr>
          <a:xfrm>
            <a:off x="628650" y="95374"/>
            <a:ext cx="7886700" cy="1325563"/>
          </a:xfrm>
        </p:spPr>
        <p:txBody>
          <a:bodyPr anchor="t"/>
          <a:lstStyle>
            <a:lvl1pPr>
              <a:defRPr>
                <a:solidFill>
                  <a:srgbClr val="ED7D31"/>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F62FC8B5-C60A-4E4D-8C00-D1C9422C328F}"/>
              </a:ext>
            </a:extLst>
          </p:cNvPr>
          <p:cNvSpPr>
            <a:spLocks noGrp="1"/>
          </p:cNvSpPr>
          <p:nvPr>
            <p:ph sz="half" idx="1"/>
          </p:nvPr>
        </p:nvSpPr>
        <p:spPr>
          <a:xfrm>
            <a:off x="628650" y="1452358"/>
            <a:ext cx="3886200" cy="4351338"/>
          </a:xfrm>
        </p:spPr>
        <p:txBody>
          <a:bodyPr/>
          <a:lstStyle/>
          <a:p>
            <a:endParaRPr lang="en-US" dirty="0">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9C26D407-A39D-47D7-9126-43622330860C}"/>
              </a:ext>
            </a:extLst>
          </p:cNvPr>
          <p:cNvSpPr>
            <a:spLocks noGrp="1"/>
          </p:cNvSpPr>
          <p:nvPr>
            <p:ph sz="half" idx="2"/>
          </p:nvPr>
        </p:nvSpPr>
        <p:spPr>
          <a:xfrm>
            <a:off x="4629150" y="1452358"/>
            <a:ext cx="3886200" cy="4351338"/>
          </a:xfrm>
        </p:spPr>
        <p:txBody>
          <a:bodyPr/>
          <a:lstStyle/>
          <a:p>
            <a:endParaRPr lang="en-US"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A2297E1-EF50-4945-96B1-EDC83AB885B4}"/>
              </a:ext>
            </a:extLst>
          </p:cNvPr>
          <p:cNvSpPr/>
          <p:nvPr userDrawn="1"/>
        </p:nvSpPr>
        <p:spPr>
          <a:xfrm>
            <a:off x="2" y="-1"/>
            <a:ext cx="200025" cy="6858001"/>
          </a:xfrm>
          <a:prstGeom prst="rect">
            <a:avLst/>
          </a:prstGeom>
          <a:solidFill>
            <a:srgbClr val="DF7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2"/>
              </a:solidFill>
            </a:endParaRPr>
          </a:p>
        </p:txBody>
      </p:sp>
    </p:spTree>
    <p:extLst>
      <p:ext uri="{BB962C8B-B14F-4D97-AF65-F5344CB8AC3E}">
        <p14:creationId xmlns:p14="http://schemas.microsoft.com/office/powerpoint/2010/main" val="1262472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_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83D9-F1DE-4D82-AE65-BD0A37CAB5F0}"/>
              </a:ext>
            </a:extLst>
          </p:cNvPr>
          <p:cNvSpPr>
            <a:spLocks noGrp="1"/>
          </p:cNvSpPr>
          <p:nvPr>
            <p:ph type="title"/>
          </p:nvPr>
        </p:nvSpPr>
        <p:spPr>
          <a:xfrm>
            <a:off x="628650" y="95376"/>
            <a:ext cx="7886700" cy="1325563"/>
          </a:xfrm>
        </p:spPr>
        <p:txBody>
          <a:bodyPr anchor="t"/>
          <a:lstStyle>
            <a:lvl1pPr>
              <a:defRPr>
                <a:solidFill>
                  <a:srgbClr val="70AD47"/>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640A3B9-31F7-45F5-83F2-C4AF175CCADE}"/>
              </a:ext>
            </a:extLst>
          </p:cNvPr>
          <p:cNvSpPr>
            <a:spLocks noGrp="1"/>
          </p:cNvSpPr>
          <p:nvPr>
            <p:ph idx="1" hasCustomPrompt="1"/>
          </p:nvPr>
        </p:nvSpPr>
        <p:spPr>
          <a:xfrm>
            <a:off x="628650" y="1435104"/>
            <a:ext cx="7886700" cy="4351338"/>
          </a:xfrm>
        </p:spPr>
        <p:txBody>
          <a:bodyPr/>
          <a:lstStyle>
            <a:lvl1pPr marL="344488" indent="-344488">
              <a:lnSpc>
                <a:spcPct val="100000"/>
              </a:lnSpc>
              <a:defRPr>
                <a:latin typeface="Arial" panose="020B0604020202020204" pitchFamily="34" charset="0"/>
                <a:cs typeface="Arial" panose="020B0604020202020204" pitchFamily="34" charset="0"/>
              </a:defRPr>
            </a:lvl1pPr>
            <a:lvl2pPr marL="690563" indent="-347663">
              <a:lnSpc>
                <a:spcPct val="100000"/>
              </a:lnSpc>
              <a:defRPr>
                <a:latin typeface="Arial" panose="020B0604020202020204" pitchFamily="34" charset="0"/>
                <a:cs typeface="Arial" panose="020B0604020202020204" pitchFamily="34" charset="0"/>
              </a:defRPr>
            </a:lvl2pPr>
            <a:lvl3pPr marL="974725" indent="-288925">
              <a:lnSpc>
                <a:spcPct val="100000"/>
              </a:lnSpc>
              <a:buFont typeface="Symbol" panose="05050102010706020507" pitchFamily="18" charset="2"/>
              <a:buChar char="¨"/>
              <a:defRPr sz="2000">
                <a:latin typeface="Arial" panose="020B0604020202020204" pitchFamily="34" charset="0"/>
                <a:cs typeface="Arial" panose="020B0604020202020204" pitchFamily="34" charset="0"/>
              </a:defRPr>
            </a:lvl3pPr>
            <a:lvl4pPr marL="1200120" indent="-171446">
              <a:buFont typeface="Calibri Light" panose="020F0302020204030204" pitchFamily="34" charset="0"/>
              <a:buChar cha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37" name="Rectangle 36">
            <a:extLst>
              <a:ext uri="{FF2B5EF4-FFF2-40B4-BE49-F238E27FC236}">
                <a16:creationId xmlns:a16="http://schemas.microsoft.com/office/drawing/2014/main" id="{4A91E1F9-5D8F-42AB-923E-76240C06808C}"/>
              </a:ext>
            </a:extLst>
          </p:cNvPr>
          <p:cNvSpPr/>
          <p:nvPr userDrawn="1"/>
        </p:nvSpPr>
        <p:spPr>
          <a:xfrm>
            <a:off x="2" y="-1"/>
            <a:ext cx="200025" cy="6858001"/>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2"/>
              </a:solidFill>
            </a:endParaRPr>
          </a:p>
        </p:txBody>
      </p:sp>
    </p:spTree>
    <p:extLst>
      <p:ext uri="{BB962C8B-B14F-4D97-AF65-F5344CB8AC3E}">
        <p14:creationId xmlns:p14="http://schemas.microsoft.com/office/powerpoint/2010/main" val="2833704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C214E1-78A1-4838-B1D4-FB3D2D7054B8}"/>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103A898-D76B-4E04-BF3A-C478F39BE4D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a:extLst>
              <a:ext uri="{FF2B5EF4-FFF2-40B4-BE49-F238E27FC236}">
                <a16:creationId xmlns:a16="http://schemas.microsoft.com/office/drawing/2014/main" id="{B081841C-1A70-4C58-9B69-9E9CBAAF832E}"/>
              </a:ext>
            </a:extLst>
          </p:cNvPr>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E43B067-41C6-48F3-8611-D822C34621D1}" type="datetime1">
              <a:rPr lang="en-US" smtClean="0"/>
              <a:t>10/28/2020</a:t>
            </a:fld>
            <a:endParaRPr lang="en-US" dirty="0"/>
          </a:p>
        </p:txBody>
      </p:sp>
      <p:sp>
        <p:nvSpPr>
          <p:cNvPr id="5" name="Footer Placeholder 4">
            <a:extLst>
              <a:ext uri="{FF2B5EF4-FFF2-40B4-BE49-F238E27FC236}">
                <a16:creationId xmlns:a16="http://schemas.microsoft.com/office/drawing/2014/main" id="{EFCF5146-89EF-47EA-B284-126819F40988}"/>
              </a:ext>
            </a:extLst>
          </p:cNvPr>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411121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6" r:id="rId3"/>
    <p:sldLayoutId id="2147483692" r:id="rId4"/>
    <p:sldLayoutId id="2147483658" r:id="rId5"/>
    <p:sldLayoutId id="2147483688" r:id="rId6"/>
    <p:sldLayoutId id="2147483659" r:id="rId7"/>
    <p:sldLayoutId id="2147483689" r:id="rId8"/>
    <p:sldLayoutId id="2147483661" r:id="rId9"/>
    <p:sldLayoutId id="2147483690" r:id="rId10"/>
    <p:sldLayoutId id="2147483660" r:id="rId11"/>
    <p:sldLayoutId id="2147483691" r:id="rId12"/>
    <p:sldLayoutId id="2147483651" r:id="rId13"/>
    <p:sldLayoutId id="2147483674" r:id="rId14"/>
    <p:sldLayoutId id="2147483671" r:id="rId15"/>
    <p:sldLayoutId id="2147483672" r:id="rId16"/>
    <p:sldLayoutId id="2147483673" r:id="rId17"/>
    <p:sldLayoutId id="2147483662" r:id="rId18"/>
    <p:sldLayoutId id="2147483663" r:id="rId19"/>
    <p:sldLayoutId id="2147483664" r:id="rId20"/>
    <p:sldLayoutId id="2147483675" r:id="rId21"/>
    <p:sldLayoutId id="2147483687" r:id="rId22"/>
    <p:sldLayoutId id="2147483700" r:id="rId23"/>
  </p:sldLayoutIdLst>
  <p:hf hdr="0" ftr="0" dt="0"/>
  <p:txStyles>
    <p:titleStyle>
      <a:lvl1pPr algn="l" defTabSz="685783" rtl="0" eaLnBrk="1" latinLnBrk="0" hangingPunct="1">
        <a:lnSpc>
          <a:spcPct val="90000"/>
        </a:lnSpc>
        <a:spcBef>
          <a:spcPct val="0"/>
        </a:spcBef>
        <a:buNone/>
        <a:defRPr sz="3300" kern="1200">
          <a:solidFill>
            <a:schemeClr val="tx1"/>
          </a:solidFill>
          <a:latin typeface="Verdana" panose="020B0604030504040204" pitchFamily="34" charset="0"/>
          <a:ea typeface="Verdana" panose="020B0604030504040204" pitchFamily="34" charset="0"/>
          <a:cs typeface="+mj-cs"/>
        </a:defRPr>
      </a:lvl1pPr>
    </p:titleStyle>
    <p:bodyStyle>
      <a:lvl1pPr marL="344488" indent="-344488" algn="l" defTabSz="685783" rtl="0" eaLnBrk="1" latinLnBrk="0" hangingPunct="1">
        <a:lnSpc>
          <a:spcPct val="90000"/>
        </a:lnSpc>
        <a:spcBef>
          <a:spcPts val="75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90563" indent="-347663" algn="l" defTabSz="685783" rtl="0" eaLnBrk="1" latinLnBrk="0" hangingPunct="1">
        <a:lnSpc>
          <a:spcPct val="90000"/>
        </a:lnSpc>
        <a:spcBef>
          <a:spcPts val="375"/>
        </a:spcBef>
        <a:buSzPct val="80000"/>
        <a:buFont typeface="Wingdings" panose="05000000000000000000" pitchFamily="2" charset="2"/>
        <a:buChar char="Ø"/>
        <a:defRPr sz="24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diagramData" Target="../diagrams/data11.xml"/><Relationship Id="rId2" Type="http://schemas.openxmlformats.org/officeDocument/2006/relationships/diagramData" Target="../diagrams/data9.xml"/><Relationship Id="rId16" Type="http://schemas.microsoft.com/office/2007/relationships/diagramDrawing" Target="../diagrams/drawing11.xml"/><Relationship Id="rId1" Type="http://schemas.openxmlformats.org/officeDocument/2006/relationships/slideLayout" Target="../slideLayouts/slideLayout9.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diagramColors" Target="../diagrams/colors11.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94B574-0784-D84E-A5DD-A2D0F202CEC0}"/>
              </a:ext>
            </a:extLst>
          </p:cNvPr>
          <p:cNvSpPr>
            <a:spLocks noGrp="1"/>
          </p:cNvSpPr>
          <p:nvPr>
            <p:ph type="ctrTitle"/>
          </p:nvPr>
        </p:nvSpPr>
        <p:spPr>
          <a:xfrm>
            <a:off x="1482666" y="3510147"/>
            <a:ext cx="3831532" cy="1639921"/>
          </a:xfrm>
        </p:spPr>
        <p:txBody>
          <a:bodyPr anchor="ctr">
            <a:normAutofit/>
          </a:bodyPr>
          <a:lstStyle/>
          <a:p>
            <a:r>
              <a:rPr lang="en-US" i="1" dirty="0"/>
              <a:t>NCASFAA FALL</a:t>
            </a:r>
            <a:br>
              <a:rPr lang="en-US" i="1" dirty="0"/>
            </a:br>
            <a:r>
              <a:rPr lang="en-US" i="1" dirty="0"/>
              <a:t>Conference</a:t>
            </a:r>
          </a:p>
        </p:txBody>
      </p:sp>
    </p:spTree>
    <p:extLst>
      <p:ext uri="{BB962C8B-B14F-4D97-AF65-F5344CB8AC3E}">
        <p14:creationId xmlns:p14="http://schemas.microsoft.com/office/powerpoint/2010/main" val="1249037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5A46-1E37-0642-BD40-D4B0170BCAF3}"/>
              </a:ext>
            </a:extLst>
          </p:cNvPr>
          <p:cNvSpPr>
            <a:spLocks noGrp="1"/>
          </p:cNvSpPr>
          <p:nvPr>
            <p:ph type="title"/>
          </p:nvPr>
        </p:nvSpPr>
        <p:spPr/>
        <p:txBody>
          <a:bodyPr/>
          <a:lstStyle/>
          <a:p>
            <a:r>
              <a:rPr lang="en-US" dirty="0"/>
              <a:t>Eligibility When Grade Level or Enrollment Status Changes</a:t>
            </a:r>
          </a:p>
        </p:txBody>
      </p:sp>
      <p:sp>
        <p:nvSpPr>
          <p:cNvPr id="4" name="Slide Number Placeholder 2">
            <a:extLst>
              <a:ext uri="{FF2B5EF4-FFF2-40B4-BE49-F238E27FC236}">
                <a16:creationId xmlns:a16="http://schemas.microsoft.com/office/drawing/2014/main" id="{C398FEDC-B5E3-47D1-B16E-F3941EA29F16}"/>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10</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4138207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89F725-41E7-B24D-A9C2-4BBB96E628E4}"/>
              </a:ext>
            </a:extLst>
          </p:cNvPr>
          <p:cNvSpPr>
            <a:spLocks noGrp="1"/>
          </p:cNvSpPr>
          <p:nvPr>
            <p:ph type="title"/>
          </p:nvPr>
        </p:nvSpPr>
        <p:spPr/>
        <p:txBody>
          <a:bodyPr/>
          <a:lstStyle/>
          <a:p>
            <a:r>
              <a:rPr lang="en-US" dirty="0"/>
              <a:t>Enrollment Status Changes</a:t>
            </a:r>
          </a:p>
        </p:txBody>
      </p:sp>
      <p:sp>
        <p:nvSpPr>
          <p:cNvPr id="6" name="Content Placeholder 5">
            <a:extLst>
              <a:ext uri="{FF2B5EF4-FFF2-40B4-BE49-F238E27FC236}">
                <a16:creationId xmlns:a16="http://schemas.microsoft.com/office/drawing/2014/main" id="{542B0191-1CAF-6C44-8DC9-E82A1606B60F}"/>
              </a:ext>
            </a:extLst>
          </p:cNvPr>
          <p:cNvSpPr>
            <a:spLocks noGrp="1"/>
          </p:cNvSpPr>
          <p:nvPr>
            <p:ph idx="1"/>
          </p:nvPr>
        </p:nvSpPr>
        <p:spPr>
          <a:xfrm>
            <a:off x="628650" y="1426480"/>
            <a:ext cx="7886700" cy="4873736"/>
          </a:xfrm>
        </p:spPr>
        <p:txBody>
          <a:bodyPr>
            <a:normAutofit fontScale="92500" lnSpcReduction="10000"/>
          </a:bodyPr>
          <a:lstStyle/>
          <a:p>
            <a:pPr marL="0" indent="0">
              <a:buNone/>
            </a:pPr>
            <a:r>
              <a:rPr lang="en-US" b="1" dirty="0"/>
              <a:t>Scenario</a:t>
            </a:r>
          </a:p>
          <a:p>
            <a:r>
              <a:rPr lang="en-US" dirty="0"/>
              <a:t>Crystal is second-year undergraduate </a:t>
            </a:r>
          </a:p>
          <a:p>
            <a:r>
              <a:rPr lang="en-US" dirty="0"/>
              <a:t>Registered for 14 credit hours prior to fall term</a:t>
            </a:r>
          </a:p>
          <a:p>
            <a:r>
              <a:rPr lang="en-US" dirty="0"/>
              <a:t>School disburses 10 days prior to start of payment period</a:t>
            </a:r>
          </a:p>
          <a:p>
            <a:r>
              <a:rPr lang="en-US" dirty="0"/>
              <a:t>Disbursed Direct Loan on August 18 </a:t>
            </a:r>
          </a:p>
          <a:p>
            <a:r>
              <a:rPr lang="en-US" dirty="0"/>
              <a:t>On August 20, Crystal dropped classes and is only now scheduled to attend 4 credit hours</a:t>
            </a:r>
          </a:p>
          <a:p>
            <a:pPr marL="0" indent="0">
              <a:buNone/>
            </a:pPr>
            <a:endParaRPr lang="en-US" sz="1200" dirty="0"/>
          </a:p>
          <a:p>
            <a:pPr marL="0" indent="0">
              <a:buNone/>
            </a:pPr>
            <a:r>
              <a:rPr lang="en-US" dirty="0"/>
              <a:t>Do we have to return the loan funds since she is now enrolled less than half time?</a:t>
            </a:r>
          </a:p>
        </p:txBody>
      </p:sp>
      <p:sp>
        <p:nvSpPr>
          <p:cNvPr id="7" name="Slide Number Placeholder 2">
            <a:extLst>
              <a:ext uri="{FF2B5EF4-FFF2-40B4-BE49-F238E27FC236}">
                <a16:creationId xmlns:a16="http://schemas.microsoft.com/office/drawing/2014/main" id="{4BDD148E-D6B0-45AC-9CE4-7E92C0C51E1A}"/>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rgbClr val="000000"/>
                </a:solidFill>
                <a:cs typeface="Arial" charset="0"/>
              </a:rPr>
              <a:t>Slide </a:t>
            </a:r>
            <a:fld id="{332CC476-2813-4999-AD2E-AFFB4AB2D294}" type="slidenum">
              <a:rPr lang="en-US" sz="1400" smtClean="0">
                <a:solidFill>
                  <a:srgbClr val="000000"/>
                </a:solidFill>
                <a:cs typeface="Arial" charset="0"/>
              </a:rPr>
              <a:pPr algn="l"/>
              <a:t>11</a:t>
            </a:fld>
            <a:r>
              <a:rPr lang="en-US" sz="1400" dirty="0">
                <a:solidFill>
                  <a:srgbClr val="000000"/>
                </a:solidFill>
                <a:cs typeface="Arial" charset="0"/>
              </a:rPr>
              <a:t>   © 2020 NASFAA</a:t>
            </a:r>
          </a:p>
        </p:txBody>
      </p:sp>
    </p:spTree>
    <p:extLst>
      <p:ext uri="{BB962C8B-B14F-4D97-AF65-F5344CB8AC3E}">
        <p14:creationId xmlns:p14="http://schemas.microsoft.com/office/powerpoint/2010/main" val="980024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89F725-41E7-B24D-A9C2-4BBB96E628E4}"/>
              </a:ext>
            </a:extLst>
          </p:cNvPr>
          <p:cNvSpPr>
            <a:spLocks noGrp="1"/>
          </p:cNvSpPr>
          <p:nvPr>
            <p:ph type="title"/>
          </p:nvPr>
        </p:nvSpPr>
        <p:spPr/>
        <p:txBody>
          <a:bodyPr/>
          <a:lstStyle/>
          <a:p>
            <a:r>
              <a:rPr lang="en-US" dirty="0"/>
              <a:t>Enrollment Status Changes</a:t>
            </a:r>
          </a:p>
        </p:txBody>
      </p:sp>
      <p:sp>
        <p:nvSpPr>
          <p:cNvPr id="6" name="Content Placeholder 5">
            <a:extLst>
              <a:ext uri="{FF2B5EF4-FFF2-40B4-BE49-F238E27FC236}">
                <a16:creationId xmlns:a16="http://schemas.microsoft.com/office/drawing/2014/main" id="{542B0191-1CAF-6C44-8DC9-E82A1606B60F}"/>
              </a:ext>
            </a:extLst>
          </p:cNvPr>
          <p:cNvSpPr>
            <a:spLocks noGrp="1"/>
          </p:cNvSpPr>
          <p:nvPr>
            <p:ph idx="1"/>
          </p:nvPr>
        </p:nvSpPr>
        <p:spPr>
          <a:xfrm>
            <a:off x="628650" y="1426480"/>
            <a:ext cx="7886700" cy="4756606"/>
          </a:xfrm>
        </p:spPr>
        <p:txBody>
          <a:bodyPr>
            <a:normAutofit fontScale="92500" lnSpcReduction="10000"/>
          </a:bodyPr>
          <a:lstStyle/>
          <a:p>
            <a:pPr marL="0" indent="0">
              <a:buNone/>
            </a:pPr>
            <a:r>
              <a:rPr lang="en-US" i="1" dirty="0"/>
              <a:t>Do we have to return the loan funds since she is now</a:t>
            </a:r>
            <a:r>
              <a:rPr lang="en-US" i="1" dirty="0">
                <a:solidFill>
                  <a:srgbClr val="FF0000"/>
                </a:solidFill>
              </a:rPr>
              <a:t> </a:t>
            </a:r>
            <a:r>
              <a:rPr lang="en-US" i="1" dirty="0"/>
              <a:t>enrolled less than half time?</a:t>
            </a:r>
          </a:p>
          <a:p>
            <a:r>
              <a:rPr lang="en-US" dirty="0"/>
              <a:t>No </a:t>
            </a:r>
          </a:p>
          <a:p>
            <a:r>
              <a:rPr lang="en-US" dirty="0"/>
              <a:t>There is no regulatory requirement for schools to recalculate Direct Loan eligibility for enrollment status changes, unless the student does not begin attendance in any classes for a term/payment period within the loan period </a:t>
            </a:r>
          </a:p>
          <a:p>
            <a:r>
              <a:rPr lang="en-US" dirty="0"/>
              <a:t>As long as the school verifies that the student was enrolled at least half time at the time of disbursement, she remains eligible for the funds even if she subsequently drops below half time</a:t>
            </a:r>
          </a:p>
        </p:txBody>
      </p:sp>
      <p:sp>
        <p:nvSpPr>
          <p:cNvPr id="7" name="Slide Number Placeholder 2">
            <a:extLst>
              <a:ext uri="{FF2B5EF4-FFF2-40B4-BE49-F238E27FC236}">
                <a16:creationId xmlns:a16="http://schemas.microsoft.com/office/drawing/2014/main" id="{4BDD148E-D6B0-45AC-9CE4-7E92C0C51E1A}"/>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rgbClr val="000000"/>
                </a:solidFill>
                <a:cs typeface="Arial" charset="0"/>
              </a:rPr>
              <a:t>Slide </a:t>
            </a:r>
            <a:fld id="{332CC476-2813-4999-AD2E-AFFB4AB2D294}" type="slidenum">
              <a:rPr lang="en-US" sz="1400" smtClean="0">
                <a:solidFill>
                  <a:srgbClr val="000000"/>
                </a:solidFill>
                <a:cs typeface="Arial" charset="0"/>
              </a:rPr>
              <a:pPr algn="l"/>
              <a:t>12</a:t>
            </a:fld>
            <a:r>
              <a:rPr lang="en-US" sz="1400" dirty="0">
                <a:solidFill>
                  <a:srgbClr val="000000"/>
                </a:solidFill>
                <a:cs typeface="Arial" charset="0"/>
              </a:rPr>
              <a:t>   © 2020 NASFAA</a:t>
            </a:r>
          </a:p>
        </p:txBody>
      </p:sp>
    </p:spTree>
    <p:extLst>
      <p:ext uri="{BB962C8B-B14F-4D97-AF65-F5344CB8AC3E}">
        <p14:creationId xmlns:p14="http://schemas.microsoft.com/office/powerpoint/2010/main" val="422017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9F3E-DC9C-4BAB-B28C-63869E1DB9D8}"/>
              </a:ext>
            </a:extLst>
          </p:cNvPr>
          <p:cNvSpPr>
            <a:spLocks noGrp="1"/>
          </p:cNvSpPr>
          <p:nvPr>
            <p:ph type="title"/>
          </p:nvPr>
        </p:nvSpPr>
        <p:spPr/>
        <p:txBody>
          <a:bodyPr/>
          <a:lstStyle/>
          <a:p>
            <a:r>
              <a:rPr lang="en-US" dirty="0"/>
              <a:t>Enrollment Status Changes </a:t>
            </a:r>
          </a:p>
        </p:txBody>
      </p:sp>
      <p:sp>
        <p:nvSpPr>
          <p:cNvPr id="3" name="Content Placeholder 2">
            <a:extLst>
              <a:ext uri="{FF2B5EF4-FFF2-40B4-BE49-F238E27FC236}">
                <a16:creationId xmlns:a16="http://schemas.microsoft.com/office/drawing/2014/main" id="{4DB676B6-CC83-4F7A-A1A3-CADAEF0A91F8}"/>
              </a:ext>
            </a:extLst>
          </p:cNvPr>
          <p:cNvSpPr>
            <a:spLocks noGrp="1"/>
          </p:cNvSpPr>
          <p:nvPr>
            <p:ph idx="1"/>
          </p:nvPr>
        </p:nvSpPr>
        <p:spPr>
          <a:xfrm>
            <a:off x="628650" y="1190792"/>
            <a:ext cx="7886700" cy="4351338"/>
          </a:xfrm>
        </p:spPr>
        <p:txBody>
          <a:bodyPr/>
          <a:lstStyle/>
          <a:p>
            <a:r>
              <a:rPr lang="en-US" dirty="0"/>
              <a:t>The same rules apply for payment periods with modules </a:t>
            </a:r>
          </a:p>
          <a:p>
            <a:r>
              <a:rPr lang="en-US" dirty="0"/>
              <a:t>As long as at the time of disbursement the student was registered at least half time in any combination of modules within the period, the student keeps the loan funds even if she does not attend a later module in the period</a:t>
            </a:r>
          </a:p>
          <a:p>
            <a:endParaRPr lang="en-US" dirty="0"/>
          </a:p>
        </p:txBody>
      </p:sp>
      <p:sp>
        <p:nvSpPr>
          <p:cNvPr id="4" name="Rectangle 3">
            <a:extLst>
              <a:ext uri="{FF2B5EF4-FFF2-40B4-BE49-F238E27FC236}">
                <a16:creationId xmlns:a16="http://schemas.microsoft.com/office/drawing/2014/main" id="{3DF85AA8-6C09-4B08-B815-26E353EAA06A}"/>
              </a:ext>
            </a:extLst>
          </p:cNvPr>
          <p:cNvSpPr/>
          <p:nvPr/>
        </p:nvSpPr>
        <p:spPr>
          <a:xfrm>
            <a:off x="785405" y="4474407"/>
            <a:ext cx="7886700" cy="4214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16-week term</a:t>
            </a:r>
          </a:p>
        </p:txBody>
      </p:sp>
      <p:sp>
        <p:nvSpPr>
          <p:cNvPr id="5" name="Rectangle 4">
            <a:extLst>
              <a:ext uri="{FF2B5EF4-FFF2-40B4-BE49-F238E27FC236}">
                <a16:creationId xmlns:a16="http://schemas.microsoft.com/office/drawing/2014/main" id="{E34E1C54-4A90-4EE4-ACCC-1954534D9062}"/>
              </a:ext>
            </a:extLst>
          </p:cNvPr>
          <p:cNvSpPr/>
          <p:nvPr/>
        </p:nvSpPr>
        <p:spPr>
          <a:xfrm>
            <a:off x="785405" y="5001053"/>
            <a:ext cx="3846076" cy="548165"/>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8-week module 1—Enrolled for             4 credit hours</a:t>
            </a:r>
          </a:p>
        </p:txBody>
      </p:sp>
      <p:sp>
        <p:nvSpPr>
          <p:cNvPr id="6" name="Rectangle 5">
            <a:extLst>
              <a:ext uri="{FF2B5EF4-FFF2-40B4-BE49-F238E27FC236}">
                <a16:creationId xmlns:a16="http://schemas.microsoft.com/office/drawing/2014/main" id="{FBEF7B33-1C41-4D47-8E7F-F77BE9586AC0}"/>
              </a:ext>
            </a:extLst>
          </p:cNvPr>
          <p:cNvSpPr/>
          <p:nvPr/>
        </p:nvSpPr>
        <p:spPr>
          <a:xfrm>
            <a:off x="4728756" y="5001054"/>
            <a:ext cx="3943348" cy="548164"/>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8-week module 2—Enrolled for               4 credit hours</a:t>
            </a:r>
          </a:p>
        </p:txBody>
      </p:sp>
      <p:sp>
        <p:nvSpPr>
          <p:cNvPr id="7" name="Rectangle 6">
            <a:extLst>
              <a:ext uri="{FF2B5EF4-FFF2-40B4-BE49-F238E27FC236}">
                <a16:creationId xmlns:a16="http://schemas.microsoft.com/office/drawing/2014/main" id="{E59341E4-B69F-4F83-89B3-7F9DD8480B32}"/>
              </a:ext>
            </a:extLst>
          </p:cNvPr>
          <p:cNvSpPr/>
          <p:nvPr/>
        </p:nvSpPr>
        <p:spPr>
          <a:xfrm>
            <a:off x="785405" y="5726216"/>
            <a:ext cx="2366806" cy="548166"/>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Disbursement for entire period </a:t>
            </a:r>
          </a:p>
        </p:txBody>
      </p:sp>
      <p:cxnSp>
        <p:nvCxnSpPr>
          <p:cNvPr id="8" name="Straight Arrow Connector 7">
            <a:extLst>
              <a:ext uri="{FF2B5EF4-FFF2-40B4-BE49-F238E27FC236}">
                <a16:creationId xmlns:a16="http://schemas.microsoft.com/office/drawing/2014/main" id="{EFC85813-C1BB-48A8-8DB4-5AA187AE81FB}"/>
              </a:ext>
            </a:extLst>
          </p:cNvPr>
          <p:cNvCxnSpPr>
            <a:cxnSpLocks/>
          </p:cNvCxnSpPr>
          <p:nvPr/>
        </p:nvCxnSpPr>
        <p:spPr>
          <a:xfrm flipV="1">
            <a:off x="628650" y="5275135"/>
            <a:ext cx="0" cy="999246"/>
          </a:xfrm>
          <a:prstGeom prst="straightConnector1">
            <a:avLst/>
          </a:prstGeom>
          <a:ln w="41275">
            <a:solidFill>
              <a:srgbClr val="70AD47"/>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5F51924-8C4C-4C1D-85C5-1B129B042E37}"/>
              </a:ext>
            </a:extLst>
          </p:cNvPr>
          <p:cNvSpPr/>
          <p:nvPr/>
        </p:nvSpPr>
        <p:spPr>
          <a:xfrm>
            <a:off x="3933160" y="5726309"/>
            <a:ext cx="2441457" cy="548166"/>
          </a:xfrm>
          <a:prstGeom prst="rect">
            <a:avLst/>
          </a:prstGeom>
          <a:solidFill>
            <a:srgbClr val="B83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Drops module 2, but keeps loan funds</a:t>
            </a:r>
          </a:p>
        </p:txBody>
      </p:sp>
      <p:cxnSp>
        <p:nvCxnSpPr>
          <p:cNvPr id="12" name="Straight Arrow Connector 11">
            <a:extLst>
              <a:ext uri="{FF2B5EF4-FFF2-40B4-BE49-F238E27FC236}">
                <a16:creationId xmlns:a16="http://schemas.microsoft.com/office/drawing/2014/main" id="{8E6F05D9-5C83-4B59-B157-334F4A616BE5}"/>
              </a:ext>
            </a:extLst>
          </p:cNvPr>
          <p:cNvCxnSpPr>
            <a:cxnSpLocks/>
          </p:cNvCxnSpPr>
          <p:nvPr/>
        </p:nvCxnSpPr>
        <p:spPr>
          <a:xfrm flipV="1">
            <a:off x="3833639" y="5630972"/>
            <a:ext cx="0" cy="643409"/>
          </a:xfrm>
          <a:prstGeom prst="straightConnector1">
            <a:avLst/>
          </a:prstGeom>
          <a:ln w="41275">
            <a:solidFill>
              <a:srgbClr val="B83F97"/>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Slide Number Placeholder 2">
            <a:extLst>
              <a:ext uri="{FF2B5EF4-FFF2-40B4-BE49-F238E27FC236}">
                <a16:creationId xmlns:a16="http://schemas.microsoft.com/office/drawing/2014/main" id="{BF44B5B1-BF84-46C1-BE60-A9A9915A0B87}"/>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13</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669490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89F725-41E7-B24D-A9C2-4BBB96E628E4}"/>
              </a:ext>
            </a:extLst>
          </p:cNvPr>
          <p:cNvSpPr>
            <a:spLocks noGrp="1"/>
          </p:cNvSpPr>
          <p:nvPr>
            <p:ph type="title"/>
          </p:nvPr>
        </p:nvSpPr>
        <p:spPr/>
        <p:txBody>
          <a:bodyPr/>
          <a:lstStyle/>
          <a:p>
            <a:r>
              <a:rPr lang="en-US" dirty="0"/>
              <a:t>Academic Program Changes</a:t>
            </a:r>
          </a:p>
        </p:txBody>
      </p:sp>
      <p:sp>
        <p:nvSpPr>
          <p:cNvPr id="6" name="Content Placeholder 5">
            <a:extLst>
              <a:ext uri="{FF2B5EF4-FFF2-40B4-BE49-F238E27FC236}">
                <a16:creationId xmlns:a16="http://schemas.microsoft.com/office/drawing/2014/main" id="{542B0191-1CAF-6C44-8DC9-E82A1606B60F}"/>
              </a:ext>
            </a:extLst>
          </p:cNvPr>
          <p:cNvSpPr>
            <a:spLocks noGrp="1"/>
          </p:cNvSpPr>
          <p:nvPr>
            <p:ph idx="1"/>
          </p:nvPr>
        </p:nvSpPr>
        <p:spPr>
          <a:xfrm>
            <a:off x="628650" y="1426479"/>
            <a:ext cx="7886700" cy="5066395"/>
          </a:xfrm>
        </p:spPr>
        <p:txBody>
          <a:bodyPr>
            <a:normAutofit fontScale="92500" lnSpcReduction="10000"/>
          </a:bodyPr>
          <a:lstStyle/>
          <a:p>
            <a:pPr marL="0" indent="0">
              <a:buNone/>
            </a:pPr>
            <a:r>
              <a:rPr lang="en-US" b="1" dirty="0"/>
              <a:t>Scenario </a:t>
            </a:r>
          </a:p>
          <a:p>
            <a:r>
              <a:rPr lang="en-US" dirty="0"/>
              <a:t>26-year old student attended another university during the fall semester, pursuing a graduate degree </a:t>
            </a:r>
          </a:p>
          <a:p>
            <a:r>
              <a:rPr lang="en-US" dirty="0"/>
              <a:t>Borrowed $10,250 in Direct Unsubsidized Loan funds </a:t>
            </a:r>
          </a:p>
          <a:p>
            <a:r>
              <a:rPr lang="en-US" dirty="0"/>
              <a:t>He transferred to our school for the spring semester, pursuing a second bachelor’s degree during the same academic year </a:t>
            </a:r>
          </a:p>
          <a:p>
            <a:r>
              <a:rPr lang="en-US" dirty="0"/>
              <a:t>Classified as a 5</a:t>
            </a:r>
            <a:r>
              <a:rPr lang="en-US" baseline="30000" dirty="0"/>
              <a:t>th</a:t>
            </a:r>
            <a:r>
              <a:rPr lang="en-US" dirty="0"/>
              <a:t> year student at our school</a:t>
            </a:r>
          </a:p>
          <a:p>
            <a:pPr marL="0" indent="0">
              <a:buNone/>
            </a:pPr>
            <a:r>
              <a:rPr lang="en-US" dirty="0"/>
              <a:t>How do we determine the maximum he may borrow for the rest of the academic year?</a:t>
            </a:r>
          </a:p>
        </p:txBody>
      </p:sp>
      <p:sp>
        <p:nvSpPr>
          <p:cNvPr id="7" name="Slide Number Placeholder 2">
            <a:extLst>
              <a:ext uri="{FF2B5EF4-FFF2-40B4-BE49-F238E27FC236}">
                <a16:creationId xmlns:a16="http://schemas.microsoft.com/office/drawing/2014/main" id="{4BDD148E-D6B0-45AC-9CE4-7E92C0C51E1A}"/>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rgbClr val="000000"/>
                </a:solidFill>
                <a:cs typeface="Arial" charset="0"/>
              </a:rPr>
              <a:t>Slide </a:t>
            </a:r>
            <a:fld id="{332CC476-2813-4999-AD2E-AFFB4AB2D294}" type="slidenum">
              <a:rPr lang="en-US" sz="1400" smtClean="0">
                <a:solidFill>
                  <a:srgbClr val="000000"/>
                </a:solidFill>
                <a:cs typeface="Arial" charset="0"/>
              </a:rPr>
              <a:pPr algn="l"/>
              <a:t>14</a:t>
            </a:fld>
            <a:r>
              <a:rPr lang="en-US" sz="1400" dirty="0">
                <a:solidFill>
                  <a:srgbClr val="000000"/>
                </a:solidFill>
                <a:cs typeface="Arial" charset="0"/>
              </a:rPr>
              <a:t>   © 2020 NASFAA</a:t>
            </a:r>
          </a:p>
        </p:txBody>
      </p:sp>
    </p:spTree>
    <p:extLst>
      <p:ext uri="{BB962C8B-B14F-4D97-AF65-F5344CB8AC3E}">
        <p14:creationId xmlns:p14="http://schemas.microsoft.com/office/powerpoint/2010/main" val="1016118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89F725-41E7-B24D-A9C2-4BBB96E628E4}"/>
              </a:ext>
            </a:extLst>
          </p:cNvPr>
          <p:cNvSpPr>
            <a:spLocks noGrp="1"/>
          </p:cNvSpPr>
          <p:nvPr>
            <p:ph type="title"/>
          </p:nvPr>
        </p:nvSpPr>
        <p:spPr/>
        <p:txBody>
          <a:bodyPr/>
          <a:lstStyle/>
          <a:p>
            <a:r>
              <a:rPr lang="en-US" dirty="0"/>
              <a:t>Academic Program Changes</a:t>
            </a:r>
          </a:p>
        </p:txBody>
      </p:sp>
      <p:sp>
        <p:nvSpPr>
          <p:cNvPr id="6" name="Content Placeholder 5">
            <a:extLst>
              <a:ext uri="{FF2B5EF4-FFF2-40B4-BE49-F238E27FC236}">
                <a16:creationId xmlns:a16="http://schemas.microsoft.com/office/drawing/2014/main" id="{542B0191-1CAF-6C44-8DC9-E82A1606B60F}"/>
              </a:ext>
            </a:extLst>
          </p:cNvPr>
          <p:cNvSpPr>
            <a:spLocks noGrp="1"/>
          </p:cNvSpPr>
          <p:nvPr>
            <p:ph idx="1"/>
          </p:nvPr>
        </p:nvSpPr>
        <p:spPr>
          <a:xfrm>
            <a:off x="628650" y="1426480"/>
            <a:ext cx="7886700" cy="4756606"/>
          </a:xfrm>
        </p:spPr>
        <p:txBody>
          <a:bodyPr>
            <a:normAutofit/>
          </a:bodyPr>
          <a:lstStyle/>
          <a:p>
            <a:pPr marL="0" indent="0">
              <a:buNone/>
            </a:pPr>
            <a:r>
              <a:rPr lang="en-US" i="1" dirty="0"/>
              <a:t>How do we determine the maximum he may borrow for the rest of the academic year?</a:t>
            </a:r>
          </a:p>
          <a:p>
            <a:r>
              <a:rPr lang="en-US" dirty="0"/>
              <a:t>He may borrow $10,250</a:t>
            </a:r>
          </a:p>
          <a:p>
            <a:r>
              <a:rPr lang="en-US" dirty="0"/>
              <a:t>The undergraduate annual loan limit applies, and amounts borrowed at the graduate level for the fall do not count against the undergraduate loan limit  </a:t>
            </a:r>
          </a:p>
          <a:p>
            <a:r>
              <a:rPr lang="en-US" dirty="0"/>
              <a:t>However, the total amount awarded for the academic year may not exceed the higher annual loan limit</a:t>
            </a:r>
          </a:p>
          <a:p>
            <a:pPr marL="0" indent="0">
              <a:buNone/>
            </a:pPr>
            <a:endParaRPr lang="en-US" i="1" dirty="0"/>
          </a:p>
        </p:txBody>
      </p:sp>
      <p:sp>
        <p:nvSpPr>
          <p:cNvPr id="7" name="Slide Number Placeholder 2">
            <a:extLst>
              <a:ext uri="{FF2B5EF4-FFF2-40B4-BE49-F238E27FC236}">
                <a16:creationId xmlns:a16="http://schemas.microsoft.com/office/drawing/2014/main" id="{4BDD148E-D6B0-45AC-9CE4-7E92C0C51E1A}"/>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rgbClr val="000000"/>
                </a:solidFill>
                <a:cs typeface="Arial" charset="0"/>
              </a:rPr>
              <a:t>Slide </a:t>
            </a:r>
            <a:fld id="{332CC476-2813-4999-AD2E-AFFB4AB2D294}" type="slidenum">
              <a:rPr lang="en-US" sz="1400" smtClean="0">
                <a:solidFill>
                  <a:srgbClr val="000000"/>
                </a:solidFill>
                <a:cs typeface="Arial" charset="0"/>
              </a:rPr>
              <a:pPr algn="l"/>
              <a:t>15</a:t>
            </a:fld>
            <a:r>
              <a:rPr lang="en-US" sz="1400" dirty="0">
                <a:solidFill>
                  <a:srgbClr val="000000"/>
                </a:solidFill>
                <a:cs typeface="Arial" charset="0"/>
              </a:rPr>
              <a:t>   © 2020 NASFAA</a:t>
            </a:r>
          </a:p>
        </p:txBody>
      </p:sp>
    </p:spTree>
    <p:extLst>
      <p:ext uri="{BB962C8B-B14F-4D97-AF65-F5344CB8AC3E}">
        <p14:creationId xmlns:p14="http://schemas.microsoft.com/office/powerpoint/2010/main" val="1068056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2189C-2C91-7F45-9F79-749F4572AB03}"/>
              </a:ext>
            </a:extLst>
          </p:cNvPr>
          <p:cNvSpPr>
            <a:spLocks noGrp="1"/>
          </p:cNvSpPr>
          <p:nvPr>
            <p:ph type="title"/>
          </p:nvPr>
        </p:nvSpPr>
        <p:spPr/>
        <p:txBody>
          <a:bodyPr/>
          <a:lstStyle/>
          <a:p>
            <a:r>
              <a:rPr lang="en-US" dirty="0"/>
              <a:t>Loan Origination and Disbursement</a:t>
            </a:r>
          </a:p>
        </p:txBody>
      </p:sp>
      <p:sp>
        <p:nvSpPr>
          <p:cNvPr id="4" name="Slide Number Placeholder 2">
            <a:extLst>
              <a:ext uri="{FF2B5EF4-FFF2-40B4-BE49-F238E27FC236}">
                <a16:creationId xmlns:a16="http://schemas.microsoft.com/office/drawing/2014/main" id="{005ED98A-5F0F-43F9-96A5-08005E989124}"/>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dirty="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16</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2097446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CB1C78-ECB6-2E4A-8CBB-FD8F88BECBC3}"/>
              </a:ext>
            </a:extLst>
          </p:cNvPr>
          <p:cNvSpPr>
            <a:spLocks noGrp="1"/>
          </p:cNvSpPr>
          <p:nvPr>
            <p:ph type="title"/>
          </p:nvPr>
        </p:nvSpPr>
        <p:spPr/>
        <p:txBody>
          <a:bodyPr/>
          <a:lstStyle/>
          <a:p>
            <a:r>
              <a:rPr lang="en-US" dirty="0">
                <a:solidFill>
                  <a:srgbClr val="ED7D31"/>
                </a:solidFill>
              </a:rPr>
              <a:t>Loan Origination</a:t>
            </a:r>
          </a:p>
        </p:txBody>
      </p:sp>
      <p:sp>
        <p:nvSpPr>
          <p:cNvPr id="6" name="Content Placeholder 5">
            <a:extLst>
              <a:ext uri="{FF2B5EF4-FFF2-40B4-BE49-F238E27FC236}">
                <a16:creationId xmlns:a16="http://schemas.microsoft.com/office/drawing/2014/main" id="{3A1439B9-749E-614C-AA3E-E87A7869F607}"/>
              </a:ext>
            </a:extLst>
          </p:cNvPr>
          <p:cNvSpPr>
            <a:spLocks noGrp="1"/>
          </p:cNvSpPr>
          <p:nvPr>
            <p:ph idx="1"/>
          </p:nvPr>
        </p:nvSpPr>
        <p:spPr>
          <a:xfrm>
            <a:off x="628650" y="1391970"/>
            <a:ext cx="8332470" cy="4734510"/>
          </a:xfrm>
        </p:spPr>
        <p:txBody>
          <a:bodyPr>
            <a:normAutofit/>
          </a:bodyPr>
          <a:lstStyle/>
          <a:p>
            <a:pPr marL="0" indent="0">
              <a:buNone/>
            </a:pPr>
            <a:r>
              <a:rPr lang="en-US" b="1" dirty="0"/>
              <a:t>Scenario </a:t>
            </a:r>
          </a:p>
          <a:p>
            <a:r>
              <a:rPr lang="en-US" dirty="0"/>
              <a:t>School realized it failed to originate a loan for a student before a loan period ended </a:t>
            </a:r>
          </a:p>
          <a:p>
            <a:r>
              <a:rPr lang="en-US" dirty="0"/>
              <a:t>Student submitted email request to accept loan funds but email was stuck in spam filter at school</a:t>
            </a:r>
          </a:p>
          <a:p>
            <a:pPr marL="0" indent="0">
              <a:buNone/>
            </a:pPr>
            <a:endParaRPr lang="en-US" dirty="0"/>
          </a:p>
          <a:p>
            <a:pPr marL="0" indent="0">
              <a:buNone/>
            </a:pPr>
            <a:r>
              <a:rPr lang="en-US" dirty="0"/>
              <a:t>Can the loan be originated now that the loan period has ended since it was not the student’s fault?</a:t>
            </a:r>
          </a:p>
        </p:txBody>
      </p:sp>
      <p:sp>
        <p:nvSpPr>
          <p:cNvPr id="7" name="Slide Number Placeholder 2">
            <a:extLst>
              <a:ext uri="{FF2B5EF4-FFF2-40B4-BE49-F238E27FC236}">
                <a16:creationId xmlns:a16="http://schemas.microsoft.com/office/drawing/2014/main" id="{C724CA68-5D8D-4CCC-853A-C21F4A05FB82}"/>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17</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754203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CB1C78-ECB6-2E4A-8CBB-FD8F88BECBC3}"/>
              </a:ext>
            </a:extLst>
          </p:cNvPr>
          <p:cNvSpPr>
            <a:spLocks noGrp="1"/>
          </p:cNvSpPr>
          <p:nvPr>
            <p:ph type="title"/>
          </p:nvPr>
        </p:nvSpPr>
        <p:spPr/>
        <p:txBody>
          <a:bodyPr/>
          <a:lstStyle/>
          <a:p>
            <a:r>
              <a:rPr lang="en-US" dirty="0">
                <a:solidFill>
                  <a:srgbClr val="ED7D31"/>
                </a:solidFill>
              </a:rPr>
              <a:t>Loan Origination</a:t>
            </a:r>
          </a:p>
        </p:txBody>
      </p:sp>
      <p:sp>
        <p:nvSpPr>
          <p:cNvPr id="6" name="Content Placeholder 5">
            <a:extLst>
              <a:ext uri="{FF2B5EF4-FFF2-40B4-BE49-F238E27FC236}">
                <a16:creationId xmlns:a16="http://schemas.microsoft.com/office/drawing/2014/main" id="{3A1439B9-749E-614C-AA3E-E87A7869F607}"/>
              </a:ext>
            </a:extLst>
          </p:cNvPr>
          <p:cNvSpPr>
            <a:spLocks noGrp="1"/>
          </p:cNvSpPr>
          <p:nvPr>
            <p:ph idx="1"/>
          </p:nvPr>
        </p:nvSpPr>
        <p:spPr/>
        <p:txBody>
          <a:bodyPr>
            <a:normAutofit/>
          </a:bodyPr>
          <a:lstStyle/>
          <a:p>
            <a:pPr marL="0" indent="0">
              <a:buNone/>
            </a:pPr>
            <a:r>
              <a:rPr lang="en-US" dirty="0"/>
              <a:t>No. Loans may not be originated after the end of a loan period. </a:t>
            </a:r>
          </a:p>
          <a:p>
            <a:r>
              <a:rPr lang="en-US" dirty="0"/>
              <a:t>Late disbursement rules apply</a:t>
            </a:r>
          </a:p>
          <a:p>
            <a:pPr lvl="1"/>
            <a:r>
              <a:rPr lang="en-US" dirty="0"/>
              <a:t>The loan must be originated prior to the student ceasing half-time enrollment</a:t>
            </a:r>
          </a:p>
          <a:p>
            <a:r>
              <a:rPr lang="en-US" dirty="0"/>
              <a:t>It does not matter why the loan was not originated</a:t>
            </a:r>
          </a:p>
          <a:p>
            <a:pPr marL="0" indent="0">
              <a:buNone/>
            </a:pPr>
            <a:endParaRPr lang="en-US" dirty="0"/>
          </a:p>
        </p:txBody>
      </p:sp>
      <p:sp>
        <p:nvSpPr>
          <p:cNvPr id="7" name="Slide Number Placeholder 2">
            <a:extLst>
              <a:ext uri="{FF2B5EF4-FFF2-40B4-BE49-F238E27FC236}">
                <a16:creationId xmlns:a16="http://schemas.microsoft.com/office/drawing/2014/main" id="{C724CA68-5D8D-4CCC-853A-C21F4A05FB82}"/>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18</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4162573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CB1C78-ECB6-2E4A-8CBB-FD8F88BECBC3}"/>
              </a:ext>
            </a:extLst>
          </p:cNvPr>
          <p:cNvSpPr>
            <a:spLocks noGrp="1"/>
          </p:cNvSpPr>
          <p:nvPr>
            <p:ph type="title"/>
          </p:nvPr>
        </p:nvSpPr>
        <p:spPr/>
        <p:txBody>
          <a:bodyPr/>
          <a:lstStyle/>
          <a:p>
            <a:r>
              <a:rPr lang="en-US" dirty="0">
                <a:solidFill>
                  <a:srgbClr val="ED7D31"/>
                </a:solidFill>
              </a:rPr>
              <a:t>Loan Origination</a:t>
            </a:r>
          </a:p>
        </p:txBody>
      </p:sp>
      <p:sp>
        <p:nvSpPr>
          <p:cNvPr id="6" name="Content Placeholder 5">
            <a:extLst>
              <a:ext uri="{FF2B5EF4-FFF2-40B4-BE49-F238E27FC236}">
                <a16:creationId xmlns:a16="http://schemas.microsoft.com/office/drawing/2014/main" id="{3A1439B9-749E-614C-AA3E-E87A7869F607}"/>
              </a:ext>
            </a:extLst>
          </p:cNvPr>
          <p:cNvSpPr>
            <a:spLocks noGrp="1"/>
          </p:cNvSpPr>
          <p:nvPr>
            <p:ph idx="1"/>
          </p:nvPr>
        </p:nvSpPr>
        <p:spPr>
          <a:xfrm>
            <a:off x="529209" y="980489"/>
            <a:ext cx="8085582" cy="5100905"/>
          </a:xfrm>
        </p:spPr>
        <p:txBody>
          <a:bodyPr>
            <a:normAutofit lnSpcReduction="10000"/>
          </a:bodyPr>
          <a:lstStyle/>
          <a:p>
            <a:pPr marL="0" indent="0">
              <a:buNone/>
            </a:pPr>
            <a:r>
              <a:rPr lang="en-US" b="1" dirty="0"/>
              <a:t>Scenario </a:t>
            </a:r>
          </a:p>
          <a:p>
            <a:r>
              <a:rPr lang="en-US" dirty="0"/>
              <a:t>Kyler is a 20-year old, second-year undergraduate</a:t>
            </a:r>
          </a:p>
          <a:p>
            <a:r>
              <a:rPr lang="en-US" dirty="0"/>
              <a:t>Transferred at the beginning of summer term </a:t>
            </a:r>
          </a:p>
          <a:p>
            <a:r>
              <a:rPr lang="en-US" dirty="0"/>
              <a:t>Attended another school during the fall and spring, but did not borrow Direct Loan funds</a:t>
            </a:r>
          </a:p>
          <a:p>
            <a:r>
              <a:rPr lang="en-US" dirty="0"/>
              <a:t>Summer term cost of attendance = $12,000</a:t>
            </a:r>
          </a:p>
          <a:p>
            <a:r>
              <a:rPr lang="en-US" dirty="0"/>
              <a:t>Kyler is only eligible for Direct Loans  </a:t>
            </a:r>
          </a:p>
          <a:p>
            <a:pPr marL="0" indent="0">
              <a:spcBef>
                <a:spcPts val="1800"/>
              </a:spcBef>
              <a:buNone/>
            </a:pPr>
            <a:r>
              <a:rPr lang="en-US" dirty="0"/>
              <a:t>Can we award the entire annual loan limit during the summer term if she will be enrolled at least half time? </a:t>
            </a:r>
          </a:p>
        </p:txBody>
      </p:sp>
      <p:sp>
        <p:nvSpPr>
          <p:cNvPr id="7" name="Slide Number Placeholder 2">
            <a:extLst>
              <a:ext uri="{FF2B5EF4-FFF2-40B4-BE49-F238E27FC236}">
                <a16:creationId xmlns:a16="http://schemas.microsoft.com/office/drawing/2014/main" id="{C724CA68-5D8D-4CCC-853A-C21F4A05FB82}"/>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19</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901640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C5A83-E7F0-49BE-8714-E161B8CF6678}"/>
              </a:ext>
            </a:extLst>
          </p:cNvPr>
          <p:cNvSpPr>
            <a:spLocks noGrp="1"/>
          </p:cNvSpPr>
          <p:nvPr>
            <p:ph type="title"/>
          </p:nvPr>
        </p:nvSpPr>
        <p:spPr/>
        <p:txBody>
          <a:bodyPr/>
          <a:lstStyle/>
          <a:p>
            <a:r>
              <a:rPr lang="en-US" dirty="0"/>
              <a:t>Today’s Topics</a:t>
            </a:r>
          </a:p>
        </p:txBody>
      </p:sp>
      <p:sp>
        <p:nvSpPr>
          <p:cNvPr id="3" name="Content Placeholder 2">
            <a:extLst>
              <a:ext uri="{FF2B5EF4-FFF2-40B4-BE49-F238E27FC236}">
                <a16:creationId xmlns:a16="http://schemas.microsoft.com/office/drawing/2014/main" id="{3F69824D-0469-4C05-B46B-0B27D939C587}"/>
              </a:ext>
            </a:extLst>
          </p:cNvPr>
          <p:cNvSpPr>
            <a:spLocks noGrp="1"/>
          </p:cNvSpPr>
          <p:nvPr>
            <p:ph idx="1"/>
          </p:nvPr>
        </p:nvSpPr>
        <p:spPr>
          <a:xfrm>
            <a:off x="628650" y="1435102"/>
            <a:ext cx="7886700" cy="4773674"/>
          </a:xfrm>
        </p:spPr>
        <p:txBody>
          <a:bodyPr>
            <a:normAutofit/>
          </a:bodyPr>
          <a:lstStyle/>
          <a:p>
            <a:r>
              <a:rPr lang="en-US" dirty="0"/>
              <a:t>COVID-19 </a:t>
            </a:r>
          </a:p>
          <a:p>
            <a:r>
              <a:rPr lang="en-US" dirty="0"/>
              <a:t>Eligibility When Grade Level or Enrollment Status Changes</a:t>
            </a:r>
          </a:p>
          <a:p>
            <a:r>
              <a:rPr lang="en-US" dirty="0"/>
              <a:t>Origination and Disbursement</a:t>
            </a:r>
          </a:p>
          <a:p>
            <a:r>
              <a:rPr lang="en-US" dirty="0"/>
              <a:t>Loan Proration</a:t>
            </a:r>
          </a:p>
          <a:p>
            <a:r>
              <a:rPr lang="en-US" dirty="0"/>
              <a:t>Annual Student Loan Acknowledgement</a:t>
            </a:r>
          </a:p>
          <a:p>
            <a:r>
              <a:rPr lang="en-US" dirty="0"/>
              <a:t>Federal Direct PLUS Loan Program</a:t>
            </a:r>
          </a:p>
          <a:p>
            <a:r>
              <a:rPr lang="en-US" dirty="0"/>
              <a:t>Miscellaneous</a:t>
            </a:r>
          </a:p>
          <a:p>
            <a:pPr marL="0" indent="0">
              <a:buNone/>
            </a:pPr>
            <a:r>
              <a:rPr lang="en-US" dirty="0"/>
              <a:t> </a:t>
            </a:r>
          </a:p>
          <a:p>
            <a:endParaRPr lang="en-US" dirty="0"/>
          </a:p>
        </p:txBody>
      </p:sp>
      <p:sp>
        <p:nvSpPr>
          <p:cNvPr id="4" name="Slide Number Placeholder 2">
            <a:extLst>
              <a:ext uri="{FF2B5EF4-FFF2-40B4-BE49-F238E27FC236}">
                <a16:creationId xmlns:a16="http://schemas.microsoft.com/office/drawing/2014/main" id="{50F72017-713C-4D9F-8DA2-06843EBE8A24}"/>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2</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942566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CB1C78-ECB6-2E4A-8CBB-FD8F88BECBC3}"/>
              </a:ext>
            </a:extLst>
          </p:cNvPr>
          <p:cNvSpPr>
            <a:spLocks noGrp="1"/>
          </p:cNvSpPr>
          <p:nvPr>
            <p:ph type="title"/>
          </p:nvPr>
        </p:nvSpPr>
        <p:spPr/>
        <p:txBody>
          <a:bodyPr/>
          <a:lstStyle/>
          <a:p>
            <a:r>
              <a:rPr lang="en-US" dirty="0">
                <a:solidFill>
                  <a:srgbClr val="ED7D31"/>
                </a:solidFill>
              </a:rPr>
              <a:t>Loan Origination</a:t>
            </a:r>
          </a:p>
        </p:txBody>
      </p:sp>
      <p:sp>
        <p:nvSpPr>
          <p:cNvPr id="6" name="Content Placeholder 5">
            <a:extLst>
              <a:ext uri="{FF2B5EF4-FFF2-40B4-BE49-F238E27FC236}">
                <a16:creationId xmlns:a16="http://schemas.microsoft.com/office/drawing/2014/main" id="{3A1439B9-749E-614C-AA3E-E87A7869F607}"/>
              </a:ext>
            </a:extLst>
          </p:cNvPr>
          <p:cNvSpPr>
            <a:spLocks noGrp="1"/>
          </p:cNvSpPr>
          <p:nvPr>
            <p:ph idx="1"/>
          </p:nvPr>
        </p:nvSpPr>
        <p:spPr>
          <a:xfrm>
            <a:off x="704763" y="972869"/>
            <a:ext cx="7886700" cy="5100905"/>
          </a:xfrm>
        </p:spPr>
        <p:txBody>
          <a:bodyPr>
            <a:normAutofit/>
          </a:bodyPr>
          <a:lstStyle/>
          <a:p>
            <a:pPr marL="0" indent="0">
              <a:buNone/>
            </a:pPr>
            <a:r>
              <a:rPr lang="en-US" dirty="0"/>
              <a:t>Yes. If Kyler is eligible for the full annual loan limit, you cannot limit the amount she borrows.</a:t>
            </a:r>
          </a:p>
          <a:p>
            <a:r>
              <a:rPr lang="en-US" dirty="0"/>
              <a:t>Loan period must reflect the single term</a:t>
            </a:r>
          </a:p>
          <a:p>
            <a:r>
              <a:rPr lang="en-US" dirty="0"/>
              <a:t>May require two disbursements</a:t>
            </a:r>
          </a:p>
          <a:p>
            <a:pPr marL="0" indent="0">
              <a:buNone/>
            </a:pPr>
            <a:endParaRPr lang="en-US" dirty="0"/>
          </a:p>
          <a:p>
            <a:r>
              <a:rPr lang="en-US" dirty="0"/>
              <a:t> </a:t>
            </a:r>
          </a:p>
          <a:p>
            <a:endParaRPr lang="en-US" i="1" dirty="0"/>
          </a:p>
        </p:txBody>
      </p:sp>
      <p:sp>
        <p:nvSpPr>
          <p:cNvPr id="7" name="Slide Number Placeholder 2">
            <a:extLst>
              <a:ext uri="{FF2B5EF4-FFF2-40B4-BE49-F238E27FC236}">
                <a16:creationId xmlns:a16="http://schemas.microsoft.com/office/drawing/2014/main" id="{C724CA68-5D8D-4CCC-853A-C21F4A05FB82}"/>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20</a:t>
            </a:fld>
            <a:r>
              <a:rPr sz="1400" dirty="0">
                <a:cs typeface="Arial" charset="0"/>
              </a:rPr>
              <a:t>   © 20</a:t>
            </a:r>
            <a:r>
              <a:rPr lang="en-US" sz="1400" dirty="0">
                <a:cs typeface="Arial" charset="0"/>
              </a:rPr>
              <a:t>20</a:t>
            </a:r>
            <a:r>
              <a:rPr sz="1400" dirty="0">
                <a:cs typeface="Arial" charset="0"/>
              </a:rPr>
              <a:t> NASFAA</a:t>
            </a:r>
          </a:p>
        </p:txBody>
      </p:sp>
      <p:graphicFrame>
        <p:nvGraphicFramePr>
          <p:cNvPr id="2" name="Diagram 1">
            <a:extLst>
              <a:ext uri="{FF2B5EF4-FFF2-40B4-BE49-F238E27FC236}">
                <a16:creationId xmlns:a16="http://schemas.microsoft.com/office/drawing/2014/main" id="{546BBB4C-174D-4DEF-94B7-BBBE79836B33}"/>
              </a:ext>
            </a:extLst>
          </p:cNvPr>
          <p:cNvGraphicFramePr/>
          <p:nvPr>
            <p:extLst>
              <p:ext uri="{D42A27DB-BD31-4B8C-83A1-F6EECF244321}">
                <p14:modId xmlns:p14="http://schemas.microsoft.com/office/powerpoint/2010/main" val="885546821"/>
              </p:ext>
            </p:extLst>
          </p:nvPr>
        </p:nvGraphicFramePr>
        <p:xfrm>
          <a:off x="612635" y="2558281"/>
          <a:ext cx="5618434" cy="2539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quals 2">
            <a:extLst>
              <a:ext uri="{FF2B5EF4-FFF2-40B4-BE49-F238E27FC236}">
                <a16:creationId xmlns:a16="http://schemas.microsoft.com/office/drawing/2014/main" id="{62004077-3437-4273-BCAC-93328A436187}"/>
              </a:ext>
            </a:extLst>
          </p:cNvPr>
          <p:cNvSpPr/>
          <p:nvPr/>
        </p:nvSpPr>
        <p:spPr>
          <a:xfrm>
            <a:off x="6331248" y="3454398"/>
            <a:ext cx="680170" cy="797585"/>
          </a:xfrm>
          <a:prstGeom prst="mathEqual">
            <a:avLst/>
          </a:prstGeom>
          <a:solidFill>
            <a:srgbClr val="AA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2DFFAE9A-BF69-4F99-980B-858CF67FDBA2}"/>
              </a:ext>
            </a:extLst>
          </p:cNvPr>
          <p:cNvGrpSpPr/>
          <p:nvPr/>
        </p:nvGrpSpPr>
        <p:grpSpPr>
          <a:xfrm>
            <a:off x="7103546" y="3190408"/>
            <a:ext cx="1326343" cy="1325563"/>
            <a:chOff x="5574871" y="1232289"/>
            <a:chExt cx="1599421" cy="1599421"/>
          </a:xfrm>
        </p:grpSpPr>
        <p:sp>
          <p:nvSpPr>
            <p:cNvPr id="9" name="Oval 8">
              <a:extLst>
                <a:ext uri="{FF2B5EF4-FFF2-40B4-BE49-F238E27FC236}">
                  <a16:creationId xmlns:a16="http://schemas.microsoft.com/office/drawing/2014/main" id="{A32CD4DA-BF80-408B-A071-AF823FA16262}"/>
                </a:ext>
              </a:extLst>
            </p:cNvPr>
            <p:cNvSpPr/>
            <p:nvPr/>
          </p:nvSpPr>
          <p:spPr>
            <a:xfrm>
              <a:off x="5574871" y="1232289"/>
              <a:ext cx="1599421" cy="159942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4">
              <a:extLst>
                <a:ext uri="{FF2B5EF4-FFF2-40B4-BE49-F238E27FC236}">
                  <a16:creationId xmlns:a16="http://schemas.microsoft.com/office/drawing/2014/main" id="{9F6E850C-00D0-44C1-834F-52899A02A3E6}"/>
                </a:ext>
              </a:extLst>
            </p:cNvPr>
            <p:cNvSpPr txBox="1"/>
            <p:nvPr/>
          </p:nvSpPr>
          <p:spPr>
            <a:xfrm>
              <a:off x="5809102" y="1466519"/>
              <a:ext cx="1130962" cy="11309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US" sz="3200" dirty="0"/>
                <a:t>Max Sub</a:t>
              </a:r>
              <a:endParaRPr lang="en-US" sz="3200" kern="1200" dirty="0"/>
            </a:p>
          </p:txBody>
        </p:sp>
      </p:grpSp>
      <p:graphicFrame>
        <p:nvGraphicFramePr>
          <p:cNvPr id="14" name="Diagram 13">
            <a:extLst>
              <a:ext uri="{FF2B5EF4-FFF2-40B4-BE49-F238E27FC236}">
                <a16:creationId xmlns:a16="http://schemas.microsoft.com/office/drawing/2014/main" id="{670C42EE-3E6A-44CC-85A6-8440EEF9CACE}"/>
              </a:ext>
            </a:extLst>
          </p:cNvPr>
          <p:cNvGraphicFramePr/>
          <p:nvPr>
            <p:extLst>
              <p:ext uri="{D42A27DB-BD31-4B8C-83A1-F6EECF244321}">
                <p14:modId xmlns:p14="http://schemas.microsoft.com/office/powerpoint/2010/main" val="2039592485"/>
              </p:ext>
            </p:extLst>
          </p:nvPr>
        </p:nvGraphicFramePr>
        <p:xfrm>
          <a:off x="604584" y="4136418"/>
          <a:ext cx="5726664" cy="26339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79492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CB1C78-ECB6-2E4A-8CBB-FD8F88BECBC3}"/>
              </a:ext>
            </a:extLst>
          </p:cNvPr>
          <p:cNvSpPr>
            <a:spLocks noGrp="1"/>
          </p:cNvSpPr>
          <p:nvPr>
            <p:ph type="title"/>
          </p:nvPr>
        </p:nvSpPr>
        <p:spPr/>
        <p:txBody>
          <a:bodyPr/>
          <a:lstStyle/>
          <a:p>
            <a:r>
              <a:rPr lang="en-US" dirty="0">
                <a:solidFill>
                  <a:srgbClr val="ED7D31"/>
                </a:solidFill>
              </a:rPr>
              <a:t>Loan Origination</a:t>
            </a:r>
          </a:p>
        </p:txBody>
      </p:sp>
      <p:sp>
        <p:nvSpPr>
          <p:cNvPr id="6" name="Content Placeholder 5">
            <a:extLst>
              <a:ext uri="{FF2B5EF4-FFF2-40B4-BE49-F238E27FC236}">
                <a16:creationId xmlns:a16="http://schemas.microsoft.com/office/drawing/2014/main" id="{3A1439B9-749E-614C-AA3E-E87A7869F607}"/>
              </a:ext>
            </a:extLst>
          </p:cNvPr>
          <p:cNvSpPr>
            <a:spLocks noGrp="1"/>
          </p:cNvSpPr>
          <p:nvPr>
            <p:ph idx="1"/>
          </p:nvPr>
        </p:nvSpPr>
        <p:spPr>
          <a:xfrm>
            <a:off x="628650" y="1391969"/>
            <a:ext cx="7886700" cy="5100905"/>
          </a:xfrm>
        </p:spPr>
        <p:txBody>
          <a:bodyPr>
            <a:normAutofit/>
          </a:bodyPr>
          <a:lstStyle/>
          <a:p>
            <a:pPr marL="0" indent="0">
              <a:buNone/>
            </a:pPr>
            <a:r>
              <a:rPr lang="en-US" b="1" dirty="0"/>
              <a:t>Scenario: </a:t>
            </a:r>
          </a:p>
          <a:p>
            <a:r>
              <a:rPr lang="en-US" dirty="0"/>
              <a:t>Marcus is planning to attend class on campus in the fall and then take advantage of a study-abroad opportunity for the spring term  </a:t>
            </a:r>
          </a:p>
          <a:p>
            <a:r>
              <a:rPr lang="en-US" dirty="0"/>
              <a:t>The costs associated with the two terms are going to be very different </a:t>
            </a:r>
          </a:p>
          <a:p>
            <a:r>
              <a:rPr lang="en-US" dirty="0"/>
              <a:t>We were told we must originate loans with equal disbursements </a:t>
            </a:r>
          </a:p>
          <a:p>
            <a:pPr marL="0" indent="0">
              <a:buNone/>
            </a:pPr>
            <a:r>
              <a:rPr lang="en-US" dirty="0"/>
              <a:t>How can we accurately originate a loan for Marcus? </a:t>
            </a:r>
          </a:p>
        </p:txBody>
      </p:sp>
      <p:sp>
        <p:nvSpPr>
          <p:cNvPr id="7" name="Slide Number Placeholder 2">
            <a:extLst>
              <a:ext uri="{FF2B5EF4-FFF2-40B4-BE49-F238E27FC236}">
                <a16:creationId xmlns:a16="http://schemas.microsoft.com/office/drawing/2014/main" id="{C724CA68-5D8D-4CCC-853A-C21F4A05FB82}"/>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21</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2702249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CB1C78-ECB6-2E4A-8CBB-FD8F88BECBC3}"/>
              </a:ext>
            </a:extLst>
          </p:cNvPr>
          <p:cNvSpPr>
            <a:spLocks noGrp="1"/>
          </p:cNvSpPr>
          <p:nvPr>
            <p:ph type="title"/>
          </p:nvPr>
        </p:nvSpPr>
        <p:spPr/>
        <p:txBody>
          <a:bodyPr/>
          <a:lstStyle/>
          <a:p>
            <a:r>
              <a:rPr lang="en-US" dirty="0">
                <a:solidFill>
                  <a:srgbClr val="ED7D31"/>
                </a:solidFill>
              </a:rPr>
              <a:t>Loan Origination</a:t>
            </a:r>
          </a:p>
        </p:txBody>
      </p:sp>
      <p:sp>
        <p:nvSpPr>
          <p:cNvPr id="6" name="Content Placeholder 5">
            <a:extLst>
              <a:ext uri="{FF2B5EF4-FFF2-40B4-BE49-F238E27FC236}">
                <a16:creationId xmlns:a16="http://schemas.microsoft.com/office/drawing/2014/main" id="{3A1439B9-749E-614C-AA3E-E87A7869F607}"/>
              </a:ext>
            </a:extLst>
          </p:cNvPr>
          <p:cNvSpPr>
            <a:spLocks noGrp="1"/>
          </p:cNvSpPr>
          <p:nvPr>
            <p:ph idx="1"/>
          </p:nvPr>
        </p:nvSpPr>
        <p:spPr>
          <a:xfrm>
            <a:off x="628650" y="1206501"/>
            <a:ext cx="7886700" cy="5286374"/>
          </a:xfrm>
        </p:spPr>
        <p:txBody>
          <a:bodyPr>
            <a:normAutofit lnSpcReduction="10000"/>
          </a:bodyPr>
          <a:lstStyle/>
          <a:p>
            <a:pPr marL="0" lvl="0" indent="0">
              <a:buNone/>
            </a:pPr>
            <a:r>
              <a:rPr lang="en-US" dirty="0"/>
              <a:t>You may use two separate loans; one for fall and one for spring. </a:t>
            </a:r>
          </a:p>
          <a:p>
            <a:r>
              <a:rPr lang="en-US" dirty="0"/>
              <a:t>COA, EFC, and EFA based on single term	</a:t>
            </a:r>
          </a:p>
          <a:p>
            <a:r>
              <a:rPr lang="en-US" dirty="0"/>
              <a:t>May require two disbursements of each loan</a:t>
            </a:r>
          </a:p>
          <a:p>
            <a:pPr marL="0" lvl="0" indent="0">
              <a:buNone/>
            </a:pPr>
            <a:r>
              <a:rPr lang="en-US" b="1" dirty="0"/>
              <a:t>OR</a:t>
            </a:r>
          </a:p>
          <a:p>
            <a:pPr marL="0" lvl="0" indent="0">
              <a:buNone/>
            </a:pPr>
            <a:r>
              <a:rPr lang="en-US" dirty="0"/>
              <a:t>You may use two separate loans; one for fall/spring and one for the difference in cost for the spring. </a:t>
            </a:r>
          </a:p>
          <a:p>
            <a:r>
              <a:rPr lang="en-US" dirty="0"/>
              <a:t>COA, EFC, and EFA based on loan period</a:t>
            </a:r>
          </a:p>
          <a:p>
            <a:r>
              <a:rPr lang="en-US" dirty="0"/>
              <a:t>May require two disbursements of spring-only loan</a:t>
            </a:r>
          </a:p>
          <a:p>
            <a:pPr marL="0" indent="0">
              <a:buNone/>
            </a:pPr>
            <a:endParaRPr lang="en-US" i="1" dirty="0"/>
          </a:p>
        </p:txBody>
      </p:sp>
      <p:sp>
        <p:nvSpPr>
          <p:cNvPr id="7" name="Slide Number Placeholder 2">
            <a:extLst>
              <a:ext uri="{FF2B5EF4-FFF2-40B4-BE49-F238E27FC236}">
                <a16:creationId xmlns:a16="http://schemas.microsoft.com/office/drawing/2014/main" id="{C724CA68-5D8D-4CCC-853A-C21F4A05FB82}"/>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22</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763870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0910-81D3-2E40-97A8-BFE02ADEE3A4}"/>
              </a:ext>
            </a:extLst>
          </p:cNvPr>
          <p:cNvSpPr>
            <a:spLocks noGrp="1"/>
          </p:cNvSpPr>
          <p:nvPr>
            <p:ph type="title"/>
          </p:nvPr>
        </p:nvSpPr>
        <p:spPr/>
        <p:txBody>
          <a:bodyPr anchor="ctr"/>
          <a:lstStyle/>
          <a:p>
            <a:r>
              <a:rPr lang="en-US" dirty="0"/>
              <a:t>Loan Proration</a:t>
            </a:r>
          </a:p>
        </p:txBody>
      </p:sp>
      <p:sp>
        <p:nvSpPr>
          <p:cNvPr id="4" name="Slide Number Placeholder 2">
            <a:extLst>
              <a:ext uri="{FF2B5EF4-FFF2-40B4-BE49-F238E27FC236}">
                <a16:creationId xmlns:a16="http://schemas.microsoft.com/office/drawing/2014/main" id="{5F229CEE-90A9-4D05-9BF5-78AE5A047C65}"/>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dirty="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rPr>
              <a:t>Slide </a:t>
            </a:r>
            <a:fld id="{332CC476-2813-4999-AD2E-AFFB4AB2D294}"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23</a:t>
            </a:fld>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rPr>
              <a:t>   © 2019 NASFAA</a:t>
            </a:r>
          </a:p>
        </p:txBody>
      </p:sp>
    </p:spTree>
    <p:extLst>
      <p:ext uri="{BB962C8B-B14F-4D97-AF65-F5344CB8AC3E}">
        <p14:creationId xmlns:p14="http://schemas.microsoft.com/office/powerpoint/2010/main" val="4019722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84610-AEB8-458C-ABA3-E3D68C3C6CDD}"/>
              </a:ext>
            </a:extLst>
          </p:cNvPr>
          <p:cNvSpPr>
            <a:spLocks noGrp="1"/>
          </p:cNvSpPr>
          <p:nvPr>
            <p:ph type="title"/>
          </p:nvPr>
        </p:nvSpPr>
        <p:spPr/>
        <p:txBody>
          <a:bodyPr/>
          <a:lstStyle/>
          <a:p>
            <a:r>
              <a:rPr lang="en-US" dirty="0"/>
              <a:t>Loan Proration</a:t>
            </a:r>
          </a:p>
        </p:txBody>
      </p:sp>
      <p:sp>
        <p:nvSpPr>
          <p:cNvPr id="3" name="Content Placeholder 2">
            <a:extLst>
              <a:ext uri="{FF2B5EF4-FFF2-40B4-BE49-F238E27FC236}">
                <a16:creationId xmlns:a16="http://schemas.microsoft.com/office/drawing/2014/main" id="{A1056A58-CDC5-4EF3-99E8-27A7E9EBC43C}"/>
              </a:ext>
            </a:extLst>
          </p:cNvPr>
          <p:cNvSpPr>
            <a:spLocks noGrp="1"/>
          </p:cNvSpPr>
          <p:nvPr>
            <p:ph idx="1"/>
          </p:nvPr>
        </p:nvSpPr>
        <p:spPr/>
        <p:txBody>
          <a:bodyPr>
            <a:normAutofit lnSpcReduction="10000"/>
          </a:bodyPr>
          <a:lstStyle/>
          <a:p>
            <a:pPr marL="0" indent="0">
              <a:buNone/>
            </a:pPr>
            <a:r>
              <a:rPr lang="en-US" b="1" dirty="0"/>
              <a:t>Scenario:</a:t>
            </a:r>
            <a:r>
              <a:rPr lang="en-US" dirty="0"/>
              <a:t> </a:t>
            </a:r>
          </a:p>
          <a:p>
            <a:r>
              <a:rPr lang="en-US" dirty="0"/>
              <a:t>When an undergraduate student only needs to attend one more term to finish their program, we have been offering the student one-half of their annual loan limit </a:t>
            </a:r>
          </a:p>
          <a:p>
            <a:r>
              <a:rPr lang="en-US" dirty="0"/>
              <a:t>An auditor recently told us that we have been doing this incorrectly</a:t>
            </a:r>
          </a:p>
          <a:p>
            <a:pPr marL="0" indent="0">
              <a:buNone/>
            </a:pPr>
            <a:endParaRPr lang="en-US" dirty="0"/>
          </a:p>
          <a:p>
            <a:pPr marL="0" indent="0">
              <a:buNone/>
            </a:pPr>
            <a:r>
              <a:rPr lang="en-US" dirty="0"/>
              <a:t>How should we be calculating the student’s Direct Loan eligibility?</a:t>
            </a:r>
          </a:p>
          <a:p>
            <a:pPr marL="0" indent="0">
              <a:buNone/>
            </a:pPr>
            <a:endParaRPr lang="en-US" dirty="0"/>
          </a:p>
        </p:txBody>
      </p:sp>
      <p:sp>
        <p:nvSpPr>
          <p:cNvPr id="4" name="Slide Number Placeholder 2">
            <a:extLst>
              <a:ext uri="{FF2B5EF4-FFF2-40B4-BE49-F238E27FC236}">
                <a16:creationId xmlns:a16="http://schemas.microsoft.com/office/drawing/2014/main" id="{20382EEF-D9BD-4159-AC9E-EB9047C3EF27}"/>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24</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4093419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3CF6-982C-4B12-9FD4-80E1FC31A3CE}"/>
              </a:ext>
            </a:extLst>
          </p:cNvPr>
          <p:cNvSpPr>
            <a:spLocks noGrp="1"/>
          </p:cNvSpPr>
          <p:nvPr>
            <p:ph type="title"/>
          </p:nvPr>
        </p:nvSpPr>
        <p:spPr/>
        <p:txBody>
          <a:bodyPr/>
          <a:lstStyle/>
          <a:p>
            <a:r>
              <a:rPr lang="en-US" dirty="0"/>
              <a:t>Loan Proration</a:t>
            </a:r>
          </a:p>
        </p:txBody>
      </p:sp>
      <p:sp>
        <p:nvSpPr>
          <p:cNvPr id="3" name="Content Placeholder 2">
            <a:extLst>
              <a:ext uri="{FF2B5EF4-FFF2-40B4-BE49-F238E27FC236}">
                <a16:creationId xmlns:a16="http://schemas.microsoft.com/office/drawing/2014/main" id="{9BC33298-88E8-447C-AAD9-2D7B4BBF7CD9}"/>
              </a:ext>
            </a:extLst>
          </p:cNvPr>
          <p:cNvSpPr>
            <a:spLocks noGrp="1"/>
          </p:cNvSpPr>
          <p:nvPr>
            <p:ph idx="1"/>
          </p:nvPr>
        </p:nvSpPr>
        <p:spPr/>
        <p:txBody>
          <a:bodyPr/>
          <a:lstStyle/>
          <a:p>
            <a:pPr marL="0" indent="0">
              <a:buNone/>
            </a:pPr>
            <a:r>
              <a:rPr lang="en-US" dirty="0"/>
              <a:t>The student’s eligibility must be determined based on the number of hours needed to complete the program.</a:t>
            </a:r>
          </a:p>
          <a:p>
            <a:r>
              <a:rPr lang="en-US" dirty="0"/>
              <a:t>Compare the number of hours the student will be enrolled with the number of hours in the academic year</a:t>
            </a:r>
          </a:p>
          <a:p>
            <a:r>
              <a:rPr lang="en-US" dirty="0"/>
              <a:t>Determine maximum subsidized and unsubsidized loan eligibility</a:t>
            </a:r>
          </a:p>
          <a:p>
            <a:pPr marL="0" indent="0">
              <a:buNone/>
            </a:pPr>
            <a:endParaRPr lang="en-US" dirty="0"/>
          </a:p>
        </p:txBody>
      </p:sp>
      <p:sp>
        <p:nvSpPr>
          <p:cNvPr id="4" name="Slide Number Placeholder 2">
            <a:extLst>
              <a:ext uri="{FF2B5EF4-FFF2-40B4-BE49-F238E27FC236}">
                <a16:creationId xmlns:a16="http://schemas.microsoft.com/office/drawing/2014/main" id="{0E3CB852-ACC8-4381-878E-B7318C4AB5FA}"/>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25</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1482168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BDA0-B40E-EC42-9273-6C1817B64501}"/>
              </a:ext>
            </a:extLst>
          </p:cNvPr>
          <p:cNvSpPr>
            <a:spLocks noGrp="1"/>
          </p:cNvSpPr>
          <p:nvPr>
            <p:ph type="title"/>
          </p:nvPr>
        </p:nvSpPr>
        <p:spPr/>
        <p:txBody>
          <a:bodyPr/>
          <a:lstStyle/>
          <a:p>
            <a:r>
              <a:rPr lang="en-US" dirty="0"/>
              <a:t>Loan Proration</a:t>
            </a:r>
          </a:p>
        </p:txBody>
      </p:sp>
      <p:sp>
        <p:nvSpPr>
          <p:cNvPr id="3" name="Content Placeholder 2">
            <a:extLst>
              <a:ext uri="{FF2B5EF4-FFF2-40B4-BE49-F238E27FC236}">
                <a16:creationId xmlns:a16="http://schemas.microsoft.com/office/drawing/2014/main" id="{9A48BD57-1A78-A44C-9567-9C6EF300CD00}"/>
              </a:ext>
            </a:extLst>
          </p:cNvPr>
          <p:cNvSpPr>
            <a:spLocks noGrp="1"/>
          </p:cNvSpPr>
          <p:nvPr>
            <p:ph idx="1"/>
          </p:nvPr>
        </p:nvSpPr>
        <p:spPr>
          <a:xfrm>
            <a:off x="628650" y="1104904"/>
            <a:ext cx="7886700" cy="4825996"/>
          </a:xfrm>
        </p:spPr>
        <p:txBody>
          <a:bodyPr>
            <a:normAutofit/>
          </a:bodyPr>
          <a:lstStyle/>
          <a:p>
            <a:pPr marL="0" indent="0">
              <a:buNone/>
            </a:pPr>
            <a:r>
              <a:rPr lang="en-US" dirty="0"/>
              <a:t>Calculate maximum base eligibility:</a:t>
            </a:r>
          </a:p>
          <a:p>
            <a:pPr marL="0" indent="0">
              <a:buNone/>
            </a:pPr>
            <a:endParaRPr lang="en-US" dirty="0"/>
          </a:p>
          <a:p>
            <a:pPr marL="0" indent="0">
              <a:buNone/>
            </a:pPr>
            <a:endParaRPr lang="en-US" dirty="0"/>
          </a:p>
        </p:txBody>
      </p:sp>
      <p:sp>
        <p:nvSpPr>
          <p:cNvPr id="5" name="Slide Number Placeholder 2">
            <a:extLst>
              <a:ext uri="{FF2B5EF4-FFF2-40B4-BE49-F238E27FC236}">
                <a16:creationId xmlns:a16="http://schemas.microsoft.com/office/drawing/2014/main" id="{AFB5E0E8-B903-4972-ADAB-8E1C81FDD855}"/>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26</a:t>
            </a:fld>
            <a:r>
              <a:rPr sz="1400" dirty="0">
                <a:cs typeface="Arial" charset="0"/>
              </a:rPr>
              <a:t>   © 20</a:t>
            </a:r>
            <a:r>
              <a:rPr lang="en-US" sz="1400" dirty="0">
                <a:cs typeface="Arial" charset="0"/>
              </a:rPr>
              <a:t>20</a:t>
            </a:r>
            <a:r>
              <a:rPr sz="1400" dirty="0">
                <a:cs typeface="Arial" charset="0"/>
              </a:rPr>
              <a:t> NASFAA</a:t>
            </a:r>
          </a:p>
        </p:txBody>
      </p:sp>
      <p:graphicFrame>
        <p:nvGraphicFramePr>
          <p:cNvPr id="4" name="Diagram 3">
            <a:extLst>
              <a:ext uri="{FF2B5EF4-FFF2-40B4-BE49-F238E27FC236}">
                <a16:creationId xmlns:a16="http://schemas.microsoft.com/office/drawing/2014/main" id="{B8444ACA-E938-4C4D-BA72-9A3DDFDF4C13}"/>
              </a:ext>
            </a:extLst>
          </p:cNvPr>
          <p:cNvGraphicFramePr/>
          <p:nvPr>
            <p:extLst>
              <p:ext uri="{D42A27DB-BD31-4B8C-83A1-F6EECF244321}">
                <p14:modId xmlns:p14="http://schemas.microsoft.com/office/powerpoint/2010/main" val="421533283"/>
              </p:ext>
            </p:extLst>
          </p:nvPr>
        </p:nvGraphicFramePr>
        <p:xfrm>
          <a:off x="628650" y="564486"/>
          <a:ext cx="7750672" cy="4157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0B3B29B5-5A36-4911-BED4-E22575822AE8}"/>
              </a:ext>
            </a:extLst>
          </p:cNvPr>
          <p:cNvGraphicFramePr/>
          <p:nvPr>
            <p:extLst>
              <p:ext uri="{D42A27DB-BD31-4B8C-83A1-F6EECF244321}">
                <p14:modId xmlns:p14="http://schemas.microsoft.com/office/powerpoint/2010/main" val="2269532775"/>
              </p:ext>
            </p:extLst>
          </p:nvPr>
        </p:nvGraphicFramePr>
        <p:xfrm>
          <a:off x="628650" y="2994352"/>
          <a:ext cx="7750672" cy="36899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59768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ECDC9-79B7-4480-8606-C56947F1E53A}"/>
              </a:ext>
            </a:extLst>
          </p:cNvPr>
          <p:cNvSpPr>
            <a:spLocks noGrp="1"/>
          </p:cNvSpPr>
          <p:nvPr>
            <p:ph type="title"/>
          </p:nvPr>
        </p:nvSpPr>
        <p:spPr/>
        <p:txBody>
          <a:bodyPr/>
          <a:lstStyle/>
          <a:p>
            <a:r>
              <a:rPr lang="en-US" dirty="0"/>
              <a:t>Loan Proration</a:t>
            </a:r>
          </a:p>
        </p:txBody>
      </p:sp>
      <p:sp>
        <p:nvSpPr>
          <p:cNvPr id="3" name="Content Placeholder 2">
            <a:extLst>
              <a:ext uri="{FF2B5EF4-FFF2-40B4-BE49-F238E27FC236}">
                <a16:creationId xmlns:a16="http://schemas.microsoft.com/office/drawing/2014/main" id="{E1A386C4-D199-4E30-A518-A3947EFDA164}"/>
              </a:ext>
            </a:extLst>
          </p:cNvPr>
          <p:cNvSpPr>
            <a:spLocks noGrp="1"/>
          </p:cNvSpPr>
          <p:nvPr>
            <p:ph idx="1"/>
          </p:nvPr>
        </p:nvSpPr>
        <p:spPr/>
        <p:txBody>
          <a:bodyPr/>
          <a:lstStyle/>
          <a:p>
            <a:pPr marL="0" indent="0">
              <a:buNone/>
            </a:pPr>
            <a:r>
              <a:rPr lang="en-US" dirty="0"/>
              <a:t>Calculate maximum additional unsubsidized eligibility:</a:t>
            </a:r>
          </a:p>
          <a:p>
            <a:pPr marL="0" indent="0">
              <a:buNone/>
            </a:pPr>
            <a:endParaRPr lang="en-US" dirty="0"/>
          </a:p>
        </p:txBody>
      </p:sp>
      <p:graphicFrame>
        <p:nvGraphicFramePr>
          <p:cNvPr id="6" name="Diagram 5">
            <a:extLst>
              <a:ext uri="{FF2B5EF4-FFF2-40B4-BE49-F238E27FC236}">
                <a16:creationId xmlns:a16="http://schemas.microsoft.com/office/drawing/2014/main" id="{CC2FF548-47DF-4867-A180-1E226C240429}"/>
              </a:ext>
            </a:extLst>
          </p:cNvPr>
          <p:cNvGraphicFramePr/>
          <p:nvPr>
            <p:extLst>
              <p:ext uri="{D42A27DB-BD31-4B8C-83A1-F6EECF244321}">
                <p14:modId xmlns:p14="http://schemas.microsoft.com/office/powerpoint/2010/main" val="228177911"/>
              </p:ext>
            </p:extLst>
          </p:nvPr>
        </p:nvGraphicFramePr>
        <p:xfrm>
          <a:off x="628648" y="2062154"/>
          <a:ext cx="7750672" cy="3360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8AD7FE71-B961-426D-9E99-F0D66BBDEC48}"/>
              </a:ext>
            </a:extLst>
          </p:cNvPr>
          <p:cNvSpPr/>
          <p:nvPr/>
        </p:nvSpPr>
        <p:spPr>
          <a:xfrm>
            <a:off x="492618" y="5001052"/>
            <a:ext cx="3846076" cy="548165"/>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Maximum base eligibility $1,833   </a:t>
            </a:r>
          </a:p>
        </p:txBody>
      </p:sp>
      <p:sp>
        <p:nvSpPr>
          <p:cNvPr id="8" name="Rectangle 7">
            <a:extLst>
              <a:ext uri="{FF2B5EF4-FFF2-40B4-BE49-F238E27FC236}">
                <a16:creationId xmlns:a16="http://schemas.microsoft.com/office/drawing/2014/main" id="{C6371237-D9FD-4B5C-A9CA-359AE824DF55}"/>
              </a:ext>
            </a:extLst>
          </p:cNvPr>
          <p:cNvSpPr/>
          <p:nvPr/>
        </p:nvSpPr>
        <p:spPr>
          <a:xfrm>
            <a:off x="4474724" y="5001052"/>
            <a:ext cx="4318000" cy="548165"/>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Maximum add’l unsubsidized eligibility $660   </a:t>
            </a:r>
          </a:p>
        </p:txBody>
      </p:sp>
      <p:sp>
        <p:nvSpPr>
          <p:cNvPr id="9" name="Slide Number Placeholder 2">
            <a:extLst>
              <a:ext uri="{FF2B5EF4-FFF2-40B4-BE49-F238E27FC236}">
                <a16:creationId xmlns:a16="http://schemas.microsoft.com/office/drawing/2014/main" id="{CCA45703-806E-4E62-B655-824EB2EC600D}"/>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27</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11885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BDA0-B40E-EC42-9273-6C1817B64501}"/>
              </a:ext>
            </a:extLst>
          </p:cNvPr>
          <p:cNvSpPr>
            <a:spLocks noGrp="1"/>
          </p:cNvSpPr>
          <p:nvPr>
            <p:ph type="title"/>
          </p:nvPr>
        </p:nvSpPr>
        <p:spPr/>
        <p:txBody>
          <a:bodyPr/>
          <a:lstStyle/>
          <a:p>
            <a:r>
              <a:rPr lang="en-US" dirty="0"/>
              <a:t>Loan Proration</a:t>
            </a:r>
          </a:p>
        </p:txBody>
      </p:sp>
      <p:sp>
        <p:nvSpPr>
          <p:cNvPr id="3" name="Content Placeholder 2">
            <a:extLst>
              <a:ext uri="{FF2B5EF4-FFF2-40B4-BE49-F238E27FC236}">
                <a16:creationId xmlns:a16="http://schemas.microsoft.com/office/drawing/2014/main" id="{9A48BD57-1A78-A44C-9567-9C6EF300CD00}"/>
              </a:ext>
            </a:extLst>
          </p:cNvPr>
          <p:cNvSpPr>
            <a:spLocks noGrp="1"/>
          </p:cNvSpPr>
          <p:nvPr>
            <p:ph idx="1"/>
          </p:nvPr>
        </p:nvSpPr>
        <p:spPr/>
        <p:txBody>
          <a:bodyPr/>
          <a:lstStyle/>
          <a:p>
            <a:pPr marL="0" indent="0">
              <a:buNone/>
            </a:pPr>
            <a:r>
              <a:rPr lang="en-US" b="1" dirty="0"/>
              <a:t>Scenario: </a:t>
            </a:r>
          </a:p>
          <a:p>
            <a:r>
              <a:rPr lang="en-US" dirty="0"/>
              <a:t>Laney will complete her undergraduate degree in December and plans to begin graduate work in January  </a:t>
            </a:r>
          </a:p>
          <a:p>
            <a:pPr marL="0" indent="0">
              <a:buNone/>
            </a:pPr>
            <a:endParaRPr lang="en-US" dirty="0"/>
          </a:p>
          <a:p>
            <a:pPr marL="0" indent="0">
              <a:buNone/>
            </a:pPr>
            <a:r>
              <a:rPr lang="en-US" dirty="0"/>
              <a:t>Do we have to prorate her undergraduate loan when she’s starting a graduate program in the same academic year?</a:t>
            </a:r>
            <a:endParaRPr lang="en-US" b="1" dirty="0"/>
          </a:p>
        </p:txBody>
      </p:sp>
      <p:sp>
        <p:nvSpPr>
          <p:cNvPr id="5" name="Slide Number Placeholder 2">
            <a:extLst>
              <a:ext uri="{FF2B5EF4-FFF2-40B4-BE49-F238E27FC236}">
                <a16:creationId xmlns:a16="http://schemas.microsoft.com/office/drawing/2014/main" id="{AFB5E0E8-B903-4972-ADAB-8E1C81FDD855}"/>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28</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3520535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BDA0-B40E-EC42-9273-6C1817B64501}"/>
              </a:ext>
            </a:extLst>
          </p:cNvPr>
          <p:cNvSpPr>
            <a:spLocks noGrp="1"/>
          </p:cNvSpPr>
          <p:nvPr>
            <p:ph type="title"/>
          </p:nvPr>
        </p:nvSpPr>
        <p:spPr/>
        <p:txBody>
          <a:bodyPr/>
          <a:lstStyle/>
          <a:p>
            <a:r>
              <a:rPr lang="en-US" dirty="0"/>
              <a:t>Loan Proration</a:t>
            </a:r>
          </a:p>
        </p:txBody>
      </p:sp>
      <p:sp>
        <p:nvSpPr>
          <p:cNvPr id="3" name="Content Placeholder 2">
            <a:extLst>
              <a:ext uri="{FF2B5EF4-FFF2-40B4-BE49-F238E27FC236}">
                <a16:creationId xmlns:a16="http://schemas.microsoft.com/office/drawing/2014/main" id="{9A48BD57-1A78-A44C-9567-9C6EF300CD00}"/>
              </a:ext>
            </a:extLst>
          </p:cNvPr>
          <p:cNvSpPr>
            <a:spLocks noGrp="1"/>
          </p:cNvSpPr>
          <p:nvPr>
            <p:ph idx="1"/>
          </p:nvPr>
        </p:nvSpPr>
        <p:spPr>
          <a:xfrm>
            <a:off x="628650" y="1435104"/>
            <a:ext cx="7886700" cy="4825996"/>
          </a:xfrm>
        </p:spPr>
        <p:txBody>
          <a:bodyPr>
            <a:normAutofit/>
          </a:bodyPr>
          <a:lstStyle/>
          <a:p>
            <a:pPr marL="0" indent="0">
              <a:buNone/>
            </a:pPr>
            <a:r>
              <a:rPr lang="en-US" dirty="0"/>
              <a:t>Yes, because proration is required when an undergraduate student’s final period of study is less than one academic year in length.  </a:t>
            </a:r>
          </a:p>
          <a:p>
            <a:r>
              <a:rPr lang="en-US" dirty="0"/>
              <a:t>School may process the spring loan using the graduate level COA and EFC</a:t>
            </a:r>
          </a:p>
          <a:p>
            <a:r>
              <a:rPr lang="en-US" dirty="0"/>
              <a:t>Spring loan based on graduate annual loan limits </a:t>
            </a:r>
          </a:p>
          <a:p>
            <a:r>
              <a:rPr lang="en-US" dirty="0"/>
              <a:t>Loan proration never required for graduate students  </a:t>
            </a:r>
          </a:p>
        </p:txBody>
      </p:sp>
      <p:sp>
        <p:nvSpPr>
          <p:cNvPr id="5" name="Slide Number Placeholder 2">
            <a:extLst>
              <a:ext uri="{FF2B5EF4-FFF2-40B4-BE49-F238E27FC236}">
                <a16:creationId xmlns:a16="http://schemas.microsoft.com/office/drawing/2014/main" id="{AFB5E0E8-B903-4972-ADAB-8E1C81FDD855}"/>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29</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3947144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0910-81D3-2E40-97A8-BFE02ADEE3A4}"/>
              </a:ext>
            </a:extLst>
          </p:cNvPr>
          <p:cNvSpPr>
            <a:spLocks noGrp="1"/>
          </p:cNvSpPr>
          <p:nvPr>
            <p:ph type="title"/>
          </p:nvPr>
        </p:nvSpPr>
        <p:spPr/>
        <p:txBody>
          <a:bodyPr/>
          <a:lstStyle/>
          <a:p>
            <a:r>
              <a:rPr lang="en-US" dirty="0"/>
              <a:t>COVID-19</a:t>
            </a:r>
          </a:p>
        </p:txBody>
      </p:sp>
      <p:sp>
        <p:nvSpPr>
          <p:cNvPr id="4" name="Slide Number Placeholder 2">
            <a:extLst>
              <a:ext uri="{FF2B5EF4-FFF2-40B4-BE49-F238E27FC236}">
                <a16:creationId xmlns:a16="http://schemas.microsoft.com/office/drawing/2014/main" id="{5F229CEE-90A9-4D05-9BF5-78AE5A047C65}"/>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dirty="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3</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2880980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BDA0-B40E-EC42-9273-6C1817B64501}"/>
              </a:ext>
            </a:extLst>
          </p:cNvPr>
          <p:cNvSpPr>
            <a:spLocks noGrp="1"/>
          </p:cNvSpPr>
          <p:nvPr>
            <p:ph type="title"/>
          </p:nvPr>
        </p:nvSpPr>
        <p:spPr/>
        <p:txBody>
          <a:bodyPr/>
          <a:lstStyle/>
          <a:p>
            <a:r>
              <a:rPr lang="en-US" dirty="0"/>
              <a:t>Loan Proration</a:t>
            </a:r>
          </a:p>
        </p:txBody>
      </p:sp>
      <p:sp>
        <p:nvSpPr>
          <p:cNvPr id="3" name="Content Placeholder 2">
            <a:extLst>
              <a:ext uri="{FF2B5EF4-FFF2-40B4-BE49-F238E27FC236}">
                <a16:creationId xmlns:a16="http://schemas.microsoft.com/office/drawing/2014/main" id="{9A48BD57-1A78-A44C-9567-9C6EF300CD00}"/>
              </a:ext>
            </a:extLst>
          </p:cNvPr>
          <p:cNvSpPr>
            <a:spLocks noGrp="1"/>
          </p:cNvSpPr>
          <p:nvPr>
            <p:ph idx="1"/>
          </p:nvPr>
        </p:nvSpPr>
        <p:spPr>
          <a:xfrm>
            <a:off x="628650" y="1435104"/>
            <a:ext cx="7886700" cy="4825996"/>
          </a:xfrm>
        </p:spPr>
        <p:txBody>
          <a:bodyPr>
            <a:normAutofit fontScale="92500" lnSpcReduction="10000"/>
          </a:bodyPr>
          <a:lstStyle/>
          <a:p>
            <a:pPr marL="0" indent="0">
              <a:buNone/>
            </a:pPr>
            <a:r>
              <a:rPr lang="en-US" b="1" dirty="0"/>
              <a:t>Scenario</a:t>
            </a:r>
          </a:p>
          <a:p>
            <a:r>
              <a:rPr lang="en-US" dirty="0"/>
              <a:t>Darius was scheduled to graduate in December</a:t>
            </a:r>
          </a:p>
          <a:p>
            <a:r>
              <a:rPr lang="en-US" dirty="0"/>
              <a:t>School prorated his loan eligibility</a:t>
            </a:r>
          </a:p>
          <a:p>
            <a:r>
              <a:rPr lang="en-US" dirty="0"/>
              <a:t>After disbursement we discovered that he has two additional classes (8 credit hours) needed to graduate</a:t>
            </a:r>
          </a:p>
          <a:p>
            <a:r>
              <a:rPr lang="en-US" dirty="0"/>
              <a:t>Will not be graduating until the end of the spring term </a:t>
            </a:r>
          </a:p>
          <a:p>
            <a:pPr marL="0" indent="0">
              <a:buNone/>
            </a:pPr>
            <a:endParaRPr lang="en-US" dirty="0"/>
          </a:p>
          <a:p>
            <a:pPr marL="0" indent="0">
              <a:buNone/>
            </a:pPr>
            <a:r>
              <a:rPr lang="en-US" dirty="0"/>
              <a:t>What do we do when a student’s end date changes after loans have been prorated?</a:t>
            </a:r>
          </a:p>
        </p:txBody>
      </p:sp>
      <p:sp>
        <p:nvSpPr>
          <p:cNvPr id="5" name="Slide Number Placeholder 2">
            <a:extLst>
              <a:ext uri="{FF2B5EF4-FFF2-40B4-BE49-F238E27FC236}">
                <a16:creationId xmlns:a16="http://schemas.microsoft.com/office/drawing/2014/main" id="{AFB5E0E8-B903-4972-ADAB-8E1C81FDD855}"/>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30</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2196137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BDA0-B40E-EC42-9273-6C1817B64501}"/>
              </a:ext>
            </a:extLst>
          </p:cNvPr>
          <p:cNvSpPr>
            <a:spLocks noGrp="1"/>
          </p:cNvSpPr>
          <p:nvPr>
            <p:ph type="title"/>
          </p:nvPr>
        </p:nvSpPr>
        <p:spPr/>
        <p:txBody>
          <a:bodyPr/>
          <a:lstStyle/>
          <a:p>
            <a:r>
              <a:rPr lang="en-US" dirty="0"/>
              <a:t>Loan Proration</a:t>
            </a:r>
          </a:p>
        </p:txBody>
      </p:sp>
      <p:sp>
        <p:nvSpPr>
          <p:cNvPr id="3" name="Content Placeholder 2">
            <a:extLst>
              <a:ext uri="{FF2B5EF4-FFF2-40B4-BE49-F238E27FC236}">
                <a16:creationId xmlns:a16="http://schemas.microsoft.com/office/drawing/2014/main" id="{9A48BD57-1A78-A44C-9567-9C6EF300CD00}"/>
              </a:ext>
            </a:extLst>
          </p:cNvPr>
          <p:cNvSpPr>
            <a:spLocks noGrp="1"/>
          </p:cNvSpPr>
          <p:nvPr>
            <p:ph idx="1"/>
          </p:nvPr>
        </p:nvSpPr>
        <p:spPr>
          <a:xfrm>
            <a:off x="628650" y="1435104"/>
            <a:ext cx="7886700" cy="4825996"/>
          </a:xfrm>
        </p:spPr>
        <p:txBody>
          <a:bodyPr>
            <a:normAutofit/>
          </a:bodyPr>
          <a:lstStyle/>
          <a:p>
            <a:pPr marL="0" indent="0">
              <a:buNone/>
            </a:pPr>
            <a:r>
              <a:rPr lang="en-US" dirty="0"/>
              <a:t>Offer the remaining annual loan limit for the spring term.</a:t>
            </a:r>
          </a:p>
          <a:p>
            <a:r>
              <a:rPr lang="en-US" dirty="0"/>
              <a:t>Student may now receive full annual loan limit</a:t>
            </a:r>
          </a:p>
          <a:p>
            <a:pPr marL="228600" indent="-228600">
              <a:buNone/>
            </a:pPr>
            <a:r>
              <a:rPr lang="en-US" dirty="0"/>
              <a:t>* If loan had not yet disbursed, school could re-package student without prorating loans and originate loan with adjusted loan period.  </a:t>
            </a:r>
          </a:p>
          <a:p>
            <a:pPr marL="0" indent="0">
              <a:buNone/>
            </a:pPr>
            <a:endParaRPr lang="en-US" dirty="0"/>
          </a:p>
        </p:txBody>
      </p:sp>
      <p:sp>
        <p:nvSpPr>
          <p:cNvPr id="5" name="Slide Number Placeholder 2">
            <a:extLst>
              <a:ext uri="{FF2B5EF4-FFF2-40B4-BE49-F238E27FC236}">
                <a16:creationId xmlns:a16="http://schemas.microsoft.com/office/drawing/2014/main" id="{AFB5E0E8-B903-4972-ADAB-8E1C81FDD855}"/>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31</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740762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BDA0-B40E-EC42-9273-6C1817B64501}"/>
              </a:ext>
            </a:extLst>
          </p:cNvPr>
          <p:cNvSpPr>
            <a:spLocks noGrp="1"/>
          </p:cNvSpPr>
          <p:nvPr>
            <p:ph type="title"/>
          </p:nvPr>
        </p:nvSpPr>
        <p:spPr/>
        <p:txBody>
          <a:bodyPr/>
          <a:lstStyle/>
          <a:p>
            <a:r>
              <a:rPr lang="en-US" dirty="0"/>
              <a:t>Loan Proration</a:t>
            </a:r>
          </a:p>
        </p:txBody>
      </p:sp>
      <p:sp>
        <p:nvSpPr>
          <p:cNvPr id="3" name="Content Placeholder 2">
            <a:extLst>
              <a:ext uri="{FF2B5EF4-FFF2-40B4-BE49-F238E27FC236}">
                <a16:creationId xmlns:a16="http://schemas.microsoft.com/office/drawing/2014/main" id="{9A48BD57-1A78-A44C-9567-9C6EF300CD00}"/>
              </a:ext>
            </a:extLst>
          </p:cNvPr>
          <p:cNvSpPr>
            <a:spLocks noGrp="1"/>
          </p:cNvSpPr>
          <p:nvPr>
            <p:ph idx="1"/>
          </p:nvPr>
        </p:nvSpPr>
        <p:spPr>
          <a:xfrm>
            <a:off x="628650" y="1435104"/>
            <a:ext cx="7886700" cy="4825996"/>
          </a:xfrm>
        </p:spPr>
        <p:txBody>
          <a:bodyPr>
            <a:normAutofit/>
          </a:bodyPr>
          <a:lstStyle/>
          <a:p>
            <a:pPr marL="0" indent="0">
              <a:buNone/>
            </a:pPr>
            <a:r>
              <a:rPr lang="en-US" b="1" dirty="0"/>
              <a:t>Scenario: </a:t>
            </a:r>
          </a:p>
          <a:p>
            <a:r>
              <a:rPr lang="en-US" dirty="0"/>
              <a:t>Tyler is a 5</a:t>
            </a:r>
            <a:r>
              <a:rPr lang="en-US" baseline="30000" dirty="0"/>
              <a:t>th</a:t>
            </a:r>
            <a:r>
              <a:rPr lang="en-US" dirty="0"/>
              <a:t>-year student who has borrowed $29,000 of his aggregate loan limit, with $22,000 in subsidized loans</a:t>
            </a:r>
          </a:p>
          <a:p>
            <a:r>
              <a:rPr lang="en-US" dirty="0"/>
              <a:t>Tyler was scheduled to graduate in the spring, but realized he will need to return in the fall term to complete 8 credits</a:t>
            </a:r>
          </a:p>
          <a:p>
            <a:pPr marL="0" indent="0">
              <a:buNone/>
            </a:pPr>
            <a:endParaRPr lang="en-US" dirty="0"/>
          </a:p>
          <a:p>
            <a:pPr marL="0" indent="0">
              <a:buNone/>
            </a:pPr>
            <a:r>
              <a:rPr lang="en-US" dirty="0"/>
              <a:t>I know we need to prorate his loans, but how does the aggregate limit affect his eligibility? </a:t>
            </a:r>
          </a:p>
          <a:p>
            <a:pPr marL="0" indent="0">
              <a:buNone/>
            </a:pPr>
            <a:endParaRPr lang="en-US" dirty="0"/>
          </a:p>
        </p:txBody>
      </p:sp>
      <p:sp>
        <p:nvSpPr>
          <p:cNvPr id="5" name="Slide Number Placeholder 2">
            <a:extLst>
              <a:ext uri="{FF2B5EF4-FFF2-40B4-BE49-F238E27FC236}">
                <a16:creationId xmlns:a16="http://schemas.microsoft.com/office/drawing/2014/main" id="{AFB5E0E8-B903-4972-ADAB-8E1C81FDD855}"/>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32</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3070175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BDA0-B40E-EC42-9273-6C1817B64501}"/>
              </a:ext>
            </a:extLst>
          </p:cNvPr>
          <p:cNvSpPr>
            <a:spLocks noGrp="1"/>
          </p:cNvSpPr>
          <p:nvPr>
            <p:ph type="title"/>
          </p:nvPr>
        </p:nvSpPr>
        <p:spPr/>
        <p:txBody>
          <a:bodyPr/>
          <a:lstStyle/>
          <a:p>
            <a:r>
              <a:rPr lang="en-US" dirty="0"/>
              <a:t>Loan Proration</a:t>
            </a:r>
          </a:p>
        </p:txBody>
      </p:sp>
      <p:sp>
        <p:nvSpPr>
          <p:cNvPr id="3" name="Content Placeholder 2">
            <a:extLst>
              <a:ext uri="{FF2B5EF4-FFF2-40B4-BE49-F238E27FC236}">
                <a16:creationId xmlns:a16="http://schemas.microsoft.com/office/drawing/2014/main" id="{9A48BD57-1A78-A44C-9567-9C6EF300CD00}"/>
              </a:ext>
            </a:extLst>
          </p:cNvPr>
          <p:cNvSpPr>
            <a:spLocks noGrp="1"/>
          </p:cNvSpPr>
          <p:nvPr>
            <p:ph idx="1"/>
          </p:nvPr>
        </p:nvSpPr>
        <p:spPr>
          <a:xfrm>
            <a:off x="628650" y="762000"/>
            <a:ext cx="7886700" cy="5168900"/>
          </a:xfrm>
        </p:spPr>
        <p:txBody>
          <a:bodyPr>
            <a:normAutofit/>
          </a:bodyPr>
          <a:lstStyle/>
          <a:p>
            <a:pPr marL="0" lvl="0" indent="0">
              <a:buNone/>
            </a:pPr>
            <a:r>
              <a:rPr lang="en-US" dirty="0"/>
              <a:t>*Proration determines maximum eligibility. In some cases, student is not eligible for the maximum amount. </a:t>
            </a:r>
          </a:p>
          <a:p>
            <a:pPr marL="0" indent="0">
              <a:buNone/>
            </a:pPr>
            <a:r>
              <a:rPr lang="en-US" dirty="0"/>
              <a:t>Calculate maximum base eligibility:</a:t>
            </a:r>
          </a:p>
          <a:p>
            <a:pPr marL="0" indent="0">
              <a:buNone/>
            </a:pPr>
            <a:endParaRPr lang="en-US" dirty="0"/>
          </a:p>
          <a:p>
            <a:pPr marL="0" indent="0">
              <a:buNone/>
            </a:pPr>
            <a:endParaRPr lang="en-US" dirty="0"/>
          </a:p>
        </p:txBody>
      </p:sp>
      <p:sp>
        <p:nvSpPr>
          <p:cNvPr id="5" name="Slide Number Placeholder 2">
            <a:extLst>
              <a:ext uri="{FF2B5EF4-FFF2-40B4-BE49-F238E27FC236}">
                <a16:creationId xmlns:a16="http://schemas.microsoft.com/office/drawing/2014/main" id="{AFB5E0E8-B903-4972-ADAB-8E1C81FDD855}"/>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33</a:t>
            </a:fld>
            <a:r>
              <a:rPr sz="1400" dirty="0">
                <a:cs typeface="Arial" charset="0"/>
              </a:rPr>
              <a:t>   © 20</a:t>
            </a:r>
            <a:r>
              <a:rPr lang="en-US" sz="1400" dirty="0">
                <a:cs typeface="Arial" charset="0"/>
              </a:rPr>
              <a:t>20</a:t>
            </a:r>
            <a:r>
              <a:rPr sz="1400" dirty="0">
                <a:cs typeface="Arial" charset="0"/>
              </a:rPr>
              <a:t> NASFAA</a:t>
            </a:r>
          </a:p>
        </p:txBody>
      </p:sp>
      <p:graphicFrame>
        <p:nvGraphicFramePr>
          <p:cNvPr id="4" name="Diagram 3">
            <a:extLst>
              <a:ext uri="{FF2B5EF4-FFF2-40B4-BE49-F238E27FC236}">
                <a16:creationId xmlns:a16="http://schemas.microsoft.com/office/drawing/2014/main" id="{B8444ACA-E938-4C4D-BA72-9A3DDFDF4C13}"/>
              </a:ext>
            </a:extLst>
          </p:cNvPr>
          <p:cNvGraphicFramePr/>
          <p:nvPr>
            <p:extLst>
              <p:ext uri="{D42A27DB-BD31-4B8C-83A1-F6EECF244321}">
                <p14:modId xmlns:p14="http://schemas.microsoft.com/office/powerpoint/2010/main" val="2149485271"/>
              </p:ext>
            </p:extLst>
          </p:nvPr>
        </p:nvGraphicFramePr>
        <p:xfrm>
          <a:off x="628650" y="1420939"/>
          <a:ext cx="7750672" cy="4157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0B3B29B5-5A36-4911-BED4-E22575822AE8}"/>
              </a:ext>
            </a:extLst>
          </p:cNvPr>
          <p:cNvGraphicFramePr/>
          <p:nvPr>
            <p:extLst>
              <p:ext uri="{D42A27DB-BD31-4B8C-83A1-F6EECF244321}">
                <p14:modId xmlns:p14="http://schemas.microsoft.com/office/powerpoint/2010/main" val="2839875158"/>
              </p:ext>
            </p:extLst>
          </p:nvPr>
        </p:nvGraphicFramePr>
        <p:xfrm>
          <a:off x="628650" y="4069081"/>
          <a:ext cx="7750672" cy="2715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50574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ECDC9-79B7-4480-8606-C56947F1E53A}"/>
              </a:ext>
            </a:extLst>
          </p:cNvPr>
          <p:cNvSpPr>
            <a:spLocks noGrp="1"/>
          </p:cNvSpPr>
          <p:nvPr>
            <p:ph type="title"/>
          </p:nvPr>
        </p:nvSpPr>
        <p:spPr/>
        <p:txBody>
          <a:bodyPr/>
          <a:lstStyle/>
          <a:p>
            <a:r>
              <a:rPr lang="en-US" dirty="0"/>
              <a:t>Loan Proration</a:t>
            </a:r>
          </a:p>
        </p:txBody>
      </p:sp>
      <p:sp>
        <p:nvSpPr>
          <p:cNvPr id="3" name="Content Placeholder 2">
            <a:extLst>
              <a:ext uri="{FF2B5EF4-FFF2-40B4-BE49-F238E27FC236}">
                <a16:creationId xmlns:a16="http://schemas.microsoft.com/office/drawing/2014/main" id="{E1A386C4-D199-4E30-A518-A3947EFDA164}"/>
              </a:ext>
            </a:extLst>
          </p:cNvPr>
          <p:cNvSpPr>
            <a:spLocks noGrp="1"/>
          </p:cNvSpPr>
          <p:nvPr>
            <p:ph idx="1"/>
          </p:nvPr>
        </p:nvSpPr>
        <p:spPr>
          <a:xfrm>
            <a:off x="628650" y="923796"/>
            <a:ext cx="7886700" cy="4351338"/>
          </a:xfrm>
        </p:spPr>
        <p:txBody>
          <a:bodyPr/>
          <a:lstStyle/>
          <a:p>
            <a:pPr marL="0" indent="0">
              <a:buNone/>
            </a:pPr>
            <a:r>
              <a:rPr lang="en-US" dirty="0"/>
              <a:t>Calculate maximum unsubsidized eligibility:</a:t>
            </a:r>
          </a:p>
          <a:p>
            <a:pPr marL="0" indent="0">
              <a:buNone/>
            </a:pPr>
            <a:endParaRPr lang="en-US" dirty="0"/>
          </a:p>
        </p:txBody>
      </p:sp>
      <p:graphicFrame>
        <p:nvGraphicFramePr>
          <p:cNvPr id="6" name="Diagram 5">
            <a:extLst>
              <a:ext uri="{FF2B5EF4-FFF2-40B4-BE49-F238E27FC236}">
                <a16:creationId xmlns:a16="http://schemas.microsoft.com/office/drawing/2014/main" id="{CC2FF548-47DF-4867-A180-1E226C240429}"/>
              </a:ext>
            </a:extLst>
          </p:cNvPr>
          <p:cNvGraphicFramePr/>
          <p:nvPr>
            <p:extLst>
              <p:ext uri="{D42A27DB-BD31-4B8C-83A1-F6EECF244321}">
                <p14:modId xmlns:p14="http://schemas.microsoft.com/office/powerpoint/2010/main" val="1342412333"/>
              </p:ext>
            </p:extLst>
          </p:nvPr>
        </p:nvGraphicFramePr>
        <p:xfrm>
          <a:off x="599390" y="674061"/>
          <a:ext cx="7750672" cy="3360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8AD7FE71-B961-426D-9E99-F0D66BBDEC48}"/>
              </a:ext>
            </a:extLst>
          </p:cNvPr>
          <p:cNvSpPr/>
          <p:nvPr/>
        </p:nvSpPr>
        <p:spPr>
          <a:xfrm>
            <a:off x="495300" y="4773986"/>
            <a:ext cx="3979426" cy="548165"/>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Maximum subsidized eligibility $1,000   </a:t>
            </a:r>
          </a:p>
        </p:txBody>
      </p:sp>
      <p:sp>
        <p:nvSpPr>
          <p:cNvPr id="8" name="Rectangle 7">
            <a:extLst>
              <a:ext uri="{FF2B5EF4-FFF2-40B4-BE49-F238E27FC236}">
                <a16:creationId xmlns:a16="http://schemas.microsoft.com/office/drawing/2014/main" id="{C6371237-D9FD-4B5C-A9CA-359AE824DF55}"/>
              </a:ext>
            </a:extLst>
          </p:cNvPr>
          <p:cNvSpPr/>
          <p:nvPr/>
        </p:nvSpPr>
        <p:spPr>
          <a:xfrm>
            <a:off x="4669276" y="4773985"/>
            <a:ext cx="3979424" cy="548165"/>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Maximum unsubsidized eligibility $1,000   </a:t>
            </a:r>
          </a:p>
        </p:txBody>
      </p:sp>
      <p:sp>
        <p:nvSpPr>
          <p:cNvPr id="4" name="Rectangle 3">
            <a:extLst>
              <a:ext uri="{FF2B5EF4-FFF2-40B4-BE49-F238E27FC236}">
                <a16:creationId xmlns:a16="http://schemas.microsoft.com/office/drawing/2014/main" id="{52FBD783-AAEA-4F06-9B76-D40D650A37B6}"/>
              </a:ext>
            </a:extLst>
          </p:cNvPr>
          <p:cNvSpPr/>
          <p:nvPr/>
        </p:nvSpPr>
        <p:spPr>
          <a:xfrm>
            <a:off x="2019300" y="3504585"/>
            <a:ext cx="510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$1,833 + $660 = $2,493 Total Prorated Eligibility</a:t>
            </a:r>
          </a:p>
        </p:txBody>
      </p:sp>
      <p:sp>
        <p:nvSpPr>
          <p:cNvPr id="5" name="Left Brace 4">
            <a:extLst>
              <a:ext uri="{FF2B5EF4-FFF2-40B4-BE49-F238E27FC236}">
                <a16:creationId xmlns:a16="http://schemas.microsoft.com/office/drawing/2014/main" id="{14990473-2F58-45F6-AABD-DB2347E7B86A}"/>
              </a:ext>
            </a:extLst>
          </p:cNvPr>
          <p:cNvSpPr/>
          <p:nvPr/>
        </p:nvSpPr>
        <p:spPr>
          <a:xfrm rot="16200000">
            <a:off x="4417225" y="3451003"/>
            <a:ext cx="451411" cy="4358262"/>
          </a:xfrm>
          <a:prstGeom prst="leftBrace">
            <a:avLst>
              <a:gd name="adj1" fmla="val 11754"/>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ectangle 8">
            <a:extLst>
              <a:ext uri="{FF2B5EF4-FFF2-40B4-BE49-F238E27FC236}">
                <a16:creationId xmlns:a16="http://schemas.microsoft.com/office/drawing/2014/main" id="{BE1ED1D8-E250-4E87-82E9-8019492BAF1C}"/>
              </a:ext>
            </a:extLst>
          </p:cNvPr>
          <p:cNvSpPr/>
          <p:nvPr/>
        </p:nvSpPr>
        <p:spPr>
          <a:xfrm>
            <a:off x="2653217" y="5996871"/>
            <a:ext cx="3979426" cy="548165"/>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Student reaches aggregate and has no further eligibility   </a:t>
            </a:r>
          </a:p>
        </p:txBody>
      </p:sp>
      <p:sp>
        <p:nvSpPr>
          <p:cNvPr id="10" name="Slide Number Placeholder 2">
            <a:extLst>
              <a:ext uri="{FF2B5EF4-FFF2-40B4-BE49-F238E27FC236}">
                <a16:creationId xmlns:a16="http://schemas.microsoft.com/office/drawing/2014/main" id="{5283E813-039E-4824-A733-5ACC61A4C433}"/>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34</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3001986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AD51E-9CEB-4963-B817-61C9EE4EC8D0}"/>
              </a:ext>
            </a:extLst>
          </p:cNvPr>
          <p:cNvSpPr>
            <a:spLocks noGrp="1"/>
          </p:cNvSpPr>
          <p:nvPr>
            <p:ph type="title"/>
          </p:nvPr>
        </p:nvSpPr>
        <p:spPr/>
        <p:txBody>
          <a:bodyPr/>
          <a:lstStyle/>
          <a:p>
            <a:r>
              <a:rPr lang="en-US" dirty="0"/>
              <a:t>Loan Proration</a:t>
            </a:r>
          </a:p>
        </p:txBody>
      </p:sp>
      <p:sp>
        <p:nvSpPr>
          <p:cNvPr id="3" name="Content Placeholder 2">
            <a:extLst>
              <a:ext uri="{FF2B5EF4-FFF2-40B4-BE49-F238E27FC236}">
                <a16:creationId xmlns:a16="http://schemas.microsoft.com/office/drawing/2014/main" id="{1F72E5CE-54B6-4D5E-B8FA-4C2AEF05A0E1}"/>
              </a:ext>
            </a:extLst>
          </p:cNvPr>
          <p:cNvSpPr>
            <a:spLocks noGrp="1"/>
          </p:cNvSpPr>
          <p:nvPr>
            <p:ph idx="1"/>
          </p:nvPr>
        </p:nvSpPr>
        <p:spPr/>
        <p:txBody>
          <a:bodyPr/>
          <a:lstStyle/>
          <a:p>
            <a:pPr marL="0" indent="0">
              <a:buNone/>
            </a:pPr>
            <a:r>
              <a:rPr lang="en-US" b="1" dirty="0"/>
              <a:t>Scenario</a:t>
            </a:r>
          </a:p>
          <a:p>
            <a:r>
              <a:rPr lang="en-US" dirty="0"/>
              <a:t>Olivia needs 8 credits to complete program</a:t>
            </a:r>
          </a:p>
          <a:p>
            <a:r>
              <a:rPr lang="en-US" dirty="0"/>
              <a:t>Courses are only offered in the spring term</a:t>
            </a:r>
          </a:p>
          <a:p>
            <a:r>
              <a:rPr lang="en-US" dirty="0"/>
              <a:t>Olivia will not attend fall term and will return for spring</a:t>
            </a:r>
          </a:p>
          <a:p>
            <a:endParaRPr lang="en-US" dirty="0"/>
          </a:p>
          <a:p>
            <a:pPr marL="0" indent="0">
              <a:buNone/>
            </a:pPr>
            <a:r>
              <a:rPr lang="en-US" dirty="0"/>
              <a:t>Do we have to prorate loans for the spring term in this instance?</a:t>
            </a:r>
          </a:p>
        </p:txBody>
      </p:sp>
      <p:sp>
        <p:nvSpPr>
          <p:cNvPr id="4" name="Slide Number Placeholder 2">
            <a:extLst>
              <a:ext uri="{FF2B5EF4-FFF2-40B4-BE49-F238E27FC236}">
                <a16:creationId xmlns:a16="http://schemas.microsoft.com/office/drawing/2014/main" id="{F61075A3-08C6-41DE-95D3-1A123E58C003}"/>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35</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524576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1D2BA-9D6A-48BF-9E20-25C7A589DC98}"/>
              </a:ext>
            </a:extLst>
          </p:cNvPr>
          <p:cNvSpPr>
            <a:spLocks noGrp="1"/>
          </p:cNvSpPr>
          <p:nvPr>
            <p:ph type="title"/>
          </p:nvPr>
        </p:nvSpPr>
        <p:spPr/>
        <p:txBody>
          <a:bodyPr/>
          <a:lstStyle/>
          <a:p>
            <a:r>
              <a:rPr lang="en-US" dirty="0"/>
              <a:t>Loan Proration</a:t>
            </a:r>
          </a:p>
        </p:txBody>
      </p:sp>
      <p:sp>
        <p:nvSpPr>
          <p:cNvPr id="3" name="Content Placeholder 2">
            <a:extLst>
              <a:ext uri="{FF2B5EF4-FFF2-40B4-BE49-F238E27FC236}">
                <a16:creationId xmlns:a16="http://schemas.microsoft.com/office/drawing/2014/main" id="{B85C4E5B-F30C-4E7D-BF8A-C8B4ACA15C77}"/>
              </a:ext>
            </a:extLst>
          </p:cNvPr>
          <p:cNvSpPr>
            <a:spLocks noGrp="1"/>
          </p:cNvSpPr>
          <p:nvPr>
            <p:ph idx="1"/>
          </p:nvPr>
        </p:nvSpPr>
        <p:spPr/>
        <p:txBody>
          <a:bodyPr/>
          <a:lstStyle/>
          <a:p>
            <a:pPr marL="0" indent="0">
              <a:buNone/>
            </a:pPr>
            <a:r>
              <a:rPr lang="en-US" dirty="0"/>
              <a:t>Yes. Her period of enrollment is shorter than an academic year.   </a:t>
            </a:r>
          </a:p>
          <a:p>
            <a:endParaRPr lang="en-US" dirty="0"/>
          </a:p>
        </p:txBody>
      </p:sp>
      <p:graphicFrame>
        <p:nvGraphicFramePr>
          <p:cNvPr id="4" name="Diagram 3">
            <a:extLst>
              <a:ext uri="{FF2B5EF4-FFF2-40B4-BE49-F238E27FC236}">
                <a16:creationId xmlns:a16="http://schemas.microsoft.com/office/drawing/2014/main" id="{DC1811A1-4F6B-4241-B746-FD647122BA6C}"/>
              </a:ext>
            </a:extLst>
          </p:cNvPr>
          <p:cNvGraphicFramePr/>
          <p:nvPr>
            <p:extLst>
              <p:ext uri="{D42A27DB-BD31-4B8C-83A1-F6EECF244321}">
                <p14:modId xmlns:p14="http://schemas.microsoft.com/office/powerpoint/2010/main" val="2675337111"/>
              </p:ext>
            </p:extLst>
          </p:nvPr>
        </p:nvGraphicFramePr>
        <p:xfrm>
          <a:off x="822388" y="2523244"/>
          <a:ext cx="5240084" cy="1051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EECDB92F-5CD9-411D-8438-E22459E8BC21}"/>
              </a:ext>
            </a:extLst>
          </p:cNvPr>
          <p:cNvGraphicFramePr/>
          <p:nvPr>
            <p:extLst>
              <p:ext uri="{D42A27DB-BD31-4B8C-83A1-F6EECF244321}">
                <p14:modId xmlns:p14="http://schemas.microsoft.com/office/powerpoint/2010/main" val="3787562663"/>
              </p:ext>
            </p:extLst>
          </p:nvPr>
        </p:nvGraphicFramePr>
        <p:xfrm>
          <a:off x="997873" y="3789162"/>
          <a:ext cx="4889111" cy="10515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a:extLst>
              <a:ext uri="{FF2B5EF4-FFF2-40B4-BE49-F238E27FC236}">
                <a16:creationId xmlns:a16="http://schemas.microsoft.com/office/drawing/2014/main" id="{392B7061-51AC-4865-89C3-06F79FC47E7F}"/>
              </a:ext>
            </a:extLst>
          </p:cNvPr>
          <p:cNvGraphicFramePr/>
          <p:nvPr>
            <p:extLst>
              <p:ext uri="{D42A27DB-BD31-4B8C-83A1-F6EECF244321}">
                <p14:modId xmlns:p14="http://schemas.microsoft.com/office/powerpoint/2010/main" val="2094058470"/>
              </p:ext>
            </p:extLst>
          </p:nvPr>
        </p:nvGraphicFramePr>
        <p:xfrm>
          <a:off x="1046701" y="4847804"/>
          <a:ext cx="4791456" cy="140718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Rectangle 6">
            <a:extLst>
              <a:ext uri="{FF2B5EF4-FFF2-40B4-BE49-F238E27FC236}">
                <a16:creationId xmlns:a16="http://schemas.microsoft.com/office/drawing/2014/main" id="{E6A7B120-16A7-459D-82EA-60DA24BD3C7A}"/>
              </a:ext>
            </a:extLst>
          </p:cNvPr>
          <p:cNvSpPr/>
          <p:nvPr/>
        </p:nvSpPr>
        <p:spPr>
          <a:xfrm>
            <a:off x="5886984" y="4069080"/>
            <a:ext cx="2927832" cy="501656"/>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Maximum base eligibility    </a:t>
            </a:r>
          </a:p>
        </p:txBody>
      </p:sp>
      <p:sp>
        <p:nvSpPr>
          <p:cNvPr id="8" name="Rectangle 7">
            <a:extLst>
              <a:ext uri="{FF2B5EF4-FFF2-40B4-BE49-F238E27FC236}">
                <a16:creationId xmlns:a16="http://schemas.microsoft.com/office/drawing/2014/main" id="{4E643A1C-1CF8-479F-ABF5-BA73E6903CCB}"/>
              </a:ext>
            </a:extLst>
          </p:cNvPr>
          <p:cNvSpPr/>
          <p:nvPr/>
        </p:nvSpPr>
        <p:spPr>
          <a:xfrm>
            <a:off x="5886984" y="5334998"/>
            <a:ext cx="2927832" cy="501656"/>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Maximum add’l unsub  eligibility    </a:t>
            </a:r>
          </a:p>
        </p:txBody>
      </p:sp>
      <p:sp>
        <p:nvSpPr>
          <p:cNvPr id="9" name="Slide Number Placeholder 2">
            <a:extLst>
              <a:ext uri="{FF2B5EF4-FFF2-40B4-BE49-F238E27FC236}">
                <a16:creationId xmlns:a16="http://schemas.microsoft.com/office/drawing/2014/main" id="{58801FBF-C327-4E30-8D1F-8DA80CD2C15A}"/>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36</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1940991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60C0C-5ED2-45AA-8034-E174E5849422}"/>
              </a:ext>
            </a:extLst>
          </p:cNvPr>
          <p:cNvSpPr>
            <a:spLocks noGrp="1"/>
          </p:cNvSpPr>
          <p:nvPr>
            <p:ph type="title"/>
          </p:nvPr>
        </p:nvSpPr>
        <p:spPr>
          <a:xfrm>
            <a:off x="628650" y="559347"/>
            <a:ext cx="8261350" cy="1325563"/>
          </a:xfrm>
        </p:spPr>
        <p:txBody>
          <a:bodyPr/>
          <a:lstStyle/>
          <a:p>
            <a:r>
              <a:rPr lang="en-US" dirty="0"/>
              <a:t>Annual Student Loan Acknowledgement</a:t>
            </a:r>
          </a:p>
        </p:txBody>
      </p:sp>
      <p:sp>
        <p:nvSpPr>
          <p:cNvPr id="3" name="Slide Number Placeholder 2">
            <a:extLst>
              <a:ext uri="{FF2B5EF4-FFF2-40B4-BE49-F238E27FC236}">
                <a16:creationId xmlns:a16="http://schemas.microsoft.com/office/drawing/2014/main" id="{D01D72A8-857A-4B60-BA30-504C38CBE822}"/>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37</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4254026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41BA9A-B748-498C-A1A2-6956A90D8F43}"/>
              </a:ext>
            </a:extLst>
          </p:cNvPr>
          <p:cNvSpPr>
            <a:spLocks noGrp="1"/>
          </p:cNvSpPr>
          <p:nvPr>
            <p:ph type="title"/>
          </p:nvPr>
        </p:nvSpPr>
        <p:spPr/>
        <p:txBody>
          <a:bodyPr/>
          <a:lstStyle/>
          <a:p>
            <a:r>
              <a:rPr lang="en-US" dirty="0"/>
              <a:t>Annual Student Loan Acknowledgement</a:t>
            </a:r>
          </a:p>
        </p:txBody>
      </p:sp>
      <p:sp>
        <p:nvSpPr>
          <p:cNvPr id="7" name="Slide Number Placeholder 2">
            <a:extLst>
              <a:ext uri="{FF2B5EF4-FFF2-40B4-BE49-F238E27FC236}">
                <a16:creationId xmlns:a16="http://schemas.microsoft.com/office/drawing/2014/main" id="{31EAB7C4-2970-485E-AC83-E89E5C3BE58E}"/>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38</a:t>
            </a:fld>
            <a:r>
              <a:rPr sz="1400" dirty="0">
                <a:cs typeface="Arial" charset="0"/>
              </a:rPr>
              <a:t>   © 20</a:t>
            </a:r>
            <a:r>
              <a:rPr lang="en-US" sz="1400" dirty="0">
                <a:cs typeface="Arial" charset="0"/>
              </a:rPr>
              <a:t>20</a:t>
            </a:r>
            <a:r>
              <a:rPr sz="1400" dirty="0">
                <a:cs typeface="Arial" charset="0"/>
              </a:rPr>
              <a:t> NASFAA</a:t>
            </a:r>
          </a:p>
        </p:txBody>
      </p:sp>
      <p:pic>
        <p:nvPicPr>
          <p:cNvPr id="8" name="Content Placeholder 7" descr="A picture containing text&#10;&#10;Description automatically generated">
            <a:extLst>
              <a:ext uri="{FF2B5EF4-FFF2-40B4-BE49-F238E27FC236}">
                <a16:creationId xmlns:a16="http://schemas.microsoft.com/office/drawing/2014/main" id="{907D3183-7FEE-41F0-A042-D8CB12AC0C4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95877" y="310329"/>
            <a:ext cx="1217873" cy="1217873"/>
          </a:xfrm>
          <a:prstGeom prst="rect">
            <a:avLst/>
          </a:prstGeom>
        </p:spPr>
      </p:pic>
      <p:sp>
        <p:nvSpPr>
          <p:cNvPr id="9" name="Content Placeholder 2">
            <a:extLst>
              <a:ext uri="{FF2B5EF4-FFF2-40B4-BE49-F238E27FC236}">
                <a16:creationId xmlns:a16="http://schemas.microsoft.com/office/drawing/2014/main" id="{CEAFF9C0-D13E-4680-A14C-C84F730E1C4F}"/>
              </a:ext>
            </a:extLst>
          </p:cNvPr>
          <p:cNvSpPr txBox="1">
            <a:spLocks/>
          </p:cNvSpPr>
          <p:nvPr/>
        </p:nvSpPr>
        <p:spPr>
          <a:xfrm>
            <a:off x="628650" y="1435104"/>
            <a:ext cx="7886700" cy="4825996"/>
          </a:xfrm>
          <a:prstGeom prst="rect">
            <a:avLst/>
          </a:prstGeom>
        </p:spPr>
        <p:txBody>
          <a:bodyPr vert="horz" lIns="91440" tIns="45720" rIns="91440" bIns="45720" rtlCol="0">
            <a:normAutofit/>
          </a:bodyPr>
          <a:lstStyle>
            <a:lvl1pPr marL="344488" indent="-344488" algn="l" defTabSz="685783" rtl="0" eaLnBrk="1" latinLnBrk="0" hangingPunct="1">
              <a:lnSpc>
                <a:spcPct val="100000"/>
              </a:lnSpc>
              <a:spcBef>
                <a:spcPts val="75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90563" indent="-347663" algn="l" defTabSz="685783" rtl="0" eaLnBrk="1" latinLnBrk="0" hangingPunct="1">
              <a:lnSpc>
                <a:spcPct val="100000"/>
              </a:lnSpc>
              <a:spcBef>
                <a:spcPts val="375"/>
              </a:spcBef>
              <a:buSzPct val="80000"/>
              <a:buFont typeface="Wingdings" panose="05000000000000000000" pitchFamily="2" charset="2"/>
              <a:buChar char="Ø"/>
              <a:defRPr sz="2400" kern="1200">
                <a:solidFill>
                  <a:schemeClr val="tx1"/>
                </a:solidFill>
                <a:latin typeface="Arial" panose="020B0604020202020204" pitchFamily="34" charset="0"/>
                <a:ea typeface="+mn-ea"/>
                <a:cs typeface="Arial" panose="020B0604020202020204" pitchFamily="34" charset="0"/>
              </a:defRPr>
            </a:lvl2pPr>
            <a:lvl3pPr marL="974725" indent="-288925" algn="l" defTabSz="685783" rtl="0" eaLnBrk="1" latinLnBrk="0" hangingPunct="1">
              <a:lnSpc>
                <a:spcPct val="100000"/>
              </a:lnSpc>
              <a:spcBef>
                <a:spcPts val="375"/>
              </a:spcBef>
              <a:buFont typeface="Symbol" panose="050501020107060205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Calibri Light" panose="020F030202020403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What do we need to know about the new Annual Student Loan Acknowledgement? </a:t>
            </a:r>
          </a:p>
          <a:p>
            <a:r>
              <a:rPr lang="en-US" dirty="0"/>
              <a:t>March 27,2020 Electronic Announcement</a:t>
            </a:r>
          </a:p>
          <a:p>
            <a:r>
              <a:rPr lang="en-US" dirty="0"/>
              <a:t>ASLA requirement delayed until 2021-22</a:t>
            </a:r>
          </a:p>
          <a:p>
            <a:r>
              <a:rPr lang="en-US" dirty="0"/>
              <a:t>Requirement applies to all Direct Loan borrowers—including parent PLUS Loan borrowers</a:t>
            </a:r>
          </a:p>
          <a:p>
            <a:r>
              <a:rPr lang="en-US" dirty="0"/>
              <a:t>Must be completed annually, prior to disbursement of loan</a:t>
            </a:r>
          </a:p>
        </p:txBody>
      </p:sp>
    </p:spTree>
    <p:extLst>
      <p:ext uri="{BB962C8B-B14F-4D97-AF65-F5344CB8AC3E}">
        <p14:creationId xmlns:p14="http://schemas.microsoft.com/office/powerpoint/2010/main" val="2723020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41BA9A-B748-498C-A1A2-6956A90D8F43}"/>
              </a:ext>
            </a:extLst>
          </p:cNvPr>
          <p:cNvSpPr>
            <a:spLocks noGrp="1"/>
          </p:cNvSpPr>
          <p:nvPr>
            <p:ph type="title"/>
          </p:nvPr>
        </p:nvSpPr>
        <p:spPr/>
        <p:txBody>
          <a:bodyPr/>
          <a:lstStyle/>
          <a:p>
            <a:r>
              <a:rPr lang="en-US" dirty="0"/>
              <a:t>Annual Student Loan Acknowledgement</a:t>
            </a:r>
          </a:p>
        </p:txBody>
      </p:sp>
      <p:sp>
        <p:nvSpPr>
          <p:cNvPr id="7" name="Slide Number Placeholder 2">
            <a:extLst>
              <a:ext uri="{FF2B5EF4-FFF2-40B4-BE49-F238E27FC236}">
                <a16:creationId xmlns:a16="http://schemas.microsoft.com/office/drawing/2014/main" id="{31EAB7C4-2970-485E-AC83-E89E5C3BE58E}"/>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39</a:t>
            </a:fld>
            <a:r>
              <a:rPr sz="1400" dirty="0">
                <a:cs typeface="Arial" charset="0"/>
              </a:rPr>
              <a:t>   © 20</a:t>
            </a:r>
            <a:r>
              <a:rPr lang="en-US" sz="1400" dirty="0">
                <a:cs typeface="Arial" charset="0"/>
              </a:rPr>
              <a:t>20</a:t>
            </a:r>
            <a:r>
              <a:rPr sz="1400" dirty="0">
                <a:cs typeface="Arial" charset="0"/>
              </a:rPr>
              <a:t> NASFAA</a:t>
            </a:r>
          </a:p>
        </p:txBody>
      </p:sp>
      <p:sp>
        <p:nvSpPr>
          <p:cNvPr id="9" name="Content Placeholder 2">
            <a:extLst>
              <a:ext uri="{FF2B5EF4-FFF2-40B4-BE49-F238E27FC236}">
                <a16:creationId xmlns:a16="http://schemas.microsoft.com/office/drawing/2014/main" id="{CEAFF9C0-D13E-4680-A14C-C84F730E1C4F}"/>
              </a:ext>
            </a:extLst>
          </p:cNvPr>
          <p:cNvSpPr txBox="1">
            <a:spLocks/>
          </p:cNvSpPr>
          <p:nvPr/>
        </p:nvSpPr>
        <p:spPr>
          <a:xfrm>
            <a:off x="628650" y="1435104"/>
            <a:ext cx="7886700" cy="4825996"/>
          </a:xfrm>
          <a:prstGeom prst="rect">
            <a:avLst/>
          </a:prstGeom>
        </p:spPr>
        <p:txBody>
          <a:bodyPr vert="horz" lIns="91440" tIns="45720" rIns="91440" bIns="45720" rtlCol="0">
            <a:normAutofit/>
          </a:bodyPr>
          <a:lstStyle>
            <a:lvl1pPr marL="344488" indent="-344488" algn="l" defTabSz="685783" rtl="0" eaLnBrk="1" latinLnBrk="0" hangingPunct="1">
              <a:lnSpc>
                <a:spcPct val="100000"/>
              </a:lnSpc>
              <a:spcBef>
                <a:spcPts val="75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90563" indent="-347663" algn="l" defTabSz="685783" rtl="0" eaLnBrk="1" latinLnBrk="0" hangingPunct="1">
              <a:lnSpc>
                <a:spcPct val="100000"/>
              </a:lnSpc>
              <a:spcBef>
                <a:spcPts val="375"/>
              </a:spcBef>
              <a:buSzPct val="80000"/>
              <a:buFont typeface="Wingdings" panose="05000000000000000000" pitchFamily="2" charset="2"/>
              <a:buChar char="Ø"/>
              <a:defRPr sz="2400" kern="1200">
                <a:solidFill>
                  <a:schemeClr val="tx1"/>
                </a:solidFill>
                <a:latin typeface="Arial" panose="020B0604020202020204" pitchFamily="34" charset="0"/>
                <a:ea typeface="+mn-ea"/>
                <a:cs typeface="Arial" panose="020B0604020202020204" pitchFamily="34" charset="0"/>
              </a:defRPr>
            </a:lvl2pPr>
            <a:lvl3pPr marL="974725" indent="-288925" algn="l" defTabSz="685783" rtl="0" eaLnBrk="1" latinLnBrk="0" hangingPunct="1">
              <a:lnSpc>
                <a:spcPct val="100000"/>
              </a:lnSpc>
              <a:spcBef>
                <a:spcPts val="375"/>
              </a:spcBef>
              <a:buFont typeface="Symbol" panose="050501020107060205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Calibri Light" panose="020F030202020403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2" name="Picture 1">
            <a:extLst>
              <a:ext uri="{FF2B5EF4-FFF2-40B4-BE49-F238E27FC236}">
                <a16:creationId xmlns:a16="http://schemas.microsoft.com/office/drawing/2014/main" id="{A4ECA298-0080-4879-9926-DDEABD7F81C7}"/>
              </a:ext>
            </a:extLst>
          </p:cNvPr>
          <p:cNvPicPr>
            <a:picLocks noChangeAspect="1"/>
          </p:cNvPicPr>
          <p:nvPr/>
        </p:nvPicPr>
        <p:blipFill>
          <a:blip r:embed="rId3"/>
          <a:stretch>
            <a:fillRect/>
          </a:stretch>
        </p:blipFill>
        <p:spPr>
          <a:xfrm>
            <a:off x="807904" y="1203329"/>
            <a:ext cx="7528192" cy="4620383"/>
          </a:xfrm>
          <a:prstGeom prst="rect">
            <a:avLst/>
          </a:prstGeom>
          <a:ln w="25400">
            <a:solidFill>
              <a:srgbClr val="004A87"/>
            </a:solidFill>
          </a:ln>
        </p:spPr>
      </p:pic>
      <p:sp>
        <p:nvSpPr>
          <p:cNvPr id="4" name="Rectangle 3">
            <a:extLst>
              <a:ext uri="{FF2B5EF4-FFF2-40B4-BE49-F238E27FC236}">
                <a16:creationId xmlns:a16="http://schemas.microsoft.com/office/drawing/2014/main" id="{E6E36267-6B14-46BE-A097-780B8A9CAC8E}"/>
              </a:ext>
            </a:extLst>
          </p:cNvPr>
          <p:cNvSpPr/>
          <p:nvPr/>
        </p:nvSpPr>
        <p:spPr>
          <a:xfrm>
            <a:off x="2612572" y="5956300"/>
            <a:ext cx="3877128" cy="647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t>studentaid.gov</a:t>
            </a:r>
          </a:p>
          <a:p>
            <a:pPr algn="ctr"/>
            <a:endParaRPr lang="en-US" dirty="0"/>
          </a:p>
        </p:txBody>
      </p:sp>
    </p:spTree>
    <p:extLst>
      <p:ext uri="{BB962C8B-B14F-4D97-AF65-F5344CB8AC3E}">
        <p14:creationId xmlns:p14="http://schemas.microsoft.com/office/powerpoint/2010/main" val="1745665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BDA0-B40E-EC42-9273-6C1817B64501}"/>
              </a:ext>
            </a:extLst>
          </p:cNvPr>
          <p:cNvSpPr>
            <a:spLocks noGrp="1"/>
          </p:cNvSpPr>
          <p:nvPr>
            <p:ph type="title"/>
          </p:nvPr>
        </p:nvSpPr>
        <p:spPr/>
        <p:txBody>
          <a:bodyPr/>
          <a:lstStyle/>
          <a:p>
            <a:r>
              <a:rPr lang="en-US" dirty="0"/>
              <a:t>COVID-19 and Interest Accrual</a:t>
            </a:r>
          </a:p>
        </p:txBody>
      </p:sp>
      <p:sp>
        <p:nvSpPr>
          <p:cNvPr id="3" name="Content Placeholder 2">
            <a:extLst>
              <a:ext uri="{FF2B5EF4-FFF2-40B4-BE49-F238E27FC236}">
                <a16:creationId xmlns:a16="http://schemas.microsoft.com/office/drawing/2014/main" id="{9A48BD57-1A78-A44C-9567-9C6EF300CD00}"/>
              </a:ext>
            </a:extLst>
          </p:cNvPr>
          <p:cNvSpPr>
            <a:spLocks noGrp="1"/>
          </p:cNvSpPr>
          <p:nvPr>
            <p:ph idx="1"/>
          </p:nvPr>
        </p:nvSpPr>
        <p:spPr>
          <a:xfrm>
            <a:off x="628650" y="1435104"/>
            <a:ext cx="7886700" cy="4825996"/>
          </a:xfrm>
        </p:spPr>
        <p:txBody>
          <a:bodyPr>
            <a:normAutofit/>
          </a:bodyPr>
          <a:lstStyle/>
          <a:p>
            <a:pPr marL="0" indent="0">
              <a:buNone/>
            </a:pPr>
            <a:r>
              <a:rPr lang="en-US" dirty="0"/>
              <a:t>Will payments and interest be suspended on parent PLUS Loans due to COVID-19?</a:t>
            </a:r>
          </a:p>
          <a:p>
            <a:pPr>
              <a:spcBef>
                <a:spcPts val="1200"/>
              </a:spcBef>
            </a:pPr>
            <a:r>
              <a:rPr lang="en-US" dirty="0"/>
              <a:t>0% interest rate applies to loans </a:t>
            </a:r>
            <a:r>
              <a:rPr lang="en-US" u="sng" dirty="0"/>
              <a:t>held by ED</a:t>
            </a:r>
          </a:p>
          <a:p>
            <a:pPr lvl="1">
              <a:spcBef>
                <a:spcPts val="600"/>
              </a:spcBef>
            </a:pPr>
            <a:r>
              <a:rPr lang="en-US" dirty="0"/>
              <a:t>Defaulted and nondefaulted Direct Loans</a:t>
            </a:r>
          </a:p>
          <a:p>
            <a:pPr lvl="1">
              <a:spcBef>
                <a:spcPts val="600"/>
              </a:spcBef>
            </a:pPr>
            <a:r>
              <a:rPr lang="en-US" dirty="0"/>
              <a:t>Defaulted and nondefaulted FFEL Program Loans</a:t>
            </a:r>
          </a:p>
          <a:p>
            <a:pPr lvl="1">
              <a:spcBef>
                <a:spcPts val="600"/>
              </a:spcBef>
            </a:pPr>
            <a:r>
              <a:rPr lang="en-US" dirty="0"/>
              <a:t>Defaulted and nondefaulted Federal Perkins Loans</a:t>
            </a:r>
          </a:p>
          <a:p>
            <a:pPr lvl="1">
              <a:spcBef>
                <a:spcPts val="600"/>
              </a:spcBef>
            </a:pPr>
            <a:r>
              <a:rPr lang="en-US" dirty="0"/>
              <a:t>Defaulted HEAL Loans</a:t>
            </a:r>
            <a:endParaRPr lang="en-US" u="sng" dirty="0"/>
          </a:p>
          <a:p>
            <a:pPr>
              <a:spcBef>
                <a:spcPts val="1200"/>
              </a:spcBef>
            </a:pPr>
            <a:r>
              <a:rPr lang="en-US" dirty="0"/>
              <a:t>December 31, 2020 or the end of the national emergency</a:t>
            </a:r>
          </a:p>
          <a:p>
            <a:pPr lvl="1"/>
            <a:endParaRPr lang="en-US" dirty="0"/>
          </a:p>
          <a:p>
            <a:pPr marL="0" indent="0">
              <a:buNone/>
            </a:pPr>
            <a:endParaRPr lang="en-US" dirty="0"/>
          </a:p>
        </p:txBody>
      </p:sp>
      <p:sp>
        <p:nvSpPr>
          <p:cNvPr id="5" name="Slide Number Placeholder 2">
            <a:extLst>
              <a:ext uri="{FF2B5EF4-FFF2-40B4-BE49-F238E27FC236}">
                <a16:creationId xmlns:a16="http://schemas.microsoft.com/office/drawing/2014/main" id="{AFB5E0E8-B903-4972-ADAB-8E1C81FDD855}"/>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4</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2144208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054E97-4EAE-2B48-978E-D0EFAE1F0210}"/>
              </a:ext>
            </a:extLst>
          </p:cNvPr>
          <p:cNvSpPr>
            <a:spLocks noGrp="1"/>
          </p:cNvSpPr>
          <p:nvPr>
            <p:ph type="title"/>
          </p:nvPr>
        </p:nvSpPr>
        <p:spPr/>
        <p:txBody>
          <a:bodyPr/>
          <a:lstStyle/>
          <a:p>
            <a:r>
              <a:rPr lang="en-US" dirty="0"/>
              <a:t>Direct PLUS Loan Program</a:t>
            </a:r>
          </a:p>
        </p:txBody>
      </p:sp>
      <p:sp>
        <p:nvSpPr>
          <p:cNvPr id="5" name="Slide Number Placeholder 2">
            <a:extLst>
              <a:ext uri="{FF2B5EF4-FFF2-40B4-BE49-F238E27FC236}">
                <a16:creationId xmlns:a16="http://schemas.microsoft.com/office/drawing/2014/main" id="{889AE7E9-BD99-4C2C-8E5D-55E81E5F1F7B}"/>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dirty="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40</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1341676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62837-422E-E94E-ACD7-C3142F5D587A}"/>
              </a:ext>
            </a:extLst>
          </p:cNvPr>
          <p:cNvSpPr>
            <a:spLocks noGrp="1"/>
          </p:cNvSpPr>
          <p:nvPr>
            <p:ph type="title"/>
          </p:nvPr>
        </p:nvSpPr>
        <p:spPr/>
        <p:txBody>
          <a:bodyPr/>
          <a:lstStyle/>
          <a:p>
            <a:r>
              <a:rPr lang="en-US" dirty="0"/>
              <a:t>Parent PLUS Loan</a:t>
            </a:r>
          </a:p>
        </p:txBody>
      </p:sp>
      <p:sp>
        <p:nvSpPr>
          <p:cNvPr id="3" name="Content Placeholder 2">
            <a:extLst>
              <a:ext uri="{FF2B5EF4-FFF2-40B4-BE49-F238E27FC236}">
                <a16:creationId xmlns:a16="http://schemas.microsoft.com/office/drawing/2014/main" id="{A71ECBAC-6A0F-5548-A3F1-58AA15E68B7F}"/>
              </a:ext>
            </a:extLst>
          </p:cNvPr>
          <p:cNvSpPr>
            <a:spLocks noGrp="1"/>
          </p:cNvSpPr>
          <p:nvPr>
            <p:ph idx="1"/>
          </p:nvPr>
        </p:nvSpPr>
        <p:spPr/>
        <p:txBody>
          <a:bodyPr/>
          <a:lstStyle/>
          <a:p>
            <a:pPr marL="0" indent="0">
              <a:buNone/>
            </a:pPr>
            <a:r>
              <a:rPr lang="en-US" b="1" dirty="0"/>
              <a:t>Scenario: </a:t>
            </a:r>
          </a:p>
          <a:p>
            <a:r>
              <a:rPr lang="en-US" dirty="0"/>
              <a:t>Gerald’s mother was denied a parent PLUS Loan and he received additional Direct Unsubsidized Loan funds </a:t>
            </a:r>
          </a:p>
          <a:p>
            <a:r>
              <a:rPr lang="en-US" dirty="0"/>
              <a:t>We just received an approved application from Gerald’s other parent </a:t>
            </a:r>
          </a:p>
          <a:p>
            <a:pPr marL="0" indent="0">
              <a:buNone/>
            </a:pPr>
            <a:r>
              <a:rPr lang="en-US" dirty="0"/>
              <a:t>Can we originate a PLUS Loan and do we have to return the additional unsubsidized loan funds if we do?</a:t>
            </a:r>
          </a:p>
        </p:txBody>
      </p:sp>
      <p:sp>
        <p:nvSpPr>
          <p:cNvPr id="5" name="Slide Number Placeholder 2">
            <a:extLst>
              <a:ext uri="{FF2B5EF4-FFF2-40B4-BE49-F238E27FC236}">
                <a16:creationId xmlns:a16="http://schemas.microsoft.com/office/drawing/2014/main" id="{B0303AAC-5324-4EAE-8B11-9C8DC9B8C57D}"/>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41</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1000925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62837-422E-E94E-ACD7-C3142F5D587A}"/>
              </a:ext>
            </a:extLst>
          </p:cNvPr>
          <p:cNvSpPr>
            <a:spLocks noGrp="1"/>
          </p:cNvSpPr>
          <p:nvPr>
            <p:ph type="title"/>
          </p:nvPr>
        </p:nvSpPr>
        <p:spPr/>
        <p:txBody>
          <a:bodyPr/>
          <a:lstStyle/>
          <a:p>
            <a:r>
              <a:rPr lang="en-US" dirty="0"/>
              <a:t>Parent PLUS Loan</a:t>
            </a:r>
          </a:p>
        </p:txBody>
      </p:sp>
      <p:sp>
        <p:nvSpPr>
          <p:cNvPr id="3" name="Content Placeholder 2">
            <a:extLst>
              <a:ext uri="{FF2B5EF4-FFF2-40B4-BE49-F238E27FC236}">
                <a16:creationId xmlns:a16="http://schemas.microsoft.com/office/drawing/2014/main" id="{A71ECBAC-6A0F-5548-A3F1-58AA15E68B7F}"/>
              </a:ext>
            </a:extLst>
          </p:cNvPr>
          <p:cNvSpPr>
            <a:spLocks noGrp="1"/>
          </p:cNvSpPr>
          <p:nvPr>
            <p:ph idx="1"/>
          </p:nvPr>
        </p:nvSpPr>
        <p:spPr>
          <a:xfrm>
            <a:off x="628650" y="1426480"/>
            <a:ext cx="7886700" cy="4580619"/>
          </a:xfrm>
        </p:spPr>
        <p:txBody>
          <a:bodyPr/>
          <a:lstStyle/>
          <a:p>
            <a:pPr marL="0" indent="0">
              <a:buNone/>
            </a:pPr>
            <a:r>
              <a:rPr lang="en-US" dirty="0"/>
              <a:t>You may originate the PLUS Loan only if you cancel any additional unsubsidized loan funds not yet disbursed.</a:t>
            </a:r>
          </a:p>
          <a:p>
            <a:r>
              <a:rPr lang="en-US" dirty="0"/>
              <a:t>Any amount of unsubsidized loan funds already disbursed does not need to be returned</a:t>
            </a:r>
          </a:p>
          <a:p>
            <a:r>
              <a:rPr lang="en-US" dirty="0"/>
              <a:t>The amount of disbursed unsubsidized loan funds must be counted as EFA when determining PLUS amount</a:t>
            </a:r>
          </a:p>
          <a:p>
            <a:pPr marL="0" indent="0">
              <a:buNone/>
            </a:pPr>
            <a:endParaRPr lang="en-US" dirty="0"/>
          </a:p>
          <a:p>
            <a:endParaRPr lang="en-US" dirty="0"/>
          </a:p>
        </p:txBody>
      </p:sp>
      <p:sp>
        <p:nvSpPr>
          <p:cNvPr id="5" name="Slide Number Placeholder 2">
            <a:extLst>
              <a:ext uri="{FF2B5EF4-FFF2-40B4-BE49-F238E27FC236}">
                <a16:creationId xmlns:a16="http://schemas.microsoft.com/office/drawing/2014/main" id="{B0303AAC-5324-4EAE-8B11-9C8DC9B8C57D}"/>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42</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4141740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62837-422E-E94E-ACD7-C3142F5D587A}"/>
              </a:ext>
            </a:extLst>
          </p:cNvPr>
          <p:cNvSpPr>
            <a:spLocks noGrp="1"/>
          </p:cNvSpPr>
          <p:nvPr>
            <p:ph type="title"/>
          </p:nvPr>
        </p:nvSpPr>
        <p:spPr/>
        <p:txBody>
          <a:bodyPr/>
          <a:lstStyle/>
          <a:p>
            <a:r>
              <a:rPr lang="en-US" dirty="0"/>
              <a:t>Parent PLUS Loan</a:t>
            </a:r>
          </a:p>
        </p:txBody>
      </p:sp>
      <p:sp>
        <p:nvSpPr>
          <p:cNvPr id="5" name="Slide Number Placeholder 2">
            <a:extLst>
              <a:ext uri="{FF2B5EF4-FFF2-40B4-BE49-F238E27FC236}">
                <a16:creationId xmlns:a16="http://schemas.microsoft.com/office/drawing/2014/main" id="{B0303AAC-5324-4EAE-8B11-9C8DC9B8C57D}"/>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43</a:t>
            </a:fld>
            <a:r>
              <a:rPr sz="1400" dirty="0">
                <a:cs typeface="Arial" charset="0"/>
              </a:rPr>
              <a:t>   © 20</a:t>
            </a:r>
            <a:r>
              <a:rPr lang="en-US" sz="1400" dirty="0">
                <a:cs typeface="Arial" charset="0"/>
              </a:rPr>
              <a:t>20</a:t>
            </a:r>
            <a:r>
              <a:rPr sz="1400" dirty="0">
                <a:cs typeface="Arial" charset="0"/>
              </a:rPr>
              <a:t> NASFAA</a:t>
            </a:r>
          </a:p>
        </p:txBody>
      </p:sp>
      <p:sp>
        <p:nvSpPr>
          <p:cNvPr id="6" name="Content Placeholder 2">
            <a:extLst>
              <a:ext uri="{FF2B5EF4-FFF2-40B4-BE49-F238E27FC236}">
                <a16:creationId xmlns:a16="http://schemas.microsoft.com/office/drawing/2014/main" id="{6D7B9ACC-D375-4C06-B18E-186D157C8D03}"/>
              </a:ext>
            </a:extLst>
          </p:cNvPr>
          <p:cNvSpPr>
            <a:spLocks noGrp="1"/>
          </p:cNvSpPr>
          <p:nvPr>
            <p:ph idx="1"/>
          </p:nvPr>
        </p:nvSpPr>
        <p:spPr>
          <a:xfrm>
            <a:off x="628650" y="1427163"/>
            <a:ext cx="7886700" cy="4351337"/>
          </a:xfrm>
        </p:spPr>
        <p:txBody>
          <a:bodyPr>
            <a:normAutofit lnSpcReduction="10000"/>
          </a:bodyPr>
          <a:lstStyle/>
          <a:p>
            <a:pPr marL="0" indent="0">
              <a:buNone/>
            </a:pPr>
            <a:r>
              <a:rPr lang="en-US" b="1" dirty="0"/>
              <a:t>Scenario: </a:t>
            </a:r>
          </a:p>
          <a:p>
            <a:r>
              <a:rPr lang="en-US" dirty="0"/>
              <a:t>Aiden’s father was not approved for a parent PLUS Loan but indicated that he would pursue an endorser  </a:t>
            </a:r>
          </a:p>
          <a:p>
            <a:r>
              <a:rPr lang="en-US" dirty="0"/>
              <a:t>By the time we were notified that the endorser had been obtained, Aiden was no longer enrolled at least half time </a:t>
            </a:r>
          </a:p>
          <a:p>
            <a:pPr marL="0" indent="0">
              <a:buNone/>
            </a:pPr>
            <a:endParaRPr lang="en-US" dirty="0"/>
          </a:p>
          <a:p>
            <a:pPr marL="0" indent="0">
              <a:buNone/>
            </a:pPr>
            <a:r>
              <a:rPr lang="en-US" dirty="0"/>
              <a:t>Can we make a late disbursement in this situation?</a:t>
            </a:r>
          </a:p>
        </p:txBody>
      </p:sp>
    </p:spTree>
    <p:extLst>
      <p:ext uri="{BB962C8B-B14F-4D97-AF65-F5344CB8AC3E}">
        <p14:creationId xmlns:p14="http://schemas.microsoft.com/office/powerpoint/2010/main" val="334708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62837-422E-E94E-ACD7-C3142F5D587A}"/>
              </a:ext>
            </a:extLst>
          </p:cNvPr>
          <p:cNvSpPr>
            <a:spLocks noGrp="1"/>
          </p:cNvSpPr>
          <p:nvPr>
            <p:ph type="title"/>
          </p:nvPr>
        </p:nvSpPr>
        <p:spPr/>
        <p:txBody>
          <a:bodyPr/>
          <a:lstStyle/>
          <a:p>
            <a:r>
              <a:rPr lang="en-US" dirty="0"/>
              <a:t>Parent PLUS Loan</a:t>
            </a:r>
          </a:p>
        </p:txBody>
      </p:sp>
      <p:sp>
        <p:nvSpPr>
          <p:cNvPr id="3" name="Content Placeholder 2">
            <a:extLst>
              <a:ext uri="{FF2B5EF4-FFF2-40B4-BE49-F238E27FC236}">
                <a16:creationId xmlns:a16="http://schemas.microsoft.com/office/drawing/2014/main" id="{A71ECBAC-6A0F-5548-A3F1-58AA15E68B7F}"/>
              </a:ext>
            </a:extLst>
          </p:cNvPr>
          <p:cNvSpPr>
            <a:spLocks noGrp="1"/>
          </p:cNvSpPr>
          <p:nvPr>
            <p:ph idx="1"/>
          </p:nvPr>
        </p:nvSpPr>
        <p:spPr>
          <a:xfrm>
            <a:off x="628650" y="1168400"/>
            <a:ext cx="7886700" cy="4609419"/>
          </a:xfrm>
        </p:spPr>
        <p:txBody>
          <a:bodyPr/>
          <a:lstStyle/>
          <a:p>
            <a:pPr marL="0" indent="0">
              <a:buNone/>
            </a:pPr>
            <a:r>
              <a:rPr lang="en-US" dirty="0"/>
              <a:t>Yes. As long as the loan was originated (not just accepted) before the student dropped below half time, the borrower still can obtain an endorser in time for the late disbursement to be made. </a:t>
            </a:r>
          </a:p>
          <a:p>
            <a:pPr marL="0" indent="0">
              <a:buNone/>
            </a:pPr>
            <a:endParaRPr lang="en-US" dirty="0"/>
          </a:p>
          <a:p>
            <a:endParaRPr lang="en-US" dirty="0"/>
          </a:p>
        </p:txBody>
      </p:sp>
      <p:sp>
        <p:nvSpPr>
          <p:cNvPr id="5" name="Slide Number Placeholder 2">
            <a:extLst>
              <a:ext uri="{FF2B5EF4-FFF2-40B4-BE49-F238E27FC236}">
                <a16:creationId xmlns:a16="http://schemas.microsoft.com/office/drawing/2014/main" id="{B0303AAC-5324-4EAE-8B11-9C8DC9B8C57D}"/>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44</a:t>
            </a:fld>
            <a:r>
              <a:rPr sz="1400" dirty="0">
                <a:cs typeface="Arial" charset="0"/>
              </a:rPr>
              <a:t>   © 20</a:t>
            </a:r>
            <a:r>
              <a:rPr lang="en-US" sz="1400" dirty="0">
                <a:cs typeface="Arial" charset="0"/>
              </a:rPr>
              <a:t>20</a:t>
            </a:r>
            <a:r>
              <a:rPr sz="1400" dirty="0">
                <a:cs typeface="Arial" charset="0"/>
              </a:rPr>
              <a:t> NASFAA</a:t>
            </a:r>
          </a:p>
        </p:txBody>
      </p:sp>
      <p:sp>
        <p:nvSpPr>
          <p:cNvPr id="6" name="Rectangle 5">
            <a:extLst>
              <a:ext uri="{FF2B5EF4-FFF2-40B4-BE49-F238E27FC236}">
                <a16:creationId xmlns:a16="http://schemas.microsoft.com/office/drawing/2014/main" id="{DA6F8562-264E-481A-9E29-61A84E7A112B}"/>
              </a:ext>
            </a:extLst>
          </p:cNvPr>
          <p:cNvSpPr/>
          <p:nvPr/>
        </p:nvSpPr>
        <p:spPr>
          <a:xfrm>
            <a:off x="628649" y="4279117"/>
            <a:ext cx="2983230" cy="448056"/>
          </a:xfrm>
          <a:prstGeom prst="rect">
            <a:avLst/>
          </a:prstGeom>
          <a:solidFill>
            <a:srgbClr val="6DBE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latin typeface="Arial" panose="020B0604020202020204" pitchFamily="34" charset="0"/>
                <a:cs typeface="Arial" panose="020B0604020202020204" pitchFamily="34" charset="0"/>
              </a:rPr>
              <a:t>Enrolled</a:t>
            </a:r>
            <a:endParaRPr lang="en-US" dirty="0"/>
          </a:p>
        </p:txBody>
      </p:sp>
      <p:sp>
        <p:nvSpPr>
          <p:cNvPr id="7" name="Arrow: Right 6">
            <a:extLst>
              <a:ext uri="{FF2B5EF4-FFF2-40B4-BE49-F238E27FC236}">
                <a16:creationId xmlns:a16="http://schemas.microsoft.com/office/drawing/2014/main" id="{8EA4D409-731A-4AE4-A8F0-8BE8640416D0}"/>
              </a:ext>
            </a:extLst>
          </p:cNvPr>
          <p:cNvSpPr/>
          <p:nvPr/>
        </p:nvSpPr>
        <p:spPr>
          <a:xfrm>
            <a:off x="3611880" y="4063471"/>
            <a:ext cx="4507992" cy="879348"/>
          </a:xfrm>
          <a:prstGeom prst="rightArrow">
            <a:avLst/>
          </a:prstGeom>
          <a:solidFill>
            <a:srgbClr val="004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7150"/>
            <a:r>
              <a:rPr lang="en-US" b="1" dirty="0">
                <a:latin typeface="Arial" panose="020B0604020202020204" pitchFamily="34" charset="0"/>
                <a:cs typeface="Arial" panose="020B0604020202020204" pitchFamily="34" charset="0"/>
              </a:rPr>
              <a:t>No longer enrolled*</a:t>
            </a:r>
          </a:p>
        </p:txBody>
      </p:sp>
      <p:cxnSp>
        <p:nvCxnSpPr>
          <p:cNvPr id="8" name="Straight Connector 7">
            <a:extLst>
              <a:ext uri="{FF2B5EF4-FFF2-40B4-BE49-F238E27FC236}">
                <a16:creationId xmlns:a16="http://schemas.microsoft.com/office/drawing/2014/main" id="{33A7726D-6927-4112-9D06-AADE6D0F3282}"/>
              </a:ext>
            </a:extLst>
          </p:cNvPr>
          <p:cNvCxnSpPr>
            <a:cxnSpLocks/>
          </p:cNvCxnSpPr>
          <p:nvPr/>
        </p:nvCxnSpPr>
        <p:spPr>
          <a:xfrm>
            <a:off x="3611879" y="4032073"/>
            <a:ext cx="1" cy="2414447"/>
          </a:xfrm>
          <a:prstGeom prst="line">
            <a:avLst/>
          </a:prstGeom>
        </p:spPr>
        <p:style>
          <a:lnRef idx="3">
            <a:schemeClr val="dk1"/>
          </a:lnRef>
          <a:fillRef idx="0">
            <a:schemeClr val="dk1"/>
          </a:fillRef>
          <a:effectRef idx="2">
            <a:schemeClr val="dk1"/>
          </a:effectRef>
          <a:fontRef idx="minor">
            <a:schemeClr val="tx1"/>
          </a:fontRef>
        </p:style>
      </p:cxnSp>
      <p:sp>
        <p:nvSpPr>
          <p:cNvPr id="9" name="Rectangle 8">
            <a:extLst>
              <a:ext uri="{FF2B5EF4-FFF2-40B4-BE49-F238E27FC236}">
                <a16:creationId xmlns:a16="http://schemas.microsoft.com/office/drawing/2014/main" id="{AFEEF00C-E574-4698-ABC8-0A1D865665C4}"/>
              </a:ext>
            </a:extLst>
          </p:cNvPr>
          <p:cNvSpPr/>
          <p:nvPr/>
        </p:nvSpPr>
        <p:spPr>
          <a:xfrm>
            <a:off x="6896344" y="3020464"/>
            <a:ext cx="2247656" cy="905290"/>
          </a:xfrm>
          <a:prstGeom prst="rect">
            <a:avLst/>
          </a:prstGeom>
        </p:spPr>
        <p:txBody>
          <a:bodyPr wrap="square">
            <a:noAutofit/>
          </a:bodyPr>
          <a:lstStyle/>
          <a:p>
            <a:pPr algn="ctr"/>
            <a:r>
              <a:rPr lang="en-US" sz="2000" b="1" dirty="0">
                <a:latin typeface="Arial" panose="020B0604020202020204" pitchFamily="34" charset="0"/>
                <a:cs typeface="Arial" panose="020B0604020202020204" pitchFamily="34" charset="0"/>
              </a:rPr>
              <a:t>180 days </a:t>
            </a:r>
          </a:p>
          <a:p>
            <a:pPr algn="ctr"/>
            <a:r>
              <a:rPr lang="en-US" sz="1400" b="1" dirty="0">
                <a:latin typeface="Arial" panose="020B0604020202020204" pitchFamily="34" charset="0"/>
                <a:cs typeface="Arial" panose="020B0604020202020204" pitchFamily="34" charset="0"/>
              </a:rPr>
              <a:t>(if valid SAR </a:t>
            </a:r>
          </a:p>
          <a:p>
            <a:pPr algn="ctr"/>
            <a:r>
              <a:rPr lang="en-US" sz="1400" b="1" dirty="0">
                <a:latin typeface="Arial" panose="020B0604020202020204" pitchFamily="34" charset="0"/>
                <a:cs typeface="Arial" panose="020B0604020202020204" pitchFamily="34" charset="0"/>
              </a:rPr>
              <a:t>received by annual processing deadline)</a:t>
            </a:r>
          </a:p>
        </p:txBody>
      </p:sp>
      <p:sp>
        <p:nvSpPr>
          <p:cNvPr id="4" name="Rectangle 3">
            <a:extLst>
              <a:ext uri="{FF2B5EF4-FFF2-40B4-BE49-F238E27FC236}">
                <a16:creationId xmlns:a16="http://schemas.microsoft.com/office/drawing/2014/main" id="{4F25572C-D1F1-4A74-9186-BBF6D839E14D}"/>
              </a:ext>
            </a:extLst>
          </p:cNvPr>
          <p:cNvSpPr/>
          <p:nvPr/>
        </p:nvSpPr>
        <p:spPr>
          <a:xfrm>
            <a:off x="-992125" y="4821533"/>
            <a:ext cx="4572000" cy="646331"/>
          </a:xfrm>
          <a:prstGeom prst="rect">
            <a:avLst/>
          </a:prstGeom>
        </p:spPr>
        <p:txBody>
          <a:bodyPr>
            <a:spAutoFit/>
          </a:bodyPr>
          <a:lstStyle/>
          <a:p>
            <a:pPr algn="r"/>
            <a:r>
              <a:rPr lang="en-US" dirty="0">
                <a:latin typeface="Arial" panose="020B0604020202020204" pitchFamily="34" charset="0"/>
                <a:cs typeface="Arial" panose="020B0604020202020204" pitchFamily="34" charset="0"/>
              </a:rPr>
              <a:t>Direct Loan and/or </a:t>
            </a:r>
          </a:p>
          <a:p>
            <a:pPr algn="r"/>
            <a:r>
              <a:rPr lang="en-US" dirty="0">
                <a:latin typeface="Arial" panose="020B0604020202020204" pitchFamily="34" charset="0"/>
                <a:cs typeface="Arial" panose="020B0604020202020204" pitchFamily="34" charset="0"/>
              </a:rPr>
              <a:t>TEACH Grant originated</a:t>
            </a:r>
          </a:p>
        </p:txBody>
      </p:sp>
      <p:sp>
        <p:nvSpPr>
          <p:cNvPr id="10" name="Rectangle 9">
            <a:extLst>
              <a:ext uri="{FF2B5EF4-FFF2-40B4-BE49-F238E27FC236}">
                <a16:creationId xmlns:a16="http://schemas.microsoft.com/office/drawing/2014/main" id="{A0C394D8-311A-474A-9D21-E424DC866EA3}"/>
              </a:ext>
            </a:extLst>
          </p:cNvPr>
          <p:cNvSpPr/>
          <p:nvPr/>
        </p:nvSpPr>
        <p:spPr>
          <a:xfrm>
            <a:off x="3643884" y="4824022"/>
            <a:ext cx="4572000" cy="646331"/>
          </a:xfrm>
          <a:prstGeom prst="rect">
            <a:avLst/>
          </a:prstGeom>
        </p:spPr>
        <p:txBody>
          <a:bodyPr>
            <a:spAutoFit/>
          </a:bodyPr>
          <a:lstStyle/>
          <a:p>
            <a:r>
              <a:rPr lang="en-US" dirty="0">
                <a:latin typeface="Arial" panose="020B0604020202020204" pitchFamily="34" charset="0"/>
                <a:cs typeface="Arial" panose="020B0604020202020204" pitchFamily="34" charset="0"/>
              </a:rPr>
              <a:t>MPN and/or entrance counseling may be completed</a:t>
            </a:r>
          </a:p>
        </p:txBody>
      </p:sp>
    </p:spTree>
    <p:extLst>
      <p:ext uri="{BB962C8B-B14F-4D97-AF65-F5344CB8AC3E}">
        <p14:creationId xmlns:p14="http://schemas.microsoft.com/office/powerpoint/2010/main" val="3392094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62837-422E-E94E-ACD7-C3142F5D587A}"/>
              </a:ext>
            </a:extLst>
          </p:cNvPr>
          <p:cNvSpPr>
            <a:spLocks noGrp="1"/>
          </p:cNvSpPr>
          <p:nvPr>
            <p:ph type="title"/>
          </p:nvPr>
        </p:nvSpPr>
        <p:spPr/>
        <p:txBody>
          <a:bodyPr/>
          <a:lstStyle/>
          <a:p>
            <a:r>
              <a:rPr lang="en-US" dirty="0"/>
              <a:t>Parent PLUS Loan</a:t>
            </a:r>
          </a:p>
        </p:txBody>
      </p:sp>
      <p:sp>
        <p:nvSpPr>
          <p:cNvPr id="5" name="Slide Number Placeholder 2">
            <a:extLst>
              <a:ext uri="{FF2B5EF4-FFF2-40B4-BE49-F238E27FC236}">
                <a16:creationId xmlns:a16="http://schemas.microsoft.com/office/drawing/2014/main" id="{B0303AAC-5324-4EAE-8B11-9C8DC9B8C57D}"/>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45</a:t>
            </a:fld>
            <a:r>
              <a:rPr sz="1400" dirty="0">
                <a:cs typeface="Arial" charset="0"/>
              </a:rPr>
              <a:t>   © 20</a:t>
            </a:r>
            <a:r>
              <a:rPr lang="en-US" sz="1400" dirty="0">
                <a:cs typeface="Arial" charset="0"/>
              </a:rPr>
              <a:t>20</a:t>
            </a:r>
            <a:r>
              <a:rPr sz="1400" dirty="0">
                <a:cs typeface="Arial" charset="0"/>
              </a:rPr>
              <a:t> NASFAA</a:t>
            </a:r>
          </a:p>
        </p:txBody>
      </p:sp>
      <p:sp>
        <p:nvSpPr>
          <p:cNvPr id="6" name="Content Placeholder 2">
            <a:extLst>
              <a:ext uri="{FF2B5EF4-FFF2-40B4-BE49-F238E27FC236}">
                <a16:creationId xmlns:a16="http://schemas.microsoft.com/office/drawing/2014/main" id="{6D7B9ACC-D375-4C06-B18E-186D157C8D03}"/>
              </a:ext>
            </a:extLst>
          </p:cNvPr>
          <p:cNvSpPr>
            <a:spLocks noGrp="1"/>
          </p:cNvSpPr>
          <p:nvPr>
            <p:ph idx="1"/>
          </p:nvPr>
        </p:nvSpPr>
        <p:spPr>
          <a:xfrm>
            <a:off x="628650" y="1427163"/>
            <a:ext cx="7886700" cy="4351337"/>
          </a:xfrm>
        </p:spPr>
        <p:txBody>
          <a:bodyPr>
            <a:normAutofit/>
          </a:bodyPr>
          <a:lstStyle/>
          <a:p>
            <a:pPr marL="0" indent="0">
              <a:buNone/>
            </a:pPr>
            <a:r>
              <a:rPr lang="en-US" b="1" dirty="0"/>
              <a:t>Scenario: </a:t>
            </a:r>
          </a:p>
          <a:p>
            <a:r>
              <a:rPr lang="en-US" dirty="0"/>
              <a:t>Eva transferred to our school mid-year </a:t>
            </a:r>
          </a:p>
          <a:p>
            <a:r>
              <a:rPr lang="en-US" dirty="0"/>
              <a:t>Her mother informed us that she had applied but was denied a parent PLUS Loan at Eva’s previous school</a:t>
            </a:r>
          </a:p>
          <a:p>
            <a:pPr marL="0" indent="0">
              <a:buNone/>
            </a:pPr>
            <a:endParaRPr lang="en-US" dirty="0"/>
          </a:p>
          <a:p>
            <a:pPr marL="0" indent="0">
              <a:buNone/>
            </a:pPr>
            <a:r>
              <a:rPr lang="en-US" dirty="0"/>
              <a:t>Can we use that denial to award additional unsubsidized loan funds?</a:t>
            </a:r>
          </a:p>
        </p:txBody>
      </p:sp>
    </p:spTree>
    <p:extLst>
      <p:ext uri="{BB962C8B-B14F-4D97-AF65-F5344CB8AC3E}">
        <p14:creationId xmlns:p14="http://schemas.microsoft.com/office/powerpoint/2010/main" val="1171241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62837-422E-E94E-ACD7-C3142F5D587A}"/>
              </a:ext>
            </a:extLst>
          </p:cNvPr>
          <p:cNvSpPr>
            <a:spLocks noGrp="1"/>
          </p:cNvSpPr>
          <p:nvPr>
            <p:ph type="title"/>
          </p:nvPr>
        </p:nvSpPr>
        <p:spPr/>
        <p:txBody>
          <a:bodyPr/>
          <a:lstStyle/>
          <a:p>
            <a:r>
              <a:rPr lang="en-US" dirty="0"/>
              <a:t>Parent PLUS Loan</a:t>
            </a:r>
          </a:p>
        </p:txBody>
      </p:sp>
      <p:sp>
        <p:nvSpPr>
          <p:cNvPr id="5" name="Slide Number Placeholder 2">
            <a:extLst>
              <a:ext uri="{FF2B5EF4-FFF2-40B4-BE49-F238E27FC236}">
                <a16:creationId xmlns:a16="http://schemas.microsoft.com/office/drawing/2014/main" id="{B0303AAC-5324-4EAE-8B11-9C8DC9B8C57D}"/>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46</a:t>
            </a:fld>
            <a:r>
              <a:rPr sz="1400" dirty="0">
                <a:cs typeface="Arial" charset="0"/>
              </a:rPr>
              <a:t>   © 20</a:t>
            </a:r>
            <a:r>
              <a:rPr lang="en-US" sz="1400" dirty="0">
                <a:cs typeface="Arial" charset="0"/>
              </a:rPr>
              <a:t>20</a:t>
            </a:r>
            <a:r>
              <a:rPr sz="1400" dirty="0">
                <a:cs typeface="Arial" charset="0"/>
              </a:rPr>
              <a:t> NASFAA</a:t>
            </a:r>
          </a:p>
        </p:txBody>
      </p:sp>
      <p:sp>
        <p:nvSpPr>
          <p:cNvPr id="6" name="Content Placeholder 2">
            <a:extLst>
              <a:ext uri="{FF2B5EF4-FFF2-40B4-BE49-F238E27FC236}">
                <a16:creationId xmlns:a16="http://schemas.microsoft.com/office/drawing/2014/main" id="{6D7B9ACC-D375-4C06-B18E-186D157C8D03}"/>
              </a:ext>
            </a:extLst>
          </p:cNvPr>
          <p:cNvSpPr>
            <a:spLocks noGrp="1"/>
          </p:cNvSpPr>
          <p:nvPr>
            <p:ph idx="1"/>
          </p:nvPr>
        </p:nvSpPr>
        <p:spPr>
          <a:xfrm>
            <a:off x="628650" y="1427163"/>
            <a:ext cx="7886700" cy="4351337"/>
          </a:xfrm>
        </p:spPr>
        <p:txBody>
          <a:bodyPr>
            <a:normAutofit/>
          </a:bodyPr>
          <a:lstStyle/>
          <a:p>
            <a:pPr marL="0" indent="0">
              <a:buNone/>
            </a:pPr>
            <a:r>
              <a:rPr lang="en-US" dirty="0"/>
              <a:t>Yes. As long as it is for the same academic year, the denial from another school can be used to offer additional funds.   </a:t>
            </a:r>
          </a:p>
          <a:p>
            <a:r>
              <a:rPr lang="en-US" dirty="0"/>
              <a:t>PLUS denial is not school-specific</a:t>
            </a:r>
          </a:p>
          <a:p>
            <a:r>
              <a:rPr lang="en-US" dirty="0"/>
              <a:t>Must be for same academic year</a:t>
            </a:r>
          </a:p>
          <a:p>
            <a:r>
              <a:rPr lang="en-US" dirty="0"/>
              <a:t>180-day validity of credit check not applicable</a:t>
            </a:r>
          </a:p>
          <a:p>
            <a:r>
              <a:rPr lang="en-US" dirty="0"/>
              <a:t>Document student’s file using information from COD</a:t>
            </a:r>
          </a:p>
          <a:p>
            <a:pPr marL="0" indent="0">
              <a:buNone/>
            </a:pPr>
            <a:endParaRPr lang="en-US" dirty="0"/>
          </a:p>
        </p:txBody>
      </p:sp>
    </p:spTree>
    <p:extLst>
      <p:ext uri="{BB962C8B-B14F-4D97-AF65-F5344CB8AC3E}">
        <p14:creationId xmlns:p14="http://schemas.microsoft.com/office/powerpoint/2010/main" val="501069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5A46-1E37-0642-BD40-D4B0170BCAF3}"/>
              </a:ext>
            </a:extLst>
          </p:cNvPr>
          <p:cNvSpPr>
            <a:spLocks noGrp="1"/>
          </p:cNvSpPr>
          <p:nvPr>
            <p:ph type="title"/>
          </p:nvPr>
        </p:nvSpPr>
        <p:spPr>
          <a:xfrm>
            <a:off x="628650" y="559347"/>
            <a:ext cx="8096250" cy="1325563"/>
          </a:xfrm>
        </p:spPr>
        <p:txBody>
          <a:bodyPr>
            <a:normAutofit/>
          </a:bodyPr>
          <a:lstStyle/>
          <a:p>
            <a:r>
              <a:rPr lang="en-US" dirty="0"/>
              <a:t>Miscellaneous</a:t>
            </a:r>
            <a:br>
              <a:rPr lang="en-US" dirty="0"/>
            </a:br>
            <a:endParaRPr lang="en-US" dirty="0"/>
          </a:p>
        </p:txBody>
      </p:sp>
      <p:sp>
        <p:nvSpPr>
          <p:cNvPr id="4" name="Slide Number Placeholder 2">
            <a:extLst>
              <a:ext uri="{FF2B5EF4-FFF2-40B4-BE49-F238E27FC236}">
                <a16:creationId xmlns:a16="http://schemas.microsoft.com/office/drawing/2014/main" id="{C398FEDC-B5E3-47D1-B16E-F3941EA29F16}"/>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47</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36851726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89F725-41E7-B24D-A9C2-4BBB96E628E4}"/>
              </a:ext>
            </a:extLst>
          </p:cNvPr>
          <p:cNvSpPr>
            <a:spLocks noGrp="1"/>
          </p:cNvSpPr>
          <p:nvPr>
            <p:ph type="title"/>
          </p:nvPr>
        </p:nvSpPr>
        <p:spPr/>
        <p:txBody>
          <a:bodyPr/>
          <a:lstStyle/>
          <a:p>
            <a:r>
              <a:rPr lang="en-US" dirty="0"/>
              <a:t>Total Permanent Disability</a:t>
            </a:r>
          </a:p>
        </p:txBody>
      </p:sp>
      <p:sp>
        <p:nvSpPr>
          <p:cNvPr id="6" name="Content Placeholder 5">
            <a:extLst>
              <a:ext uri="{FF2B5EF4-FFF2-40B4-BE49-F238E27FC236}">
                <a16:creationId xmlns:a16="http://schemas.microsoft.com/office/drawing/2014/main" id="{542B0191-1CAF-6C44-8DC9-E82A1606B60F}"/>
              </a:ext>
            </a:extLst>
          </p:cNvPr>
          <p:cNvSpPr>
            <a:spLocks noGrp="1"/>
          </p:cNvSpPr>
          <p:nvPr>
            <p:ph idx="1"/>
          </p:nvPr>
        </p:nvSpPr>
        <p:spPr/>
        <p:txBody>
          <a:bodyPr>
            <a:normAutofit fontScale="92500" lnSpcReduction="10000"/>
          </a:bodyPr>
          <a:lstStyle/>
          <a:p>
            <a:pPr marL="0" indent="0">
              <a:buNone/>
            </a:pPr>
            <a:r>
              <a:rPr lang="en-US" b="1" dirty="0"/>
              <a:t>Scenario: </a:t>
            </a:r>
          </a:p>
          <a:p>
            <a:r>
              <a:rPr lang="en-US" dirty="0"/>
              <a:t>We have an incoming student who has a permanent, irreversible disability </a:t>
            </a:r>
          </a:p>
          <a:p>
            <a:r>
              <a:rPr lang="en-US" dirty="0"/>
              <a:t>She has not received loans before (no discharges of loans), and I don’t believe her physician will sign the form stating she can work</a:t>
            </a:r>
          </a:p>
          <a:p>
            <a:pPr marL="0" indent="0">
              <a:buNone/>
            </a:pPr>
            <a:endParaRPr lang="en-US" dirty="0"/>
          </a:p>
          <a:p>
            <a:pPr marL="0" indent="0">
              <a:buNone/>
            </a:pPr>
            <a:r>
              <a:rPr lang="en-US" dirty="0"/>
              <a:t>Does a permanent disability prevent a student from borrowing if she has never borrowed a Title IV loan before?</a:t>
            </a:r>
          </a:p>
          <a:p>
            <a:pPr marL="0" indent="0">
              <a:buNone/>
            </a:pPr>
            <a:endParaRPr lang="en-US" dirty="0"/>
          </a:p>
          <a:p>
            <a:pPr marL="0" indent="0">
              <a:buNone/>
            </a:pPr>
            <a:endParaRPr lang="en-US" b="1" dirty="0"/>
          </a:p>
        </p:txBody>
      </p:sp>
      <p:sp>
        <p:nvSpPr>
          <p:cNvPr id="7" name="Slide Number Placeholder 2">
            <a:extLst>
              <a:ext uri="{FF2B5EF4-FFF2-40B4-BE49-F238E27FC236}">
                <a16:creationId xmlns:a16="http://schemas.microsoft.com/office/drawing/2014/main" id="{4BDD148E-D6B0-45AC-9CE4-7E92C0C51E1A}"/>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rgbClr val="000000"/>
                </a:solidFill>
                <a:cs typeface="Arial" charset="0"/>
              </a:rPr>
              <a:t>Slide </a:t>
            </a:r>
            <a:fld id="{332CC476-2813-4999-AD2E-AFFB4AB2D294}" type="slidenum">
              <a:rPr lang="en-US" sz="1400" smtClean="0">
                <a:solidFill>
                  <a:srgbClr val="000000"/>
                </a:solidFill>
                <a:cs typeface="Arial" charset="0"/>
              </a:rPr>
              <a:pPr algn="l"/>
              <a:t>48</a:t>
            </a:fld>
            <a:r>
              <a:rPr lang="en-US" sz="1400" dirty="0">
                <a:solidFill>
                  <a:srgbClr val="000000"/>
                </a:solidFill>
                <a:cs typeface="Arial" charset="0"/>
              </a:rPr>
              <a:t>   © 2020 NASFAA</a:t>
            </a:r>
          </a:p>
        </p:txBody>
      </p:sp>
    </p:spTree>
    <p:extLst>
      <p:ext uri="{BB962C8B-B14F-4D97-AF65-F5344CB8AC3E}">
        <p14:creationId xmlns:p14="http://schemas.microsoft.com/office/powerpoint/2010/main" val="29794471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89F725-41E7-B24D-A9C2-4BBB96E628E4}"/>
              </a:ext>
            </a:extLst>
          </p:cNvPr>
          <p:cNvSpPr>
            <a:spLocks noGrp="1"/>
          </p:cNvSpPr>
          <p:nvPr>
            <p:ph type="title"/>
          </p:nvPr>
        </p:nvSpPr>
        <p:spPr/>
        <p:txBody>
          <a:bodyPr/>
          <a:lstStyle/>
          <a:p>
            <a:r>
              <a:rPr lang="en-US" dirty="0"/>
              <a:t>Total Permanent Disability</a:t>
            </a:r>
          </a:p>
        </p:txBody>
      </p:sp>
      <p:sp>
        <p:nvSpPr>
          <p:cNvPr id="6" name="Content Placeholder 5">
            <a:extLst>
              <a:ext uri="{FF2B5EF4-FFF2-40B4-BE49-F238E27FC236}">
                <a16:creationId xmlns:a16="http://schemas.microsoft.com/office/drawing/2014/main" id="{542B0191-1CAF-6C44-8DC9-E82A1606B60F}"/>
              </a:ext>
            </a:extLst>
          </p:cNvPr>
          <p:cNvSpPr>
            <a:spLocks noGrp="1"/>
          </p:cNvSpPr>
          <p:nvPr>
            <p:ph idx="1"/>
          </p:nvPr>
        </p:nvSpPr>
        <p:spPr/>
        <p:txBody>
          <a:bodyPr>
            <a:normAutofit/>
          </a:bodyPr>
          <a:lstStyle/>
          <a:p>
            <a:pPr marL="0" indent="0">
              <a:buNone/>
            </a:pPr>
            <a:r>
              <a:rPr lang="en-US" dirty="0"/>
              <a:t>No. Total and permanent disability only affects a student’s ability to borrow when there has been a previously discharged Title IV loan.</a:t>
            </a:r>
          </a:p>
          <a:p>
            <a:pPr>
              <a:spcBef>
                <a:spcPts val="1200"/>
              </a:spcBef>
            </a:pPr>
            <a:r>
              <a:rPr lang="en-US" dirty="0"/>
              <a:t>Student could obtain loans, if general eligibility criteria met</a:t>
            </a:r>
          </a:p>
          <a:p>
            <a:pPr>
              <a:spcBef>
                <a:spcPts val="1200"/>
              </a:spcBef>
            </a:pPr>
            <a:r>
              <a:rPr lang="en-US" dirty="0"/>
              <a:t>School could choose to use PJ to reduce or deny student’s eligibility for loans</a:t>
            </a:r>
          </a:p>
          <a:p>
            <a:pPr lvl="1">
              <a:spcBef>
                <a:spcPts val="1200"/>
              </a:spcBef>
            </a:pPr>
            <a:r>
              <a:rPr lang="en-US" dirty="0"/>
              <a:t>Consult with school’s legal counsel </a:t>
            </a:r>
          </a:p>
        </p:txBody>
      </p:sp>
      <p:sp>
        <p:nvSpPr>
          <p:cNvPr id="7" name="Slide Number Placeholder 2">
            <a:extLst>
              <a:ext uri="{FF2B5EF4-FFF2-40B4-BE49-F238E27FC236}">
                <a16:creationId xmlns:a16="http://schemas.microsoft.com/office/drawing/2014/main" id="{4BDD148E-D6B0-45AC-9CE4-7E92C0C51E1A}"/>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rgbClr val="000000"/>
                </a:solidFill>
                <a:cs typeface="Arial" charset="0"/>
              </a:rPr>
              <a:t>Slide </a:t>
            </a:r>
            <a:fld id="{332CC476-2813-4999-AD2E-AFFB4AB2D294}" type="slidenum">
              <a:rPr lang="en-US" sz="1400" smtClean="0">
                <a:solidFill>
                  <a:srgbClr val="000000"/>
                </a:solidFill>
                <a:cs typeface="Arial" charset="0"/>
              </a:rPr>
              <a:pPr algn="l"/>
              <a:t>49</a:t>
            </a:fld>
            <a:r>
              <a:rPr lang="en-US" sz="1400" dirty="0">
                <a:solidFill>
                  <a:srgbClr val="000000"/>
                </a:solidFill>
                <a:cs typeface="Arial" charset="0"/>
              </a:rPr>
              <a:t>   © 2020 NASFAA</a:t>
            </a:r>
          </a:p>
        </p:txBody>
      </p:sp>
    </p:spTree>
    <p:extLst>
      <p:ext uri="{BB962C8B-B14F-4D97-AF65-F5344CB8AC3E}">
        <p14:creationId xmlns:p14="http://schemas.microsoft.com/office/powerpoint/2010/main" val="567928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E24F-73CC-4642-81F5-738BE8CD4F69}"/>
              </a:ext>
            </a:extLst>
          </p:cNvPr>
          <p:cNvSpPr>
            <a:spLocks noGrp="1"/>
          </p:cNvSpPr>
          <p:nvPr>
            <p:ph type="title"/>
          </p:nvPr>
        </p:nvSpPr>
        <p:spPr/>
        <p:txBody>
          <a:bodyPr/>
          <a:lstStyle/>
          <a:p>
            <a:r>
              <a:rPr lang="en-US" dirty="0"/>
              <a:t>COVID-19 and PSLF	</a:t>
            </a:r>
          </a:p>
        </p:txBody>
      </p:sp>
      <p:sp>
        <p:nvSpPr>
          <p:cNvPr id="3" name="Content Placeholder 2">
            <a:extLst>
              <a:ext uri="{FF2B5EF4-FFF2-40B4-BE49-F238E27FC236}">
                <a16:creationId xmlns:a16="http://schemas.microsoft.com/office/drawing/2014/main" id="{982AC276-98F4-44C1-B8C9-0ECE04F37884}"/>
              </a:ext>
            </a:extLst>
          </p:cNvPr>
          <p:cNvSpPr>
            <a:spLocks noGrp="1"/>
          </p:cNvSpPr>
          <p:nvPr>
            <p:ph idx="1"/>
          </p:nvPr>
        </p:nvSpPr>
        <p:spPr/>
        <p:txBody>
          <a:bodyPr/>
          <a:lstStyle/>
          <a:p>
            <a:pPr marL="0" indent="0" fontAlgn="base">
              <a:buNone/>
            </a:pPr>
            <a:r>
              <a:rPr lang="en-US" dirty="0"/>
              <a:t>Will suspended payments count toward Public Service Loan Forgiveness (PSLF)?</a:t>
            </a:r>
          </a:p>
          <a:p>
            <a:pPr fontAlgn="base"/>
            <a:r>
              <a:rPr lang="en-US" dirty="0"/>
              <a:t>Yes, if you work full-time for a qualifying employer during the suspension</a:t>
            </a:r>
          </a:p>
          <a:p>
            <a:pPr fontAlgn="base"/>
            <a:endParaRPr lang="en-US" dirty="0"/>
          </a:p>
          <a:p>
            <a:endParaRPr lang="en-US" dirty="0"/>
          </a:p>
        </p:txBody>
      </p:sp>
      <p:sp>
        <p:nvSpPr>
          <p:cNvPr id="4" name="Slide Number Placeholder 2">
            <a:extLst>
              <a:ext uri="{FF2B5EF4-FFF2-40B4-BE49-F238E27FC236}">
                <a16:creationId xmlns:a16="http://schemas.microsoft.com/office/drawing/2014/main" id="{175E6AF2-70F9-4AB5-B386-049199FB2CEC}"/>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5</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3215956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89F725-41E7-B24D-A9C2-4BBB96E628E4}"/>
              </a:ext>
            </a:extLst>
          </p:cNvPr>
          <p:cNvSpPr>
            <a:spLocks noGrp="1"/>
          </p:cNvSpPr>
          <p:nvPr>
            <p:ph type="title"/>
          </p:nvPr>
        </p:nvSpPr>
        <p:spPr/>
        <p:txBody>
          <a:bodyPr/>
          <a:lstStyle/>
          <a:p>
            <a:r>
              <a:rPr lang="en-US" dirty="0"/>
              <a:t>Master Promissory Note</a:t>
            </a:r>
          </a:p>
        </p:txBody>
      </p:sp>
      <p:sp>
        <p:nvSpPr>
          <p:cNvPr id="6" name="Content Placeholder 5">
            <a:extLst>
              <a:ext uri="{FF2B5EF4-FFF2-40B4-BE49-F238E27FC236}">
                <a16:creationId xmlns:a16="http://schemas.microsoft.com/office/drawing/2014/main" id="{542B0191-1CAF-6C44-8DC9-E82A1606B60F}"/>
              </a:ext>
            </a:extLst>
          </p:cNvPr>
          <p:cNvSpPr>
            <a:spLocks noGrp="1"/>
          </p:cNvSpPr>
          <p:nvPr>
            <p:ph idx="1"/>
          </p:nvPr>
        </p:nvSpPr>
        <p:spPr/>
        <p:txBody>
          <a:bodyPr>
            <a:normAutofit/>
          </a:bodyPr>
          <a:lstStyle/>
          <a:p>
            <a:pPr marL="0" indent="0">
              <a:buNone/>
            </a:pPr>
            <a:r>
              <a:rPr lang="en-US" b="1" dirty="0"/>
              <a:t>Scenario: </a:t>
            </a:r>
          </a:p>
          <a:p>
            <a:r>
              <a:rPr lang="en-US" dirty="0"/>
              <a:t>We have siblings enrolled at our school </a:t>
            </a:r>
          </a:p>
          <a:p>
            <a:r>
              <a:rPr lang="en-US" dirty="0"/>
              <a:t>Their father will be borrowing a parent PLUS Loan for each child this year   </a:t>
            </a:r>
          </a:p>
          <a:p>
            <a:pPr marL="0" indent="0">
              <a:buNone/>
            </a:pPr>
            <a:endParaRPr lang="en-US" b="1" dirty="0"/>
          </a:p>
          <a:p>
            <a:pPr marL="0" indent="0">
              <a:buNone/>
            </a:pPr>
            <a:r>
              <a:rPr lang="en-US" dirty="0"/>
              <a:t>Must a parent complete a separate PLUS MPN for each dependent student?</a:t>
            </a:r>
          </a:p>
          <a:p>
            <a:pPr marL="0" indent="0">
              <a:buNone/>
            </a:pPr>
            <a:endParaRPr lang="en-US" b="1" dirty="0"/>
          </a:p>
          <a:p>
            <a:pPr marL="0" indent="0">
              <a:buNone/>
            </a:pPr>
            <a:endParaRPr lang="en-US" b="1" dirty="0"/>
          </a:p>
          <a:p>
            <a:pPr marL="0" indent="0">
              <a:buNone/>
            </a:pPr>
            <a:endParaRPr lang="en-US" b="1" dirty="0"/>
          </a:p>
        </p:txBody>
      </p:sp>
      <p:sp>
        <p:nvSpPr>
          <p:cNvPr id="7" name="Slide Number Placeholder 2">
            <a:extLst>
              <a:ext uri="{FF2B5EF4-FFF2-40B4-BE49-F238E27FC236}">
                <a16:creationId xmlns:a16="http://schemas.microsoft.com/office/drawing/2014/main" id="{4BDD148E-D6B0-45AC-9CE4-7E92C0C51E1A}"/>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rgbClr val="000000"/>
                </a:solidFill>
                <a:cs typeface="Arial" charset="0"/>
              </a:rPr>
              <a:t>Slide </a:t>
            </a:r>
            <a:fld id="{332CC476-2813-4999-AD2E-AFFB4AB2D294}" type="slidenum">
              <a:rPr lang="en-US" sz="1400" smtClean="0">
                <a:solidFill>
                  <a:srgbClr val="000000"/>
                </a:solidFill>
                <a:cs typeface="Arial" charset="0"/>
              </a:rPr>
              <a:pPr algn="l"/>
              <a:t>50</a:t>
            </a:fld>
            <a:r>
              <a:rPr lang="en-US" sz="1400" dirty="0">
                <a:solidFill>
                  <a:srgbClr val="000000"/>
                </a:solidFill>
                <a:cs typeface="Arial" charset="0"/>
              </a:rPr>
              <a:t>   © 2020 NASFAA</a:t>
            </a:r>
          </a:p>
        </p:txBody>
      </p:sp>
    </p:spTree>
    <p:extLst>
      <p:ext uri="{BB962C8B-B14F-4D97-AF65-F5344CB8AC3E}">
        <p14:creationId xmlns:p14="http://schemas.microsoft.com/office/powerpoint/2010/main" val="12885270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89F725-41E7-B24D-A9C2-4BBB96E628E4}"/>
              </a:ext>
            </a:extLst>
          </p:cNvPr>
          <p:cNvSpPr>
            <a:spLocks noGrp="1"/>
          </p:cNvSpPr>
          <p:nvPr>
            <p:ph type="title"/>
          </p:nvPr>
        </p:nvSpPr>
        <p:spPr/>
        <p:txBody>
          <a:bodyPr/>
          <a:lstStyle/>
          <a:p>
            <a:r>
              <a:rPr lang="en-US" dirty="0"/>
              <a:t>Master Promissory Note			</a:t>
            </a:r>
          </a:p>
        </p:txBody>
      </p:sp>
      <p:sp>
        <p:nvSpPr>
          <p:cNvPr id="6" name="Content Placeholder 5">
            <a:extLst>
              <a:ext uri="{FF2B5EF4-FFF2-40B4-BE49-F238E27FC236}">
                <a16:creationId xmlns:a16="http://schemas.microsoft.com/office/drawing/2014/main" id="{542B0191-1CAF-6C44-8DC9-E82A1606B60F}"/>
              </a:ext>
            </a:extLst>
          </p:cNvPr>
          <p:cNvSpPr>
            <a:spLocks noGrp="1"/>
          </p:cNvSpPr>
          <p:nvPr>
            <p:ph idx="1"/>
          </p:nvPr>
        </p:nvSpPr>
        <p:spPr/>
        <p:txBody>
          <a:bodyPr>
            <a:normAutofit/>
          </a:bodyPr>
          <a:lstStyle/>
          <a:p>
            <a:pPr marL="0" indent="0">
              <a:buNone/>
            </a:pPr>
            <a:r>
              <a:rPr lang="en-US" dirty="0"/>
              <a:t>Yes, regardless of whether the siblings are at different schools.  </a:t>
            </a:r>
          </a:p>
          <a:p>
            <a:r>
              <a:rPr lang="en-US" dirty="0"/>
              <a:t>A separate MPN is needed for each dependent student</a:t>
            </a:r>
          </a:p>
        </p:txBody>
      </p:sp>
      <p:sp>
        <p:nvSpPr>
          <p:cNvPr id="7" name="Slide Number Placeholder 2">
            <a:extLst>
              <a:ext uri="{FF2B5EF4-FFF2-40B4-BE49-F238E27FC236}">
                <a16:creationId xmlns:a16="http://schemas.microsoft.com/office/drawing/2014/main" id="{4BDD148E-D6B0-45AC-9CE4-7E92C0C51E1A}"/>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rgbClr val="000000"/>
                </a:solidFill>
                <a:cs typeface="Arial" charset="0"/>
              </a:rPr>
              <a:t>Slide </a:t>
            </a:r>
            <a:fld id="{332CC476-2813-4999-AD2E-AFFB4AB2D294}" type="slidenum">
              <a:rPr lang="en-US" sz="1400" smtClean="0">
                <a:solidFill>
                  <a:srgbClr val="000000"/>
                </a:solidFill>
                <a:cs typeface="Arial" charset="0"/>
              </a:rPr>
              <a:pPr algn="l"/>
              <a:t>51</a:t>
            </a:fld>
            <a:r>
              <a:rPr lang="en-US" sz="1400" dirty="0">
                <a:solidFill>
                  <a:srgbClr val="000000"/>
                </a:solidFill>
                <a:cs typeface="Arial" charset="0"/>
              </a:rPr>
              <a:t>   © 2020 NASFAA</a:t>
            </a:r>
          </a:p>
        </p:txBody>
      </p:sp>
    </p:spTree>
    <p:extLst>
      <p:ext uri="{BB962C8B-B14F-4D97-AF65-F5344CB8AC3E}">
        <p14:creationId xmlns:p14="http://schemas.microsoft.com/office/powerpoint/2010/main" val="216077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56B01E81-E15D-A84E-94F4-FE6D6A246E0C}"/>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52</a:t>
            </a:fld>
            <a:r>
              <a:rPr sz="1400" dirty="0">
                <a:cs typeface="Arial" charset="0"/>
              </a:rPr>
              <a:t>   © 20</a:t>
            </a:r>
            <a:r>
              <a:rPr lang="en-US" sz="1400" dirty="0">
                <a:cs typeface="Arial" charset="0"/>
              </a:rPr>
              <a:t>20</a:t>
            </a:r>
            <a:r>
              <a:rPr sz="1400" dirty="0">
                <a:cs typeface="Arial" charset="0"/>
              </a:rPr>
              <a:t> NASFAA</a:t>
            </a:r>
          </a:p>
        </p:txBody>
      </p:sp>
      <p:sp>
        <p:nvSpPr>
          <p:cNvPr id="2" name="TextBox 1">
            <a:extLst>
              <a:ext uri="{FF2B5EF4-FFF2-40B4-BE49-F238E27FC236}">
                <a16:creationId xmlns:a16="http://schemas.microsoft.com/office/drawing/2014/main" id="{28030464-E2AE-4BC4-A781-9A8CC44CA909}"/>
              </a:ext>
            </a:extLst>
          </p:cNvPr>
          <p:cNvSpPr txBox="1"/>
          <p:nvPr/>
        </p:nvSpPr>
        <p:spPr>
          <a:xfrm>
            <a:off x="224885" y="2072640"/>
            <a:ext cx="8919115" cy="3447098"/>
          </a:xfrm>
          <a:prstGeom prst="rect">
            <a:avLst/>
          </a:prstGeom>
          <a:noFill/>
        </p:spPr>
        <p:txBody>
          <a:bodyPr wrap="square" rtlCol="0">
            <a:spAutoFit/>
          </a:bodyPr>
          <a:lstStyle/>
          <a:p>
            <a:pPr algn="ctr"/>
            <a:r>
              <a:rPr lang="en-US" sz="5400" b="1" dirty="0">
                <a:solidFill>
                  <a:srgbClr val="004A87"/>
                </a:solidFill>
                <a:latin typeface="Verdana" panose="020B0604030504040204" pitchFamily="34" charset="0"/>
                <a:ea typeface="Verdana" panose="020B0604030504040204" pitchFamily="34" charset="0"/>
              </a:rPr>
              <a:t>Thank you for</a:t>
            </a:r>
            <a:br>
              <a:rPr lang="en-US" sz="5400" b="1" dirty="0">
                <a:solidFill>
                  <a:srgbClr val="004A87"/>
                </a:solidFill>
                <a:latin typeface="Verdana" panose="020B0604030504040204" pitchFamily="34" charset="0"/>
                <a:ea typeface="Verdana" panose="020B0604030504040204" pitchFamily="34" charset="0"/>
              </a:rPr>
            </a:br>
            <a:r>
              <a:rPr lang="en-US" sz="5400" b="1" dirty="0">
                <a:solidFill>
                  <a:srgbClr val="004A87"/>
                </a:solidFill>
                <a:latin typeface="Verdana" panose="020B0604030504040204" pitchFamily="34" charset="0"/>
                <a:ea typeface="Verdana" panose="020B0604030504040204" pitchFamily="34" charset="0"/>
              </a:rPr>
              <a:t>joining me!</a:t>
            </a:r>
          </a:p>
          <a:p>
            <a:pPr algn="ctr"/>
            <a:endParaRPr lang="en-US" sz="5400" b="1" dirty="0">
              <a:solidFill>
                <a:srgbClr val="004A87"/>
              </a:solidFill>
              <a:latin typeface="Verdana" panose="020B0604030504040204" pitchFamily="34" charset="0"/>
              <a:ea typeface="Verdana" panose="020B0604030504040204" pitchFamily="34" charset="0"/>
            </a:endParaRPr>
          </a:p>
          <a:p>
            <a:pPr algn="ctr"/>
            <a:r>
              <a:rPr lang="en-US" sz="2800" b="1" dirty="0">
                <a:solidFill>
                  <a:srgbClr val="004A87"/>
                </a:solidFill>
                <a:latin typeface="Verdana" panose="020B0604030504040204" pitchFamily="34" charset="0"/>
                <a:ea typeface="Verdana" panose="020B0604030504040204" pitchFamily="34" charset="0"/>
              </a:rPr>
              <a:t>Dana Kelly</a:t>
            </a:r>
          </a:p>
          <a:p>
            <a:pPr algn="ctr"/>
            <a:r>
              <a:rPr lang="en-US" sz="2800" b="1" dirty="0" err="1">
                <a:solidFill>
                  <a:srgbClr val="004A87"/>
                </a:solidFill>
                <a:latin typeface="Verdana" panose="020B0604030504040204" pitchFamily="34" charset="0"/>
                <a:ea typeface="Verdana" panose="020B0604030504040204" pitchFamily="34" charset="0"/>
              </a:rPr>
              <a:t>kellyd@nasfaa.org</a:t>
            </a:r>
            <a:endParaRPr lang="en-US" sz="2800" b="1" dirty="0">
              <a:solidFill>
                <a:srgbClr val="004A87"/>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291089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159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BDA0-B40E-EC42-9273-6C1817B64501}"/>
              </a:ext>
            </a:extLst>
          </p:cNvPr>
          <p:cNvSpPr>
            <a:spLocks noGrp="1"/>
          </p:cNvSpPr>
          <p:nvPr>
            <p:ph type="title"/>
          </p:nvPr>
        </p:nvSpPr>
        <p:spPr/>
        <p:txBody>
          <a:bodyPr/>
          <a:lstStyle/>
          <a:p>
            <a:r>
              <a:rPr lang="en-US" dirty="0"/>
              <a:t>COVID-19 and Loan Rehabilitation</a:t>
            </a:r>
          </a:p>
        </p:txBody>
      </p:sp>
      <p:sp>
        <p:nvSpPr>
          <p:cNvPr id="3" name="Content Placeholder 2">
            <a:extLst>
              <a:ext uri="{FF2B5EF4-FFF2-40B4-BE49-F238E27FC236}">
                <a16:creationId xmlns:a16="http://schemas.microsoft.com/office/drawing/2014/main" id="{9A48BD57-1A78-A44C-9567-9C6EF300CD00}"/>
              </a:ext>
            </a:extLst>
          </p:cNvPr>
          <p:cNvSpPr>
            <a:spLocks noGrp="1"/>
          </p:cNvSpPr>
          <p:nvPr>
            <p:ph idx="1"/>
          </p:nvPr>
        </p:nvSpPr>
        <p:spPr>
          <a:xfrm>
            <a:off x="628650" y="1435104"/>
            <a:ext cx="7886700" cy="4825996"/>
          </a:xfrm>
        </p:spPr>
        <p:txBody>
          <a:bodyPr>
            <a:normAutofit/>
          </a:bodyPr>
          <a:lstStyle/>
          <a:p>
            <a:pPr marL="0" indent="0">
              <a:buNone/>
            </a:pPr>
            <a:r>
              <a:rPr lang="en-US" dirty="0"/>
              <a:t>Will loan payments that are suspended due to coronavirus count toward loan rehabilitation?</a:t>
            </a:r>
          </a:p>
          <a:p>
            <a:r>
              <a:rPr lang="en-US" dirty="0"/>
              <a:t>Yes</a:t>
            </a:r>
          </a:p>
          <a:p>
            <a:r>
              <a:rPr lang="en-US" dirty="0"/>
              <a:t>Suspended payments count as if actual payment was made</a:t>
            </a:r>
          </a:p>
          <a:p>
            <a:r>
              <a:rPr lang="en-US" dirty="0"/>
              <a:t>Does not count toward satisfactory repayment arrangements to clear a defaulted loan</a:t>
            </a:r>
          </a:p>
          <a:p>
            <a:endParaRPr lang="en-US" dirty="0"/>
          </a:p>
          <a:p>
            <a:pPr marL="0" indent="0">
              <a:buNone/>
            </a:pPr>
            <a:endParaRPr lang="en-US" dirty="0"/>
          </a:p>
        </p:txBody>
      </p:sp>
      <p:sp>
        <p:nvSpPr>
          <p:cNvPr id="5" name="Slide Number Placeholder 2">
            <a:extLst>
              <a:ext uri="{FF2B5EF4-FFF2-40B4-BE49-F238E27FC236}">
                <a16:creationId xmlns:a16="http://schemas.microsoft.com/office/drawing/2014/main" id="{AFB5E0E8-B903-4972-ADAB-8E1C81FDD855}"/>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6</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1830559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BDA0-B40E-EC42-9273-6C1817B64501}"/>
              </a:ext>
            </a:extLst>
          </p:cNvPr>
          <p:cNvSpPr>
            <a:spLocks noGrp="1"/>
          </p:cNvSpPr>
          <p:nvPr>
            <p:ph type="title"/>
          </p:nvPr>
        </p:nvSpPr>
        <p:spPr/>
        <p:txBody>
          <a:bodyPr/>
          <a:lstStyle/>
          <a:p>
            <a:r>
              <a:rPr lang="en-US" dirty="0"/>
              <a:t>COVID-19 and Loan Repayment</a:t>
            </a:r>
          </a:p>
        </p:txBody>
      </p:sp>
      <p:sp>
        <p:nvSpPr>
          <p:cNvPr id="3" name="Content Placeholder 2">
            <a:extLst>
              <a:ext uri="{FF2B5EF4-FFF2-40B4-BE49-F238E27FC236}">
                <a16:creationId xmlns:a16="http://schemas.microsoft.com/office/drawing/2014/main" id="{9A48BD57-1A78-A44C-9567-9C6EF300CD00}"/>
              </a:ext>
            </a:extLst>
          </p:cNvPr>
          <p:cNvSpPr>
            <a:spLocks noGrp="1"/>
          </p:cNvSpPr>
          <p:nvPr>
            <p:ph idx="1"/>
          </p:nvPr>
        </p:nvSpPr>
        <p:spPr>
          <a:xfrm>
            <a:off x="628650" y="1435104"/>
            <a:ext cx="7886700" cy="4825996"/>
          </a:xfrm>
        </p:spPr>
        <p:txBody>
          <a:bodyPr>
            <a:normAutofit/>
          </a:bodyPr>
          <a:lstStyle/>
          <a:p>
            <a:pPr marL="0" indent="0">
              <a:buNone/>
            </a:pPr>
            <a:r>
              <a:rPr lang="en-US" dirty="0"/>
              <a:t>For borrowers who enter their grace period during the suspension period, will their grace period be extended?</a:t>
            </a:r>
          </a:p>
          <a:p>
            <a:r>
              <a:rPr lang="en-US" dirty="0"/>
              <a:t>No, grace period would begin as normal</a:t>
            </a:r>
          </a:p>
          <a:p>
            <a:r>
              <a:rPr lang="en-US" dirty="0"/>
              <a:t>Unless loans were scheduled to enter repayment prior to December 31, suspension period would not apply</a:t>
            </a:r>
          </a:p>
        </p:txBody>
      </p:sp>
      <p:sp>
        <p:nvSpPr>
          <p:cNvPr id="5" name="Slide Number Placeholder 2">
            <a:extLst>
              <a:ext uri="{FF2B5EF4-FFF2-40B4-BE49-F238E27FC236}">
                <a16:creationId xmlns:a16="http://schemas.microsoft.com/office/drawing/2014/main" id="{AFB5E0E8-B903-4972-ADAB-8E1C81FDD855}"/>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7</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1061547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BDA0-B40E-EC42-9273-6C1817B64501}"/>
              </a:ext>
            </a:extLst>
          </p:cNvPr>
          <p:cNvSpPr>
            <a:spLocks noGrp="1"/>
          </p:cNvSpPr>
          <p:nvPr>
            <p:ph type="title"/>
          </p:nvPr>
        </p:nvSpPr>
        <p:spPr/>
        <p:txBody>
          <a:bodyPr/>
          <a:lstStyle/>
          <a:p>
            <a:r>
              <a:rPr lang="en-US" dirty="0"/>
              <a:t>Coronavirus Indicator</a:t>
            </a:r>
          </a:p>
        </p:txBody>
      </p:sp>
      <p:sp>
        <p:nvSpPr>
          <p:cNvPr id="3" name="Content Placeholder 2">
            <a:extLst>
              <a:ext uri="{FF2B5EF4-FFF2-40B4-BE49-F238E27FC236}">
                <a16:creationId xmlns:a16="http://schemas.microsoft.com/office/drawing/2014/main" id="{9A48BD57-1A78-A44C-9567-9C6EF300CD00}"/>
              </a:ext>
            </a:extLst>
          </p:cNvPr>
          <p:cNvSpPr>
            <a:spLocks noGrp="1"/>
          </p:cNvSpPr>
          <p:nvPr>
            <p:ph idx="1"/>
          </p:nvPr>
        </p:nvSpPr>
        <p:spPr>
          <a:xfrm>
            <a:off x="628650" y="1435104"/>
            <a:ext cx="7886700" cy="4825996"/>
          </a:xfrm>
        </p:spPr>
        <p:txBody>
          <a:bodyPr>
            <a:normAutofit/>
          </a:bodyPr>
          <a:lstStyle/>
          <a:p>
            <a:pPr marL="0" indent="0">
              <a:buNone/>
            </a:pPr>
            <a:r>
              <a:rPr lang="en-US" dirty="0"/>
              <a:t>What is deadline for schools to mark the coronavirus indicator in COD?</a:t>
            </a:r>
          </a:p>
          <a:p>
            <a:r>
              <a:rPr lang="en-US" dirty="0"/>
              <a:t>12/31/2020  September 23, 2020 Electronic Announcement</a:t>
            </a:r>
          </a:p>
          <a:p>
            <a:r>
              <a:rPr lang="en-US" dirty="0"/>
              <a:t>If deadline is further extended, NASFAA will update the AskRegs Knowledgebase</a:t>
            </a:r>
          </a:p>
          <a:p>
            <a:pPr marL="0" indent="0">
              <a:buNone/>
            </a:pPr>
            <a:endParaRPr lang="en-US" dirty="0"/>
          </a:p>
          <a:p>
            <a:pPr marL="0" indent="0">
              <a:buNone/>
            </a:pPr>
            <a:endParaRPr lang="en-US" dirty="0"/>
          </a:p>
        </p:txBody>
      </p:sp>
      <p:sp>
        <p:nvSpPr>
          <p:cNvPr id="5" name="Slide Number Placeholder 2">
            <a:extLst>
              <a:ext uri="{FF2B5EF4-FFF2-40B4-BE49-F238E27FC236}">
                <a16:creationId xmlns:a16="http://schemas.microsoft.com/office/drawing/2014/main" id="{AFB5E0E8-B903-4972-ADAB-8E1C81FDD855}"/>
              </a:ext>
            </a:extLst>
          </p:cNvPr>
          <p:cNvSpPr txBox="1">
            <a:spLocks/>
          </p:cNvSpPr>
          <p:nvPr/>
        </p:nvSpPr>
        <p:spPr>
          <a:xfrm>
            <a:off x="224885" y="6492875"/>
            <a:ext cx="238768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200" kern="1200" smtClean="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Arial" charset="0"/>
              </a:rPr>
              <a:t>Slide </a:t>
            </a:r>
            <a:fld id="{332CC476-2813-4999-AD2E-AFFB4AB2D294}" type="slidenum">
              <a:rPr sz="1400" smtClean="0">
                <a:cs typeface="Arial" charset="0"/>
              </a:rPr>
              <a:pPr algn="l"/>
              <a:t>8</a:t>
            </a:fld>
            <a:r>
              <a:rPr sz="1400" dirty="0">
                <a:cs typeface="Arial" charset="0"/>
              </a:rPr>
              <a:t>   © 20</a:t>
            </a:r>
            <a:r>
              <a:rPr lang="en-US" sz="1400" dirty="0">
                <a:cs typeface="Arial" charset="0"/>
              </a:rPr>
              <a:t>20</a:t>
            </a:r>
            <a:r>
              <a:rPr sz="1400" dirty="0">
                <a:cs typeface="Arial" charset="0"/>
              </a:rPr>
              <a:t> NASFAA</a:t>
            </a:r>
          </a:p>
        </p:txBody>
      </p:sp>
    </p:spTree>
    <p:extLst>
      <p:ext uri="{BB962C8B-B14F-4D97-AF65-F5344CB8AC3E}">
        <p14:creationId xmlns:p14="http://schemas.microsoft.com/office/powerpoint/2010/main" val="166752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897C9-62C0-7E46-85A6-566D6878356A}"/>
              </a:ext>
            </a:extLst>
          </p:cNvPr>
          <p:cNvSpPr>
            <a:spLocks noGrp="1"/>
          </p:cNvSpPr>
          <p:nvPr>
            <p:ph type="title"/>
          </p:nvPr>
        </p:nvSpPr>
        <p:spPr/>
        <p:txBody>
          <a:bodyPr/>
          <a:lstStyle/>
          <a:p>
            <a:r>
              <a:rPr lang="en-US" dirty="0"/>
              <a:t>Coronavirus Indicator and R2T4</a:t>
            </a:r>
          </a:p>
        </p:txBody>
      </p:sp>
      <p:sp>
        <p:nvSpPr>
          <p:cNvPr id="3" name="Content Placeholder 2">
            <a:extLst>
              <a:ext uri="{FF2B5EF4-FFF2-40B4-BE49-F238E27FC236}">
                <a16:creationId xmlns:a16="http://schemas.microsoft.com/office/drawing/2014/main" id="{D3569696-4EB5-884D-A8E3-B28239984C9A}"/>
              </a:ext>
            </a:extLst>
          </p:cNvPr>
          <p:cNvSpPr>
            <a:spLocks noGrp="1"/>
          </p:cNvSpPr>
          <p:nvPr>
            <p:ph idx="1"/>
          </p:nvPr>
        </p:nvSpPr>
        <p:spPr/>
        <p:txBody>
          <a:bodyPr/>
          <a:lstStyle/>
          <a:p>
            <a:pPr marL="0" indent="0">
              <a:buNone/>
            </a:pPr>
            <a:r>
              <a:rPr lang="en-US" dirty="0"/>
              <a:t>The R2T4 tool coronavirus indicator has a different function than the general COD coronavirus indicator, correct? </a:t>
            </a:r>
          </a:p>
          <a:p>
            <a:r>
              <a:rPr lang="en-US" dirty="0"/>
              <a:t>Yes</a:t>
            </a:r>
          </a:p>
          <a:p>
            <a:r>
              <a:rPr lang="en-US" dirty="0"/>
              <a:t>If a school uses ED’s R2T4 tool, it will need to check off both the R2T4 coronavirus indicator AND the COD coronavirus indicator, as applicable.  There is no linkage between tools.</a:t>
            </a:r>
          </a:p>
          <a:p>
            <a:r>
              <a:rPr lang="en-US" dirty="0"/>
              <a:t>Deadline is 09/30/21.</a:t>
            </a:r>
          </a:p>
        </p:txBody>
      </p:sp>
    </p:spTree>
    <p:extLst>
      <p:ext uri="{BB962C8B-B14F-4D97-AF65-F5344CB8AC3E}">
        <p14:creationId xmlns:p14="http://schemas.microsoft.com/office/powerpoint/2010/main" val="1130007693"/>
      </p:ext>
    </p:extLst>
  </p:cSld>
  <p:clrMapOvr>
    <a:masterClrMapping/>
  </p:clrMapOvr>
</p:sld>
</file>

<file path=ppt/theme/theme1.xml><?xml version="1.0" encoding="utf-8"?>
<a:theme xmlns:a="http://schemas.openxmlformats.org/drawingml/2006/main" name="Office Theme">
  <a:themeElements>
    <a:clrScheme name="NASFAA">
      <a:dk1>
        <a:sysClr val="windowText" lastClr="000000"/>
      </a:dk1>
      <a:lt1>
        <a:sysClr val="window" lastClr="FFFFFF"/>
      </a:lt1>
      <a:dk2>
        <a:srgbClr val="44546A"/>
      </a:dk2>
      <a:lt2>
        <a:srgbClr val="E7E6E6"/>
      </a:lt2>
      <a:accent1>
        <a:srgbClr val="004E7D"/>
      </a:accent1>
      <a:accent2>
        <a:srgbClr val="DE7E26"/>
      </a:accent2>
      <a:accent3>
        <a:srgbClr val="6DBE4B"/>
      </a:accent3>
      <a:accent4>
        <a:srgbClr val="B94197"/>
      </a:accent4>
      <a:accent5>
        <a:srgbClr val="58595B"/>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11173</TotalTime>
  <Words>2568</Words>
  <Application>Microsoft Office PowerPoint</Application>
  <PresentationFormat>On-screen Show (4:3)</PresentationFormat>
  <Paragraphs>380</Paragraphs>
  <Slides>53</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Calibri Light</vt:lpstr>
      <vt:lpstr>Century Gothic</vt:lpstr>
      <vt:lpstr>Symbol</vt:lpstr>
      <vt:lpstr>Verdana</vt:lpstr>
      <vt:lpstr>Wingdings</vt:lpstr>
      <vt:lpstr>Office Theme</vt:lpstr>
      <vt:lpstr>NCASFAA FALL Conference</vt:lpstr>
      <vt:lpstr>Today’s Topics</vt:lpstr>
      <vt:lpstr>COVID-19</vt:lpstr>
      <vt:lpstr>COVID-19 and Interest Accrual</vt:lpstr>
      <vt:lpstr>COVID-19 and PSLF </vt:lpstr>
      <vt:lpstr>COVID-19 and Loan Rehabilitation</vt:lpstr>
      <vt:lpstr>COVID-19 and Loan Repayment</vt:lpstr>
      <vt:lpstr>Coronavirus Indicator</vt:lpstr>
      <vt:lpstr>Coronavirus Indicator and R2T4</vt:lpstr>
      <vt:lpstr>Eligibility When Grade Level or Enrollment Status Changes</vt:lpstr>
      <vt:lpstr>Enrollment Status Changes</vt:lpstr>
      <vt:lpstr>Enrollment Status Changes</vt:lpstr>
      <vt:lpstr>Enrollment Status Changes </vt:lpstr>
      <vt:lpstr>Academic Program Changes</vt:lpstr>
      <vt:lpstr>Academic Program Changes</vt:lpstr>
      <vt:lpstr>Loan Origination and Disbursement</vt:lpstr>
      <vt:lpstr>Loan Origination</vt:lpstr>
      <vt:lpstr>Loan Origination</vt:lpstr>
      <vt:lpstr>Loan Origination</vt:lpstr>
      <vt:lpstr>Loan Origination</vt:lpstr>
      <vt:lpstr>Loan Origination</vt:lpstr>
      <vt:lpstr>Loan Origination</vt:lpstr>
      <vt:lpstr>Loan Proration</vt:lpstr>
      <vt:lpstr>Loan Proration</vt:lpstr>
      <vt:lpstr>Loan Proration</vt:lpstr>
      <vt:lpstr>Loan Proration</vt:lpstr>
      <vt:lpstr>Loan Proration</vt:lpstr>
      <vt:lpstr>Loan Proration</vt:lpstr>
      <vt:lpstr>Loan Proration</vt:lpstr>
      <vt:lpstr>Loan Proration</vt:lpstr>
      <vt:lpstr>Loan Proration</vt:lpstr>
      <vt:lpstr>Loan Proration</vt:lpstr>
      <vt:lpstr>Loan Proration</vt:lpstr>
      <vt:lpstr>Loan Proration</vt:lpstr>
      <vt:lpstr>Loan Proration</vt:lpstr>
      <vt:lpstr>Loan Proration</vt:lpstr>
      <vt:lpstr>Annual Student Loan Acknowledgement</vt:lpstr>
      <vt:lpstr>Annual Student Loan Acknowledgement</vt:lpstr>
      <vt:lpstr>Annual Student Loan Acknowledgement</vt:lpstr>
      <vt:lpstr>Direct PLUS Loan Program</vt:lpstr>
      <vt:lpstr>Parent PLUS Loan</vt:lpstr>
      <vt:lpstr>Parent PLUS Loan</vt:lpstr>
      <vt:lpstr>Parent PLUS Loan</vt:lpstr>
      <vt:lpstr>Parent PLUS Loan</vt:lpstr>
      <vt:lpstr>Parent PLUS Loan</vt:lpstr>
      <vt:lpstr>Parent PLUS Loan</vt:lpstr>
      <vt:lpstr>Miscellaneous </vt:lpstr>
      <vt:lpstr>Total Permanent Disability</vt:lpstr>
      <vt:lpstr>Total Permanent Disability</vt:lpstr>
      <vt:lpstr>Master Promissory Note</vt:lpstr>
      <vt:lpstr>Master Promissory Note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McCall Hopkin</dc:creator>
  <cp:lastModifiedBy>Lee Jane Bray</cp:lastModifiedBy>
  <cp:revision>348</cp:revision>
  <dcterms:created xsi:type="dcterms:W3CDTF">2018-07-03T15:21:53Z</dcterms:created>
  <dcterms:modified xsi:type="dcterms:W3CDTF">2020-10-28T21:58:59Z</dcterms:modified>
</cp:coreProperties>
</file>